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57" r:id="rId5"/>
    <p:sldMasterId id="2147483663" r:id="rId6"/>
    <p:sldMasterId id="2147483677" r:id="rId7"/>
    <p:sldMasterId id="2147483689" r:id="rId8"/>
    <p:sldMasterId id="2147483703" r:id="rId9"/>
    <p:sldMasterId id="2147483738" r:id="rId10"/>
    <p:sldMasterId id="2147483773" r:id="rId11"/>
    <p:sldMasterId id="2147483813" r:id="rId12"/>
  </p:sldMasterIdLst>
  <p:notesMasterIdLst>
    <p:notesMasterId r:id="rId77"/>
  </p:notesMasterIdLst>
  <p:sldIdLst>
    <p:sldId id="257" r:id="rId13"/>
    <p:sldId id="2147473351" r:id="rId14"/>
    <p:sldId id="2145706765" r:id="rId15"/>
    <p:sldId id="2147473356" r:id="rId16"/>
    <p:sldId id="2147479487" r:id="rId17"/>
    <p:sldId id="2147479492" r:id="rId18"/>
    <p:sldId id="2147479493" r:id="rId19"/>
    <p:sldId id="2147479494" r:id="rId20"/>
    <p:sldId id="2147479495" r:id="rId21"/>
    <p:sldId id="2147479496" r:id="rId22"/>
    <p:sldId id="2147477807" r:id="rId23"/>
    <p:sldId id="2147479499" r:id="rId24"/>
    <p:sldId id="1973" r:id="rId25"/>
    <p:sldId id="2147473357" r:id="rId26"/>
    <p:sldId id="2147473375" r:id="rId27"/>
    <p:sldId id="2147479546" r:id="rId28"/>
    <p:sldId id="2147479547" r:id="rId29"/>
    <p:sldId id="2147473358" r:id="rId30"/>
    <p:sldId id="2147473433" r:id="rId31"/>
    <p:sldId id="3379" r:id="rId32"/>
    <p:sldId id="2147473434" r:id="rId33"/>
    <p:sldId id="2147473447" r:id="rId34"/>
    <p:sldId id="2147473439" r:id="rId35"/>
    <p:sldId id="2147473452" r:id="rId36"/>
    <p:sldId id="2147473455" r:id="rId37"/>
    <p:sldId id="3376" r:id="rId38"/>
    <p:sldId id="2147473459" r:id="rId39"/>
    <p:sldId id="2147473458" r:id="rId40"/>
    <p:sldId id="505" r:id="rId41"/>
    <p:sldId id="2147473424" r:id="rId42"/>
    <p:sldId id="2147473361" r:id="rId43"/>
    <p:sldId id="2147473359" r:id="rId44"/>
    <p:sldId id="2147479548" r:id="rId45"/>
    <p:sldId id="256" r:id="rId46"/>
    <p:sldId id="258" r:id="rId47"/>
    <p:sldId id="260" r:id="rId48"/>
    <p:sldId id="259" r:id="rId49"/>
    <p:sldId id="263" r:id="rId50"/>
    <p:sldId id="266" r:id="rId51"/>
    <p:sldId id="265" r:id="rId52"/>
    <p:sldId id="264" r:id="rId53"/>
    <p:sldId id="271" r:id="rId54"/>
    <p:sldId id="267" r:id="rId55"/>
    <p:sldId id="270" r:id="rId56"/>
    <p:sldId id="268" r:id="rId57"/>
    <p:sldId id="269" r:id="rId58"/>
    <p:sldId id="262" r:id="rId59"/>
    <p:sldId id="2147473363" r:id="rId60"/>
    <p:sldId id="2147473360" r:id="rId61"/>
    <p:sldId id="2147473364" r:id="rId62"/>
    <p:sldId id="2147473365" r:id="rId63"/>
    <p:sldId id="2147473366" r:id="rId64"/>
    <p:sldId id="272" r:id="rId65"/>
    <p:sldId id="2147473367" r:id="rId66"/>
    <p:sldId id="2147473368" r:id="rId67"/>
    <p:sldId id="2147473369" r:id="rId68"/>
    <p:sldId id="2147473370" r:id="rId69"/>
    <p:sldId id="2147473371" r:id="rId70"/>
    <p:sldId id="2147473372" r:id="rId71"/>
    <p:sldId id="2147473373" r:id="rId72"/>
    <p:sldId id="273" r:id="rId73"/>
    <p:sldId id="2147473374" r:id="rId74"/>
    <p:sldId id="2147473362" r:id="rId75"/>
    <p:sldId id="27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527" userDrawn="1">
          <p15:clr>
            <a:srgbClr val="A4A3A4"/>
          </p15:clr>
        </p15:guide>
        <p15:guide id="3" orient="horz" pos="3793"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4F9915-AF2A-45CD-D6CA-FAF0EC61C589}" name="TAYLOR, Jennifer (ROYAL FREE LONDON NHS FOUNDATION TRUST)" initials="JT" userId="S::jennifer.taylor85@nhs.net::109febd4-7439-4a1c-8a71-09e3db66af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8082"/>
    <a:srgbClr val="425463"/>
    <a:srgbClr val="425563"/>
    <a:srgbClr val="005EB8"/>
    <a:srgbClr val="BADFDC"/>
    <a:srgbClr val="BDD9F0"/>
    <a:srgbClr val="E8EDEE"/>
    <a:srgbClr val="00A499"/>
    <a:srgbClr val="E82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94"/>
  </p:normalViewPr>
  <p:slideViewPr>
    <p:cSldViewPr snapToGrid="0">
      <p:cViewPr varScale="1">
        <p:scale>
          <a:sx n="68" d="100"/>
          <a:sy n="68" d="100"/>
        </p:scale>
        <p:origin x="930" y="60"/>
      </p:cViewPr>
      <p:guideLst>
        <p:guide pos="529"/>
        <p:guide orient="horz" pos="527"/>
        <p:guide orient="horz" pos="3793"/>
        <p:guide pos="71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9.xml"/><Relationship Id="rId82"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05.%20Data/03.%20Full%20metric/CMH%20waiting%20times%20master%20excel_Sept%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05.%20Data/03.%20Full%20metric/CMH%20waiting%20times%20master%20excel_Sept%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05.%20Data/03.%20Full%20metric/CMH%20waiting%20times%20master%20excel_Sept%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CYP%20waiting%20times%20master%20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CYP%20waiting%20times%20master%20exc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hs.sharepoint.com/sites/COO/mentalhealthteam/amh/OpenLib/2.%20Policy/2.%20Community%20+%20Primary/01.%20CMHTF/1.2.%20Waiting%20times/CYP%20waiting%20times%20master%20exce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National - 104 weeks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33668564168822"/>
          <c:y val="0.19534768765537996"/>
          <c:w val="0.7840014697398423"/>
          <c:h val="0.66322495426701233"/>
        </c:manualLayout>
      </c:layout>
      <c:lineChart>
        <c:grouping val="standard"/>
        <c:varyColors val="0"/>
        <c:ser>
          <c:idx val="0"/>
          <c:order val="0"/>
          <c:tx>
            <c:strRef>
              <c:f>'104 weeks'!$A$4</c:f>
              <c:strCache>
                <c:ptCount val="1"/>
                <c:pt idx="0">
                  <c:v>Proportion of CMH referral-spells waiting more than 104 weeks for a full clock stop that were still open at the end of the RP </c:v>
                </c:pt>
              </c:strCache>
            </c:strRef>
          </c:tx>
          <c:spPr>
            <a:ln w="28575" cap="rnd">
              <a:solidFill>
                <a:srgbClr val="009999"/>
              </a:solidFill>
              <a:round/>
            </a:ln>
            <a:effectLst/>
          </c:spPr>
          <c:marker>
            <c:symbol val="none"/>
          </c:marker>
          <c:cat>
            <c:numRef>
              <c:f>'104 weeks'!$B$3:$E$3</c:f>
              <c:numCache>
                <c:formatCode>mmm\-yy</c:formatCode>
                <c:ptCount val="4"/>
                <c:pt idx="0">
                  <c:v>45383</c:v>
                </c:pt>
                <c:pt idx="1">
                  <c:v>45413</c:v>
                </c:pt>
                <c:pt idx="2">
                  <c:v>45444</c:v>
                </c:pt>
                <c:pt idx="3">
                  <c:v>45474</c:v>
                </c:pt>
              </c:numCache>
            </c:numRef>
          </c:cat>
          <c:val>
            <c:numRef>
              <c:f>'104 weeks'!$B$4:$E$4</c:f>
              <c:numCache>
                <c:formatCode>0.00%</c:formatCode>
                <c:ptCount val="4"/>
                <c:pt idx="0">
                  <c:v>0.211947</c:v>
                </c:pt>
                <c:pt idx="1">
                  <c:v>0.2099403</c:v>
                </c:pt>
                <c:pt idx="2">
                  <c:v>0.2103768</c:v>
                </c:pt>
                <c:pt idx="3">
                  <c:v>0.2100765</c:v>
                </c:pt>
              </c:numCache>
            </c:numRef>
          </c:val>
          <c:smooth val="0"/>
          <c:extLst>
            <c:ext xmlns:c16="http://schemas.microsoft.com/office/drawing/2014/chart" uri="{C3380CC4-5D6E-409C-BE32-E72D297353CC}">
              <c16:uniqueId val="{00000000-0745-42E3-BA4F-69BC08FD0749}"/>
            </c:ext>
          </c:extLst>
        </c:ser>
        <c:ser>
          <c:idx val="1"/>
          <c:order val="1"/>
          <c:tx>
            <c:strRef>
              <c:f>'104 weeks'!$A$7</c:f>
              <c:strCache>
                <c:ptCount val="1"/>
                <c:pt idx="0">
                  <c:v>Proportion of CMH referral-spells waiting more than 104 weeks for a 2nd contact that were still open at the end of the RP </c:v>
                </c:pt>
              </c:strCache>
            </c:strRef>
          </c:tx>
          <c:spPr>
            <a:ln w="28575" cap="rnd">
              <a:solidFill>
                <a:srgbClr val="FF9933"/>
              </a:solidFill>
              <a:round/>
            </a:ln>
            <a:effectLst/>
          </c:spPr>
          <c:marker>
            <c:symbol val="none"/>
          </c:marker>
          <c:val>
            <c:numRef>
              <c:f>'104 weeks'!$B$7:$E$7</c:f>
              <c:numCache>
                <c:formatCode>0.00%</c:formatCode>
                <c:ptCount val="4"/>
                <c:pt idx="0">
                  <c:v>9.5688280000000001E-2</c:v>
                </c:pt>
                <c:pt idx="1">
                  <c:v>9.8224939999999997E-2</c:v>
                </c:pt>
                <c:pt idx="2">
                  <c:v>0.1007455</c:v>
                </c:pt>
                <c:pt idx="3">
                  <c:v>0.10096960000000001</c:v>
                </c:pt>
              </c:numCache>
            </c:numRef>
          </c:val>
          <c:smooth val="0"/>
          <c:extLst>
            <c:ext xmlns:c16="http://schemas.microsoft.com/office/drawing/2014/chart" uri="{C3380CC4-5D6E-409C-BE32-E72D297353CC}">
              <c16:uniqueId val="{00000001-0745-42E3-BA4F-69BC08FD0749}"/>
            </c:ext>
          </c:extLst>
        </c:ser>
        <c:dLbls>
          <c:showLegendKey val="0"/>
          <c:showVal val="0"/>
          <c:showCatName val="0"/>
          <c:showSerName val="0"/>
          <c:showPercent val="0"/>
          <c:showBubbleSize val="0"/>
        </c:dLbls>
        <c:smooth val="0"/>
        <c:axId val="1563936927"/>
        <c:axId val="1563930207"/>
      </c:lineChart>
      <c:dateAx>
        <c:axId val="15639369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930207"/>
        <c:crosses val="autoZero"/>
        <c:auto val="1"/>
        <c:lblOffset val="100"/>
        <c:baseTimeUnit val="months"/>
      </c:dateAx>
      <c:valAx>
        <c:axId val="1563930207"/>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93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National - 78</a:t>
            </a:r>
            <a:r>
              <a:rPr lang="en-GB" sz="1100" baseline="0"/>
              <a:t> weeks</a:t>
            </a:r>
            <a:endParaRPr lang="en-GB"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483814523184598E-2"/>
          <c:y val="0.15202117426981274"/>
          <c:w val="0.89878248584352105"/>
          <c:h val="0.67678951589384662"/>
        </c:manualLayout>
      </c:layout>
      <c:lineChart>
        <c:grouping val="standard"/>
        <c:varyColors val="0"/>
        <c:ser>
          <c:idx val="0"/>
          <c:order val="0"/>
          <c:tx>
            <c:strRef>
              <c:f>'78 weeks'!$A$4</c:f>
              <c:strCache>
                <c:ptCount val="1"/>
                <c:pt idx="0">
                  <c:v>Proportion of CMH referral-spells waiting more than 78 for a full clock stop that were still open at the end of the RP </c:v>
                </c:pt>
              </c:strCache>
            </c:strRef>
          </c:tx>
          <c:spPr>
            <a:ln w="28575" cap="rnd">
              <a:solidFill>
                <a:srgbClr val="009999"/>
              </a:solidFill>
              <a:round/>
            </a:ln>
            <a:effectLst/>
          </c:spPr>
          <c:marker>
            <c:symbol val="none"/>
          </c:marker>
          <c:cat>
            <c:numRef>
              <c:f>'78 weeks'!$B$3:$E$3</c:f>
              <c:numCache>
                <c:formatCode>mmm\-yy</c:formatCode>
                <c:ptCount val="4"/>
                <c:pt idx="0">
                  <c:v>45383</c:v>
                </c:pt>
                <c:pt idx="1">
                  <c:v>45413</c:v>
                </c:pt>
                <c:pt idx="2">
                  <c:v>45444</c:v>
                </c:pt>
                <c:pt idx="3">
                  <c:v>45474</c:v>
                </c:pt>
              </c:numCache>
            </c:numRef>
          </c:cat>
          <c:val>
            <c:numRef>
              <c:f>'78 weeks'!$B$4:$E$4</c:f>
              <c:numCache>
                <c:formatCode>0.00%</c:formatCode>
                <c:ptCount val="4"/>
                <c:pt idx="0" formatCode="0%">
                  <c:v>0.2793525</c:v>
                </c:pt>
                <c:pt idx="1">
                  <c:v>0.27906969999999998</c:v>
                </c:pt>
                <c:pt idx="2">
                  <c:v>0.27832227999999998</c:v>
                </c:pt>
                <c:pt idx="3" formatCode="0%">
                  <c:v>0.28122740000000002</c:v>
                </c:pt>
              </c:numCache>
            </c:numRef>
          </c:val>
          <c:smooth val="0"/>
          <c:extLst>
            <c:ext xmlns:c16="http://schemas.microsoft.com/office/drawing/2014/chart" uri="{C3380CC4-5D6E-409C-BE32-E72D297353CC}">
              <c16:uniqueId val="{00000000-74C2-40EB-BF61-8146DFEB2FBA}"/>
            </c:ext>
          </c:extLst>
        </c:ser>
        <c:ser>
          <c:idx val="1"/>
          <c:order val="1"/>
          <c:tx>
            <c:strRef>
              <c:f>'78 weeks'!$A$7</c:f>
              <c:strCache>
                <c:ptCount val="1"/>
                <c:pt idx="0">
                  <c:v>Proportion of CMH referral-spells waiting more than 78 weeks for a 2nd contact that were still open at the end of the RP </c:v>
                </c:pt>
              </c:strCache>
            </c:strRef>
          </c:tx>
          <c:spPr>
            <a:ln w="28575" cap="rnd">
              <a:solidFill>
                <a:srgbClr val="FF9933"/>
              </a:solidFill>
              <a:round/>
            </a:ln>
            <a:effectLst/>
          </c:spPr>
          <c:marker>
            <c:symbol val="none"/>
          </c:marker>
          <c:cat>
            <c:numRef>
              <c:f>'78 weeks'!$B$3:$E$3</c:f>
              <c:numCache>
                <c:formatCode>mmm\-yy</c:formatCode>
                <c:ptCount val="4"/>
                <c:pt idx="0">
                  <c:v>45383</c:v>
                </c:pt>
                <c:pt idx="1">
                  <c:v>45413</c:v>
                </c:pt>
                <c:pt idx="2">
                  <c:v>45444</c:v>
                </c:pt>
                <c:pt idx="3">
                  <c:v>45474</c:v>
                </c:pt>
              </c:numCache>
            </c:numRef>
          </c:cat>
          <c:val>
            <c:numRef>
              <c:f>'78 weeks'!$B$7:$E$7</c:f>
              <c:numCache>
                <c:formatCode>0.00%</c:formatCode>
                <c:ptCount val="4"/>
                <c:pt idx="0">
                  <c:v>0.13575860000000001</c:v>
                </c:pt>
                <c:pt idx="1">
                  <c:v>0.1421038</c:v>
                </c:pt>
                <c:pt idx="2">
                  <c:v>0.14507644</c:v>
                </c:pt>
                <c:pt idx="3">
                  <c:v>0.14982889999999999</c:v>
                </c:pt>
              </c:numCache>
            </c:numRef>
          </c:val>
          <c:smooth val="0"/>
          <c:extLst>
            <c:ext xmlns:c16="http://schemas.microsoft.com/office/drawing/2014/chart" uri="{C3380CC4-5D6E-409C-BE32-E72D297353CC}">
              <c16:uniqueId val="{00000001-74C2-40EB-BF61-8146DFEB2FBA}"/>
            </c:ext>
          </c:extLst>
        </c:ser>
        <c:dLbls>
          <c:showLegendKey val="0"/>
          <c:showVal val="0"/>
          <c:showCatName val="0"/>
          <c:showSerName val="0"/>
          <c:showPercent val="0"/>
          <c:showBubbleSize val="0"/>
        </c:dLbls>
        <c:smooth val="0"/>
        <c:axId val="467544928"/>
        <c:axId val="1769423264"/>
      </c:lineChart>
      <c:dateAx>
        <c:axId val="46754492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423264"/>
        <c:crosses val="autoZero"/>
        <c:auto val="1"/>
        <c:lblOffset val="100"/>
        <c:baseTimeUnit val="months"/>
      </c:dateAx>
      <c:valAx>
        <c:axId val="1769423264"/>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4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National</a:t>
            </a:r>
            <a:r>
              <a:rPr lang="en-GB" sz="1100" baseline="0"/>
              <a:t> - 52 weeks </a:t>
            </a:r>
            <a:endParaRPr lang="en-GB"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002015962016007E-2"/>
          <c:y val="0.15115740740740741"/>
          <c:w val="0.86176830112446257"/>
          <c:h val="0.67763888888888901"/>
        </c:manualLayout>
      </c:layout>
      <c:lineChart>
        <c:grouping val="standard"/>
        <c:varyColors val="0"/>
        <c:ser>
          <c:idx val="0"/>
          <c:order val="0"/>
          <c:tx>
            <c:strRef>
              <c:f>'52 weeks'!$A$4</c:f>
              <c:strCache>
                <c:ptCount val="1"/>
                <c:pt idx="0">
                  <c:v>Proportion of CMH referral-spells waiting more than 52 for a full clock stop that were still open at the end of the RP </c:v>
                </c:pt>
              </c:strCache>
            </c:strRef>
          </c:tx>
          <c:spPr>
            <a:ln w="28575" cap="rnd">
              <a:solidFill>
                <a:srgbClr val="009999"/>
              </a:solidFill>
              <a:round/>
            </a:ln>
            <a:effectLst/>
          </c:spPr>
          <c:marker>
            <c:symbol val="none"/>
          </c:marker>
          <c:cat>
            <c:numRef>
              <c:f>'52 weeks'!$B$3:$E$3</c:f>
              <c:numCache>
                <c:formatCode>mmm\-yy</c:formatCode>
                <c:ptCount val="4"/>
                <c:pt idx="0">
                  <c:v>45383</c:v>
                </c:pt>
                <c:pt idx="1">
                  <c:v>45413</c:v>
                </c:pt>
                <c:pt idx="2">
                  <c:v>45444</c:v>
                </c:pt>
                <c:pt idx="3">
                  <c:v>45474</c:v>
                </c:pt>
              </c:numCache>
            </c:numRef>
          </c:cat>
          <c:val>
            <c:numRef>
              <c:f>'52 weeks'!$B$4:$E$4</c:f>
              <c:numCache>
                <c:formatCode>0%</c:formatCode>
                <c:ptCount val="4"/>
                <c:pt idx="0">
                  <c:v>0.38993919999999999</c:v>
                </c:pt>
                <c:pt idx="1">
                  <c:v>0.38857550000000002</c:v>
                </c:pt>
                <c:pt idx="2">
                  <c:v>0.39070280000000002</c:v>
                </c:pt>
                <c:pt idx="3">
                  <c:v>0.39393929999999999</c:v>
                </c:pt>
              </c:numCache>
            </c:numRef>
          </c:val>
          <c:smooth val="0"/>
          <c:extLst>
            <c:ext xmlns:c16="http://schemas.microsoft.com/office/drawing/2014/chart" uri="{C3380CC4-5D6E-409C-BE32-E72D297353CC}">
              <c16:uniqueId val="{00000000-B176-467B-A3D7-3B53CAAF9863}"/>
            </c:ext>
          </c:extLst>
        </c:ser>
        <c:ser>
          <c:idx val="1"/>
          <c:order val="1"/>
          <c:tx>
            <c:strRef>
              <c:f>'52 weeks'!$A$7</c:f>
              <c:strCache>
                <c:ptCount val="1"/>
                <c:pt idx="0">
                  <c:v>Proportion of CMH referral-spells waiting more than 52 weeks for a 2nd contact that were still open at the end of the RP </c:v>
                </c:pt>
              </c:strCache>
            </c:strRef>
          </c:tx>
          <c:spPr>
            <a:ln w="28575" cap="rnd">
              <a:solidFill>
                <a:srgbClr val="FF9933"/>
              </a:solidFill>
              <a:round/>
            </a:ln>
            <a:effectLst/>
          </c:spPr>
          <c:marker>
            <c:symbol val="none"/>
          </c:marker>
          <c:cat>
            <c:numRef>
              <c:f>'52 weeks'!$B$3:$E$3</c:f>
              <c:numCache>
                <c:formatCode>mmm\-yy</c:formatCode>
                <c:ptCount val="4"/>
                <c:pt idx="0">
                  <c:v>45383</c:v>
                </c:pt>
                <c:pt idx="1">
                  <c:v>45413</c:v>
                </c:pt>
                <c:pt idx="2">
                  <c:v>45444</c:v>
                </c:pt>
                <c:pt idx="3">
                  <c:v>45474</c:v>
                </c:pt>
              </c:numCache>
            </c:numRef>
          </c:cat>
          <c:val>
            <c:numRef>
              <c:f>'52 weeks'!$B$7:$E$7</c:f>
              <c:numCache>
                <c:formatCode>0%</c:formatCode>
                <c:ptCount val="4"/>
                <c:pt idx="0">
                  <c:v>0.21164089999999999</c:v>
                </c:pt>
                <c:pt idx="1">
                  <c:v>0.21810350000000001</c:v>
                </c:pt>
                <c:pt idx="2">
                  <c:v>0.22360063999999999</c:v>
                </c:pt>
                <c:pt idx="3">
                  <c:v>0.2299292</c:v>
                </c:pt>
              </c:numCache>
            </c:numRef>
          </c:val>
          <c:smooth val="0"/>
          <c:extLst>
            <c:ext xmlns:c16="http://schemas.microsoft.com/office/drawing/2014/chart" uri="{C3380CC4-5D6E-409C-BE32-E72D297353CC}">
              <c16:uniqueId val="{00000001-B176-467B-A3D7-3B53CAAF9863}"/>
            </c:ext>
          </c:extLst>
        </c:ser>
        <c:dLbls>
          <c:showLegendKey val="0"/>
          <c:showVal val="0"/>
          <c:showCatName val="0"/>
          <c:showSerName val="0"/>
          <c:showPercent val="0"/>
          <c:showBubbleSize val="0"/>
        </c:dLbls>
        <c:smooth val="0"/>
        <c:axId val="661768368"/>
        <c:axId val="1762481232"/>
      </c:lineChart>
      <c:dateAx>
        <c:axId val="6617683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2481232"/>
        <c:crosses val="autoZero"/>
        <c:auto val="1"/>
        <c:lblOffset val="100"/>
        <c:baseTimeUnit val="months"/>
      </c:dateAx>
      <c:valAx>
        <c:axId val="176248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6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National - 78 weeks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'[CYP waiting times master excel.xlsx]78 weeks'!$A$4</c:f>
              <c:strCache>
                <c:ptCount val="1"/>
                <c:pt idx="0">
                  <c:v>Proportion of CYP  referral-spells waiting more than 78 weeks for a full clock stop that were still open at the end of the RP </c:v>
                </c:pt>
              </c:strCache>
            </c:strRef>
          </c:tx>
          <c:spPr>
            <a:ln w="28575" cap="rnd">
              <a:solidFill>
                <a:srgbClr val="009999"/>
              </a:solidFill>
              <a:round/>
            </a:ln>
            <a:effectLst/>
          </c:spPr>
          <c:marker>
            <c:symbol val="none"/>
          </c:marker>
          <c:cat>
            <c:numRef>
              <c:f>'[CYP waiting times master excel.xlsx]78 weeks'!$B$3:$E$3</c:f>
              <c:numCache>
                <c:formatCode>mmm\-yy</c:formatCode>
                <c:ptCount val="4"/>
                <c:pt idx="0">
                  <c:v>45383</c:v>
                </c:pt>
                <c:pt idx="1">
                  <c:v>45413</c:v>
                </c:pt>
                <c:pt idx="2">
                  <c:v>45444</c:v>
                </c:pt>
                <c:pt idx="3">
                  <c:v>45474</c:v>
                </c:pt>
              </c:numCache>
            </c:numRef>
          </c:cat>
          <c:val>
            <c:numRef>
              <c:f>'[CYP waiting times master excel.xlsx]78 weeks'!$B$4:$E$4</c:f>
              <c:numCache>
                <c:formatCode>0%</c:formatCode>
                <c:ptCount val="4"/>
                <c:pt idx="0">
                  <c:v>0.30899290000000001</c:v>
                </c:pt>
                <c:pt idx="1">
                  <c:v>0.31</c:v>
                </c:pt>
                <c:pt idx="2">
                  <c:v>0.31761289999999998</c:v>
                </c:pt>
                <c:pt idx="3">
                  <c:v>0.3279087</c:v>
                </c:pt>
              </c:numCache>
            </c:numRef>
          </c:val>
          <c:smooth val="0"/>
          <c:extLst>
            <c:ext xmlns:c16="http://schemas.microsoft.com/office/drawing/2014/chart" uri="{C3380CC4-5D6E-409C-BE32-E72D297353CC}">
              <c16:uniqueId val="{00000000-51AE-4EAB-9FF1-139ABDA06E2D}"/>
            </c:ext>
          </c:extLst>
        </c:ser>
        <c:ser>
          <c:idx val="1"/>
          <c:order val="1"/>
          <c:tx>
            <c:strRef>
              <c:f>'[CYP waiting times master excel.xlsx]78 weeks'!$A$7</c:f>
              <c:strCache>
                <c:ptCount val="1"/>
                <c:pt idx="0">
                  <c:v>Proportion of CYP referral-spells waiting more than 78 weeks for a 1st contact that were still open at the end of the RP </c:v>
                </c:pt>
              </c:strCache>
            </c:strRef>
          </c:tx>
          <c:spPr>
            <a:ln w="28575" cap="rnd">
              <a:solidFill>
                <a:srgbClr val="FF9933"/>
              </a:solidFill>
              <a:round/>
            </a:ln>
            <a:effectLst/>
          </c:spPr>
          <c:marker>
            <c:symbol val="none"/>
          </c:marker>
          <c:cat>
            <c:numRef>
              <c:f>'[CYP waiting times master excel.xlsx]78 weeks'!$B$3:$E$3</c:f>
              <c:numCache>
                <c:formatCode>mmm\-yy</c:formatCode>
                <c:ptCount val="4"/>
                <c:pt idx="0">
                  <c:v>45383</c:v>
                </c:pt>
                <c:pt idx="1">
                  <c:v>45413</c:v>
                </c:pt>
                <c:pt idx="2">
                  <c:v>45444</c:v>
                </c:pt>
                <c:pt idx="3">
                  <c:v>45474</c:v>
                </c:pt>
              </c:numCache>
            </c:numRef>
          </c:cat>
          <c:val>
            <c:numRef>
              <c:f>'[CYP waiting times master excel.xlsx]78 weeks'!$B$7:$E$7</c:f>
              <c:numCache>
                <c:formatCode>0%</c:formatCode>
                <c:ptCount val="4"/>
                <c:pt idx="0">
                  <c:v>0.16933599999999999</c:v>
                </c:pt>
                <c:pt idx="1">
                  <c:v>0.17861550000000001</c:v>
                </c:pt>
                <c:pt idx="2">
                  <c:v>0.1848659</c:v>
                </c:pt>
                <c:pt idx="3">
                  <c:v>0.19297790000000001</c:v>
                </c:pt>
              </c:numCache>
            </c:numRef>
          </c:val>
          <c:smooth val="0"/>
          <c:extLst>
            <c:ext xmlns:c16="http://schemas.microsoft.com/office/drawing/2014/chart" uri="{C3380CC4-5D6E-409C-BE32-E72D297353CC}">
              <c16:uniqueId val="{00000001-51AE-4EAB-9FF1-139ABDA06E2D}"/>
            </c:ext>
          </c:extLst>
        </c:ser>
        <c:dLbls>
          <c:showLegendKey val="0"/>
          <c:showVal val="0"/>
          <c:showCatName val="0"/>
          <c:showSerName val="0"/>
          <c:showPercent val="0"/>
          <c:showBubbleSize val="0"/>
        </c:dLbls>
        <c:smooth val="0"/>
        <c:axId val="457703311"/>
        <c:axId val="457705711"/>
      </c:lineChart>
      <c:dateAx>
        <c:axId val="4577033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705711"/>
        <c:crosses val="autoZero"/>
        <c:auto val="1"/>
        <c:lblOffset val="100"/>
        <c:baseTimeUnit val="months"/>
      </c:dateAx>
      <c:valAx>
        <c:axId val="457705711"/>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70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National</a:t>
            </a:r>
            <a:r>
              <a:rPr lang="en-GB" sz="1200" baseline="0"/>
              <a:t> - 52 weeks </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'[CYP waiting times master excel.xlsx]52 weeks'!$A$4</c:f>
              <c:strCache>
                <c:ptCount val="1"/>
                <c:pt idx="0">
                  <c:v>Proportion of CYP  referral-spells waiting more than 52 for a full clock stop that were still open at the end of the RP </c:v>
                </c:pt>
              </c:strCache>
            </c:strRef>
          </c:tx>
          <c:spPr>
            <a:ln w="28575" cap="rnd">
              <a:solidFill>
                <a:srgbClr val="009999"/>
              </a:solidFill>
              <a:round/>
            </a:ln>
            <a:effectLst/>
          </c:spPr>
          <c:marker>
            <c:symbol val="none"/>
          </c:marker>
          <c:cat>
            <c:numRef>
              <c:f>'[CYP waiting times master excel.xlsx]52 weeks'!$B$3:$E$3</c:f>
              <c:numCache>
                <c:formatCode>mmm\-yy</c:formatCode>
                <c:ptCount val="4"/>
                <c:pt idx="0">
                  <c:v>45383</c:v>
                </c:pt>
                <c:pt idx="1">
                  <c:v>45413</c:v>
                </c:pt>
                <c:pt idx="2">
                  <c:v>45444</c:v>
                </c:pt>
                <c:pt idx="3">
                  <c:v>45474</c:v>
                </c:pt>
              </c:numCache>
            </c:numRef>
          </c:cat>
          <c:val>
            <c:numRef>
              <c:f>'[CYP waiting times master excel.xlsx]52 weeks'!$B$4:$E$4</c:f>
              <c:numCache>
                <c:formatCode>0%</c:formatCode>
                <c:ptCount val="4"/>
                <c:pt idx="0">
                  <c:v>0.44298929999999997</c:v>
                </c:pt>
                <c:pt idx="1">
                  <c:v>0.44850129999999999</c:v>
                </c:pt>
                <c:pt idx="2">
                  <c:v>0.45701940000000002</c:v>
                </c:pt>
                <c:pt idx="3">
                  <c:v>0.47353889999999998</c:v>
                </c:pt>
              </c:numCache>
            </c:numRef>
          </c:val>
          <c:smooth val="0"/>
          <c:extLst>
            <c:ext xmlns:c16="http://schemas.microsoft.com/office/drawing/2014/chart" uri="{C3380CC4-5D6E-409C-BE32-E72D297353CC}">
              <c16:uniqueId val="{00000000-63D4-4DE6-A9CE-C1BB90BAF371}"/>
            </c:ext>
          </c:extLst>
        </c:ser>
        <c:ser>
          <c:idx val="1"/>
          <c:order val="1"/>
          <c:tx>
            <c:strRef>
              <c:f>'[CYP waiting times master excel.xlsx]52 weeks'!$A$7</c:f>
              <c:strCache>
                <c:ptCount val="1"/>
                <c:pt idx="0">
                  <c:v>Proportion of CYP referral-spells waiting more than 52 weeks for a 1st contact that were still open at the end of the RP </c:v>
                </c:pt>
              </c:strCache>
            </c:strRef>
          </c:tx>
          <c:spPr>
            <a:ln w="28575" cap="rnd">
              <a:solidFill>
                <a:srgbClr val="FF9933"/>
              </a:solidFill>
              <a:round/>
            </a:ln>
            <a:effectLst/>
          </c:spPr>
          <c:marker>
            <c:symbol val="none"/>
          </c:marker>
          <c:cat>
            <c:numRef>
              <c:f>'[CYP waiting times master excel.xlsx]52 weeks'!$B$3:$E$3</c:f>
              <c:numCache>
                <c:formatCode>mmm\-yy</c:formatCode>
                <c:ptCount val="4"/>
                <c:pt idx="0">
                  <c:v>45383</c:v>
                </c:pt>
                <c:pt idx="1">
                  <c:v>45413</c:v>
                </c:pt>
                <c:pt idx="2">
                  <c:v>45444</c:v>
                </c:pt>
                <c:pt idx="3">
                  <c:v>45474</c:v>
                </c:pt>
              </c:numCache>
            </c:numRef>
          </c:cat>
          <c:val>
            <c:numRef>
              <c:f>'[CYP waiting times master excel.xlsx]52 weeks'!$B$7:$E$7</c:f>
              <c:numCache>
                <c:formatCode>0%</c:formatCode>
                <c:ptCount val="4"/>
                <c:pt idx="0">
                  <c:v>0.3014577</c:v>
                </c:pt>
                <c:pt idx="1">
                  <c:v>0.31332579999999999</c:v>
                </c:pt>
                <c:pt idx="2">
                  <c:v>0.32789160000000001</c:v>
                </c:pt>
                <c:pt idx="3">
                  <c:v>0.34892630000000002</c:v>
                </c:pt>
              </c:numCache>
            </c:numRef>
          </c:val>
          <c:smooth val="0"/>
          <c:extLst>
            <c:ext xmlns:c16="http://schemas.microsoft.com/office/drawing/2014/chart" uri="{C3380CC4-5D6E-409C-BE32-E72D297353CC}">
              <c16:uniqueId val="{00000001-63D4-4DE6-A9CE-C1BB90BAF371}"/>
            </c:ext>
          </c:extLst>
        </c:ser>
        <c:dLbls>
          <c:showLegendKey val="0"/>
          <c:showVal val="0"/>
          <c:showCatName val="0"/>
          <c:showSerName val="0"/>
          <c:showPercent val="0"/>
          <c:showBubbleSize val="0"/>
        </c:dLbls>
        <c:smooth val="0"/>
        <c:axId val="761487551"/>
        <c:axId val="761488991"/>
      </c:lineChart>
      <c:dateAx>
        <c:axId val="76148755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488991"/>
        <c:crosses val="autoZero"/>
        <c:auto val="1"/>
        <c:lblOffset val="100"/>
        <c:baseTimeUnit val="months"/>
      </c:dateAx>
      <c:valAx>
        <c:axId val="761488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487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National - 104</a:t>
            </a:r>
            <a:r>
              <a:rPr lang="en-GB" sz="1200" baseline="0"/>
              <a:t> weeks</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'[CYP waiting times master excel.xlsx]104 weeks'!$A$4</c:f>
              <c:strCache>
                <c:ptCount val="1"/>
                <c:pt idx="0">
                  <c:v>Proportion of CYP  referral-spells waiting more than 104 weeks for a full clock stop that were still open at the end of the RP </c:v>
                </c:pt>
              </c:strCache>
            </c:strRef>
          </c:tx>
          <c:spPr>
            <a:ln w="28575" cap="rnd">
              <a:solidFill>
                <a:srgbClr val="009999"/>
              </a:solidFill>
              <a:round/>
            </a:ln>
            <a:effectLst/>
          </c:spPr>
          <c:marker>
            <c:symbol val="none"/>
          </c:marker>
          <c:cat>
            <c:numRef>
              <c:f>'[CYP waiting times master excel.xlsx]104 weeks'!$B$3:$E$3</c:f>
              <c:numCache>
                <c:formatCode>mmm\-yy</c:formatCode>
                <c:ptCount val="4"/>
                <c:pt idx="0">
                  <c:v>45383</c:v>
                </c:pt>
                <c:pt idx="1">
                  <c:v>45413</c:v>
                </c:pt>
                <c:pt idx="2">
                  <c:v>45444</c:v>
                </c:pt>
                <c:pt idx="3">
                  <c:v>45474</c:v>
                </c:pt>
              </c:numCache>
            </c:numRef>
          </c:cat>
          <c:val>
            <c:numRef>
              <c:f>'[CYP waiting times master excel.xlsx]104 weeks'!$B$4:$E$4</c:f>
              <c:numCache>
                <c:formatCode>0.00%</c:formatCode>
                <c:ptCount val="4"/>
                <c:pt idx="0" formatCode="0%">
                  <c:v>0.2247026</c:v>
                </c:pt>
                <c:pt idx="1">
                  <c:v>0.22766233</c:v>
                </c:pt>
                <c:pt idx="2" formatCode="0%">
                  <c:v>0.2335158</c:v>
                </c:pt>
                <c:pt idx="3" formatCode="0%">
                  <c:v>0.24216409999999999</c:v>
                </c:pt>
              </c:numCache>
            </c:numRef>
          </c:val>
          <c:smooth val="0"/>
          <c:extLst>
            <c:ext xmlns:c16="http://schemas.microsoft.com/office/drawing/2014/chart" uri="{C3380CC4-5D6E-409C-BE32-E72D297353CC}">
              <c16:uniqueId val="{00000000-0E46-48AA-B0F6-7B7CB6751FA9}"/>
            </c:ext>
          </c:extLst>
        </c:ser>
        <c:ser>
          <c:idx val="1"/>
          <c:order val="1"/>
          <c:tx>
            <c:strRef>
              <c:f>'[CYP waiting times master excel.xlsx]104 weeks'!$A$7</c:f>
              <c:strCache>
                <c:ptCount val="1"/>
                <c:pt idx="0">
                  <c:v>Proportion of CYP referral-spells waiting more than 104 weeks for a 1st contact that were still open at the end of the RP </c:v>
                </c:pt>
              </c:strCache>
            </c:strRef>
          </c:tx>
          <c:spPr>
            <a:ln w="28575" cap="rnd">
              <a:solidFill>
                <a:srgbClr val="FF9933"/>
              </a:solidFill>
              <a:round/>
            </a:ln>
            <a:effectLst/>
          </c:spPr>
          <c:marker>
            <c:symbol val="none"/>
          </c:marker>
          <c:cat>
            <c:numRef>
              <c:f>'[CYP waiting times master excel.xlsx]104 weeks'!$B$3:$E$3</c:f>
              <c:numCache>
                <c:formatCode>mmm\-yy</c:formatCode>
                <c:ptCount val="4"/>
                <c:pt idx="0">
                  <c:v>45383</c:v>
                </c:pt>
                <c:pt idx="1">
                  <c:v>45413</c:v>
                </c:pt>
                <c:pt idx="2">
                  <c:v>45444</c:v>
                </c:pt>
                <c:pt idx="3">
                  <c:v>45474</c:v>
                </c:pt>
              </c:numCache>
            </c:numRef>
          </c:cat>
          <c:val>
            <c:numRef>
              <c:f>'[CYP waiting times master excel.xlsx]104 weeks'!$B$7:$E$7</c:f>
              <c:numCache>
                <c:formatCode>0%</c:formatCode>
                <c:ptCount val="4"/>
                <c:pt idx="0">
                  <c:v>9.982684E-2</c:v>
                </c:pt>
                <c:pt idx="1">
                  <c:v>0.1032409</c:v>
                </c:pt>
                <c:pt idx="2">
                  <c:v>0.1113474</c:v>
                </c:pt>
                <c:pt idx="3">
                  <c:v>0.11820460000000001</c:v>
                </c:pt>
              </c:numCache>
            </c:numRef>
          </c:val>
          <c:smooth val="0"/>
          <c:extLst>
            <c:ext xmlns:c16="http://schemas.microsoft.com/office/drawing/2014/chart" uri="{C3380CC4-5D6E-409C-BE32-E72D297353CC}">
              <c16:uniqueId val="{00000001-0E46-48AA-B0F6-7B7CB6751FA9}"/>
            </c:ext>
          </c:extLst>
        </c:ser>
        <c:dLbls>
          <c:showLegendKey val="0"/>
          <c:showVal val="0"/>
          <c:showCatName val="0"/>
          <c:showSerName val="0"/>
          <c:showPercent val="0"/>
          <c:showBubbleSize val="0"/>
        </c:dLbls>
        <c:smooth val="0"/>
        <c:axId val="1956079503"/>
        <c:axId val="1958211791"/>
      </c:lineChart>
      <c:dateAx>
        <c:axId val="195607950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211791"/>
        <c:crosses val="autoZero"/>
        <c:auto val="1"/>
        <c:lblOffset val="100"/>
        <c:baseTimeUnit val="months"/>
      </c:dateAx>
      <c:valAx>
        <c:axId val="1958211791"/>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07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1C682-CD19-4D4C-8785-217F20A8FA00}"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n-GB"/>
        </a:p>
      </dgm:t>
    </dgm:pt>
    <dgm:pt modelId="{A0642C19-E9C3-440A-87D5-08079E89B67E}">
      <dgm:prSet phldrT="[Text]"/>
      <dgm:spPr/>
      <dgm:t>
        <a:bodyPr/>
        <a:lstStyle/>
        <a:p>
          <a:r>
            <a:rPr lang="en-GB"/>
            <a:t>104</a:t>
          </a:r>
        </a:p>
      </dgm:t>
    </dgm:pt>
    <dgm:pt modelId="{DED53A3B-3982-4C5B-8F69-5039B6F58D7B}" type="parTrans" cxnId="{CCC76D6B-2E43-4B1D-BEF1-D154BB508BCF}">
      <dgm:prSet/>
      <dgm:spPr/>
      <dgm:t>
        <a:bodyPr/>
        <a:lstStyle/>
        <a:p>
          <a:endParaRPr lang="en-GB"/>
        </a:p>
      </dgm:t>
    </dgm:pt>
    <dgm:pt modelId="{16C06CFB-C598-4F39-B1BC-E7783FC393D6}" type="sibTrans" cxnId="{CCC76D6B-2E43-4B1D-BEF1-D154BB508BCF}">
      <dgm:prSet/>
      <dgm:spPr/>
      <dgm:t>
        <a:bodyPr/>
        <a:lstStyle/>
        <a:p>
          <a:endParaRPr lang="en-GB"/>
        </a:p>
      </dgm:t>
    </dgm:pt>
    <dgm:pt modelId="{228A7779-91CF-40A4-9F06-C28D75755989}">
      <dgm:prSet phldrT="[Text]" custT="1"/>
      <dgm:spPr/>
      <dgm:t>
        <a:bodyPr/>
        <a:lstStyle/>
        <a:p>
          <a:pPr algn="ctr">
            <a:buFont typeface="Arial" panose="020B0604020202020204" pitchFamily="34" charset="0"/>
            <a:buChar char="•"/>
          </a:pPr>
          <a:r>
            <a:rPr lang="en-GB" sz="2000"/>
            <a:t>Where an ICB or provider has 2% or fewer waits beyond 104 weeks, ICBs should work to eliminate 104 week waits by the end of 2024/25.</a:t>
          </a:r>
        </a:p>
        <a:p>
          <a:pPr algn="l">
            <a:buFont typeface="Arial" panose="020B0604020202020204" pitchFamily="34" charset="0"/>
            <a:buChar char="•"/>
          </a:pPr>
          <a:endParaRPr lang="en-GB" sz="1600"/>
        </a:p>
        <a:p>
          <a:pPr algn="l">
            <a:buFont typeface="Arial" panose="020B0604020202020204" pitchFamily="34" charset="0"/>
            <a:buChar char="•"/>
          </a:pPr>
          <a:endParaRPr lang="en-GB" sz="1600"/>
        </a:p>
      </dgm:t>
    </dgm:pt>
    <dgm:pt modelId="{DC5213EC-4234-4EB2-B114-16E63AE74149}" type="parTrans" cxnId="{18BE8E4D-1DB1-4C8F-9FFD-6C7B3823A82D}">
      <dgm:prSet/>
      <dgm:spPr/>
      <dgm:t>
        <a:bodyPr/>
        <a:lstStyle/>
        <a:p>
          <a:endParaRPr lang="en-GB"/>
        </a:p>
      </dgm:t>
    </dgm:pt>
    <dgm:pt modelId="{A2B0624F-9604-4061-896E-0746B330655D}" type="sibTrans" cxnId="{18BE8E4D-1DB1-4C8F-9FFD-6C7B3823A82D}">
      <dgm:prSet/>
      <dgm:spPr/>
      <dgm:t>
        <a:bodyPr/>
        <a:lstStyle/>
        <a:p>
          <a:endParaRPr lang="en-GB"/>
        </a:p>
      </dgm:t>
    </dgm:pt>
    <dgm:pt modelId="{90087097-BEA0-415B-9064-99204880A307}">
      <dgm:prSet phldrT="[Text]"/>
      <dgm:spPr/>
      <dgm:t>
        <a:bodyPr/>
        <a:lstStyle/>
        <a:p>
          <a:r>
            <a:rPr lang="en-GB"/>
            <a:t>78</a:t>
          </a:r>
        </a:p>
      </dgm:t>
    </dgm:pt>
    <dgm:pt modelId="{40532770-60EA-46F4-B546-1E472797A48D}" type="parTrans" cxnId="{515C5A64-2E98-4364-AD00-994B1B5B4909}">
      <dgm:prSet/>
      <dgm:spPr/>
      <dgm:t>
        <a:bodyPr/>
        <a:lstStyle/>
        <a:p>
          <a:endParaRPr lang="en-GB"/>
        </a:p>
      </dgm:t>
    </dgm:pt>
    <dgm:pt modelId="{D8B99F08-BA9E-4D39-AD82-D2C4489863FB}" type="sibTrans" cxnId="{515C5A64-2E98-4364-AD00-994B1B5B4909}">
      <dgm:prSet/>
      <dgm:spPr/>
      <dgm:t>
        <a:bodyPr/>
        <a:lstStyle/>
        <a:p>
          <a:endParaRPr lang="en-GB"/>
        </a:p>
      </dgm:t>
    </dgm:pt>
    <dgm:pt modelId="{E0554CE6-0739-436C-A7C5-5A22D0D65243}">
      <dgm:prSet phldrT="[Text]" custT="1"/>
      <dgm:spPr/>
      <dgm:t>
        <a:bodyPr/>
        <a:lstStyle/>
        <a:p>
          <a:pPr algn="ctr"/>
          <a:r>
            <a:rPr lang="en-GB" sz="2000"/>
            <a:t>Where an ICB or provider indicates elimination of 104 week waits in 2024/25, they should provide improvement trajectories for 78 week waits. </a:t>
          </a:r>
        </a:p>
      </dgm:t>
    </dgm:pt>
    <dgm:pt modelId="{9961BC3F-5459-4042-8BB7-4F53E57E1694}" type="parTrans" cxnId="{83DA77BE-9A83-4080-8BCF-78588E6F0D1B}">
      <dgm:prSet/>
      <dgm:spPr/>
      <dgm:t>
        <a:bodyPr/>
        <a:lstStyle/>
        <a:p>
          <a:endParaRPr lang="en-GB"/>
        </a:p>
      </dgm:t>
    </dgm:pt>
    <dgm:pt modelId="{024D0FC3-7378-4605-9910-D737E732588A}" type="sibTrans" cxnId="{83DA77BE-9A83-4080-8BCF-78588E6F0D1B}">
      <dgm:prSet/>
      <dgm:spPr/>
      <dgm:t>
        <a:bodyPr/>
        <a:lstStyle/>
        <a:p>
          <a:endParaRPr lang="en-GB"/>
        </a:p>
      </dgm:t>
    </dgm:pt>
    <dgm:pt modelId="{D46D7500-DE43-4603-BA1E-4853C0BD59FA}">
      <dgm:prSet phldrT="[Text]"/>
      <dgm:spPr/>
      <dgm:t>
        <a:bodyPr/>
        <a:lstStyle/>
        <a:p>
          <a:r>
            <a:rPr lang="en-GB"/>
            <a:t>52</a:t>
          </a:r>
        </a:p>
      </dgm:t>
    </dgm:pt>
    <dgm:pt modelId="{5B3631CA-1A18-49E1-A95E-9F85EAFCE439}" type="parTrans" cxnId="{6E90A922-15C4-479C-A7E2-11D5B37763E2}">
      <dgm:prSet/>
      <dgm:spPr/>
      <dgm:t>
        <a:bodyPr/>
        <a:lstStyle/>
        <a:p>
          <a:endParaRPr lang="en-GB"/>
        </a:p>
      </dgm:t>
    </dgm:pt>
    <dgm:pt modelId="{DD2578BC-4892-4B36-A80D-A48C43EE1201}" type="sibTrans" cxnId="{6E90A922-15C4-479C-A7E2-11D5B37763E2}">
      <dgm:prSet/>
      <dgm:spPr/>
      <dgm:t>
        <a:bodyPr/>
        <a:lstStyle/>
        <a:p>
          <a:endParaRPr lang="en-GB"/>
        </a:p>
      </dgm:t>
    </dgm:pt>
    <dgm:pt modelId="{2D04C3F8-32B1-4C13-9D1B-04CF0CBDC31C}">
      <dgm:prSet phldrT="[Text]" custT="1"/>
      <dgm:spPr/>
      <dgm:t>
        <a:bodyPr/>
        <a:lstStyle/>
        <a:p>
          <a:pPr algn="ctr"/>
          <a:r>
            <a:rPr lang="en-GB" sz="2000"/>
            <a:t>Where an ICB or provider indicates elimination of 78 week waits in 2024/25, they should provide improvement trajectories for 52 week waits </a:t>
          </a:r>
        </a:p>
      </dgm:t>
    </dgm:pt>
    <dgm:pt modelId="{57628A91-9B39-40EA-8106-243C545D759D}" type="parTrans" cxnId="{68A86F4B-808A-4745-ABAE-165BFFD72B44}">
      <dgm:prSet/>
      <dgm:spPr/>
      <dgm:t>
        <a:bodyPr/>
        <a:lstStyle/>
        <a:p>
          <a:endParaRPr lang="en-GB"/>
        </a:p>
      </dgm:t>
    </dgm:pt>
    <dgm:pt modelId="{AA712679-954D-4AA6-BF84-40A7A1C92FE9}" type="sibTrans" cxnId="{68A86F4B-808A-4745-ABAE-165BFFD72B44}">
      <dgm:prSet/>
      <dgm:spPr/>
      <dgm:t>
        <a:bodyPr/>
        <a:lstStyle/>
        <a:p>
          <a:endParaRPr lang="en-GB"/>
        </a:p>
      </dgm:t>
    </dgm:pt>
    <dgm:pt modelId="{C51B77F2-BF5A-45D3-A5B5-C62384911757}" type="pres">
      <dgm:prSet presAssocID="{F281C682-CD19-4D4C-8785-217F20A8FA00}" presName="Name0" presStyleCnt="0">
        <dgm:presLayoutVars>
          <dgm:dir/>
          <dgm:animLvl val="lvl"/>
          <dgm:resizeHandles val="exact"/>
        </dgm:presLayoutVars>
      </dgm:prSet>
      <dgm:spPr/>
    </dgm:pt>
    <dgm:pt modelId="{A29A10F5-D4C1-44FF-A00A-F45720C21E3E}" type="pres">
      <dgm:prSet presAssocID="{A0642C19-E9C3-440A-87D5-08079E89B67E}" presName="compositeNode" presStyleCnt="0">
        <dgm:presLayoutVars>
          <dgm:bulletEnabled val="1"/>
        </dgm:presLayoutVars>
      </dgm:prSet>
      <dgm:spPr/>
    </dgm:pt>
    <dgm:pt modelId="{AF5D218D-66E2-4751-B74A-D3D1ED347B10}" type="pres">
      <dgm:prSet presAssocID="{A0642C19-E9C3-440A-87D5-08079E89B67E}" presName="bgRect" presStyleLbl="node1" presStyleIdx="0" presStyleCnt="3"/>
      <dgm:spPr/>
    </dgm:pt>
    <dgm:pt modelId="{8A08A747-AB00-44AF-AC5E-9C66BD972024}" type="pres">
      <dgm:prSet presAssocID="{A0642C19-E9C3-440A-87D5-08079E89B67E}" presName="parentNode" presStyleLbl="node1" presStyleIdx="0" presStyleCnt="3">
        <dgm:presLayoutVars>
          <dgm:chMax val="0"/>
          <dgm:bulletEnabled val="1"/>
        </dgm:presLayoutVars>
      </dgm:prSet>
      <dgm:spPr/>
    </dgm:pt>
    <dgm:pt modelId="{CD45DFCB-BDFD-458F-B530-9AFC11B2ABCF}" type="pres">
      <dgm:prSet presAssocID="{A0642C19-E9C3-440A-87D5-08079E89B67E}" presName="childNode" presStyleLbl="node1" presStyleIdx="0" presStyleCnt="3">
        <dgm:presLayoutVars>
          <dgm:bulletEnabled val="1"/>
        </dgm:presLayoutVars>
      </dgm:prSet>
      <dgm:spPr/>
    </dgm:pt>
    <dgm:pt modelId="{B346D466-58A3-4609-9FAD-90239CD5836C}" type="pres">
      <dgm:prSet presAssocID="{16C06CFB-C598-4F39-B1BC-E7783FC393D6}" presName="hSp" presStyleCnt="0"/>
      <dgm:spPr/>
    </dgm:pt>
    <dgm:pt modelId="{2CBA6BD9-9C5B-43F8-97A0-1548312514AC}" type="pres">
      <dgm:prSet presAssocID="{16C06CFB-C598-4F39-B1BC-E7783FC393D6}" presName="vProcSp" presStyleCnt="0"/>
      <dgm:spPr/>
    </dgm:pt>
    <dgm:pt modelId="{403EABD8-3590-49A2-974F-BB0405B5D686}" type="pres">
      <dgm:prSet presAssocID="{16C06CFB-C598-4F39-B1BC-E7783FC393D6}" presName="vSp1" presStyleCnt="0"/>
      <dgm:spPr/>
    </dgm:pt>
    <dgm:pt modelId="{5D93B918-A7AF-4D3B-9CF0-30B646A38331}" type="pres">
      <dgm:prSet presAssocID="{16C06CFB-C598-4F39-B1BC-E7783FC393D6}" presName="simulatedConn" presStyleLbl="solidFgAcc1" presStyleIdx="0" presStyleCnt="2"/>
      <dgm:spPr/>
    </dgm:pt>
    <dgm:pt modelId="{8E32AEB6-80A9-4755-9CAD-8C16676E8764}" type="pres">
      <dgm:prSet presAssocID="{16C06CFB-C598-4F39-B1BC-E7783FC393D6}" presName="vSp2" presStyleCnt="0"/>
      <dgm:spPr/>
    </dgm:pt>
    <dgm:pt modelId="{61F85770-B0BD-4A1F-8977-538F6C5C3502}" type="pres">
      <dgm:prSet presAssocID="{16C06CFB-C598-4F39-B1BC-E7783FC393D6}" presName="sibTrans" presStyleCnt="0"/>
      <dgm:spPr/>
    </dgm:pt>
    <dgm:pt modelId="{DBD1B248-B111-4DE7-AC46-9D536131F16D}" type="pres">
      <dgm:prSet presAssocID="{90087097-BEA0-415B-9064-99204880A307}" presName="compositeNode" presStyleCnt="0">
        <dgm:presLayoutVars>
          <dgm:bulletEnabled val="1"/>
        </dgm:presLayoutVars>
      </dgm:prSet>
      <dgm:spPr/>
    </dgm:pt>
    <dgm:pt modelId="{1337A1C7-E4E8-43D2-99A1-3CF9348D228A}" type="pres">
      <dgm:prSet presAssocID="{90087097-BEA0-415B-9064-99204880A307}" presName="bgRect" presStyleLbl="node1" presStyleIdx="1" presStyleCnt="3"/>
      <dgm:spPr/>
    </dgm:pt>
    <dgm:pt modelId="{6E759731-2762-44B8-908D-01B4FDA9045F}" type="pres">
      <dgm:prSet presAssocID="{90087097-BEA0-415B-9064-99204880A307}" presName="parentNode" presStyleLbl="node1" presStyleIdx="1" presStyleCnt="3">
        <dgm:presLayoutVars>
          <dgm:chMax val="0"/>
          <dgm:bulletEnabled val="1"/>
        </dgm:presLayoutVars>
      </dgm:prSet>
      <dgm:spPr/>
    </dgm:pt>
    <dgm:pt modelId="{63F7C70F-D326-472D-A66E-ABB12B2E009C}" type="pres">
      <dgm:prSet presAssocID="{90087097-BEA0-415B-9064-99204880A307}" presName="childNode" presStyleLbl="node1" presStyleIdx="1" presStyleCnt="3">
        <dgm:presLayoutVars>
          <dgm:bulletEnabled val="1"/>
        </dgm:presLayoutVars>
      </dgm:prSet>
      <dgm:spPr/>
    </dgm:pt>
    <dgm:pt modelId="{FD027C58-3F51-4738-BC7C-27BE6B7F8AFE}" type="pres">
      <dgm:prSet presAssocID="{D8B99F08-BA9E-4D39-AD82-D2C4489863FB}" presName="hSp" presStyleCnt="0"/>
      <dgm:spPr/>
    </dgm:pt>
    <dgm:pt modelId="{B23B63BF-ABA1-4065-9CCF-279B7E0F7775}" type="pres">
      <dgm:prSet presAssocID="{D8B99F08-BA9E-4D39-AD82-D2C4489863FB}" presName="vProcSp" presStyleCnt="0"/>
      <dgm:spPr/>
    </dgm:pt>
    <dgm:pt modelId="{73E13539-29AA-427E-BD06-EF8728335135}" type="pres">
      <dgm:prSet presAssocID="{D8B99F08-BA9E-4D39-AD82-D2C4489863FB}" presName="vSp1" presStyleCnt="0"/>
      <dgm:spPr/>
    </dgm:pt>
    <dgm:pt modelId="{6FDE52CB-C637-4D39-8B6C-E5A0A64964A5}" type="pres">
      <dgm:prSet presAssocID="{D8B99F08-BA9E-4D39-AD82-D2C4489863FB}" presName="simulatedConn" presStyleLbl="solidFgAcc1" presStyleIdx="1" presStyleCnt="2"/>
      <dgm:spPr/>
    </dgm:pt>
    <dgm:pt modelId="{4DC96A68-F2B9-45AC-B047-34CDD0A03D2D}" type="pres">
      <dgm:prSet presAssocID="{D8B99F08-BA9E-4D39-AD82-D2C4489863FB}" presName="vSp2" presStyleCnt="0"/>
      <dgm:spPr/>
    </dgm:pt>
    <dgm:pt modelId="{EC91345D-1184-4164-A62F-53C539868E67}" type="pres">
      <dgm:prSet presAssocID="{D8B99F08-BA9E-4D39-AD82-D2C4489863FB}" presName="sibTrans" presStyleCnt="0"/>
      <dgm:spPr/>
    </dgm:pt>
    <dgm:pt modelId="{652EE46B-A58D-481B-8428-B9AC2C4822AF}" type="pres">
      <dgm:prSet presAssocID="{D46D7500-DE43-4603-BA1E-4853C0BD59FA}" presName="compositeNode" presStyleCnt="0">
        <dgm:presLayoutVars>
          <dgm:bulletEnabled val="1"/>
        </dgm:presLayoutVars>
      </dgm:prSet>
      <dgm:spPr/>
    </dgm:pt>
    <dgm:pt modelId="{BD717894-5E71-4240-8FCD-ABAAFD80ABEE}" type="pres">
      <dgm:prSet presAssocID="{D46D7500-DE43-4603-BA1E-4853C0BD59FA}" presName="bgRect" presStyleLbl="node1" presStyleIdx="2" presStyleCnt="3"/>
      <dgm:spPr/>
    </dgm:pt>
    <dgm:pt modelId="{F3AFA8EA-5236-4630-98CB-37260D2506E5}" type="pres">
      <dgm:prSet presAssocID="{D46D7500-DE43-4603-BA1E-4853C0BD59FA}" presName="parentNode" presStyleLbl="node1" presStyleIdx="2" presStyleCnt="3">
        <dgm:presLayoutVars>
          <dgm:chMax val="0"/>
          <dgm:bulletEnabled val="1"/>
        </dgm:presLayoutVars>
      </dgm:prSet>
      <dgm:spPr/>
    </dgm:pt>
    <dgm:pt modelId="{3FC6B471-93CF-46DD-9FFD-74F6EAF0D39F}" type="pres">
      <dgm:prSet presAssocID="{D46D7500-DE43-4603-BA1E-4853C0BD59FA}" presName="childNode" presStyleLbl="node1" presStyleIdx="2" presStyleCnt="3">
        <dgm:presLayoutVars>
          <dgm:bulletEnabled val="1"/>
        </dgm:presLayoutVars>
      </dgm:prSet>
      <dgm:spPr/>
    </dgm:pt>
  </dgm:ptLst>
  <dgm:cxnLst>
    <dgm:cxn modelId="{6E90A922-15C4-479C-A7E2-11D5B37763E2}" srcId="{F281C682-CD19-4D4C-8785-217F20A8FA00}" destId="{D46D7500-DE43-4603-BA1E-4853C0BD59FA}" srcOrd="2" destOrd="0" parTransId="{5B3631CA-1A18-49E1-A95E-9F85EAFCE439}" sibTransId="{DD2578BC-4892-4B36-A80D-A48C43EE1201}"/>
    <dgm:cxn modelId="{AFFD632D-F559-4C1C-A8AF-6F5828A4E158}" type="presOf" srcId="{2D04C3F8-32B1-4C13-9D1B-04CF0CBDC31C}" destId="{3FC6B471-93CF-46DD-9FFD-74F6EAF0D39F}" srcOrd="0" destOrd="0" presId="urn:microsoft.com/office/officeart/2005/8/layout/hProcess7"/>
    <dgm:cxn modelId="{3C8F1744-B58F-4B4A-84D2-693E5098BD7A}" type="presOf" srcId="{A0642C19-E9C3-440A-87D5-08079E89B67E}" destId="{AF5D218D-66E2-4751-B74A-D3D1ED347B10}" srcOrd="0" destOrd="0" presId="urn:microsoft.com/office/officeart/2005/8/layout/hProcess7"/>
    <dgm:cxn modelId="{515C5A64-2E98-4364-AD00-994B1B5B4909}" srcId="{F281C682-CD19-4D4C-8785-217F20A8FA00}" destId="{90087097-BEA0-415B-9064-99204880A307}" srcOrd="1" destOrd="0" parTransId="{40532770-60EA-46F4-B546-1E472797A48D}" sibTransId="{D8B99F08-BA9E-4D39-AD82-D2C4489863FB}"/>
    <dgm:cxn modelId="{125CC866-AEA0-4A6C-80FD-B551ADE15AD5}" type="presOf" srcId="{E0554CE6-0739-436C-A7C5-5A22D0D65243}" destId="{63F7C70F-D326-472D-A66E-ABB12B2E009C}" srcOrd="0" destOrd="0" presId="urn:microsoft.com/office/officeart/2005/8/layout/hProcess7"/>
    <dgm:cxn modelId="{CCC76D6B-2E43-4B1D-BEF1-D154BB508BCF}" srcId="{F281C682-CD19-4D4C-8785-217F20A8FA00}" destId="{A0642C19-E9C3-440A-87D5-08079E89B67E}" srcOrd="0" destOrd="0" parTransId="{DED53A3B-3982-4C5B-8F69-5039B6F58D7B}" sibTransId="{16C06CFB-C598-4F39-B1BC-E7783FC393D6}"/>
    <dgm:cxn modelId="{68A86F4B-808A-4745-ABAE-165BFFD72B44}" srcId="{D46D7500-DE43-4603-BA1E-4853C0BD59FA}" destId="{2D04C3F8-32B1-4C13-9D1B-04CF0CBDC31C}" srcOrd="0" destOrd="0" parTransId="{57628A91-9B39-40EA-8106-243C545D759D}" sibTransId="{AA712679-954D-4AA6-BF84-40A7A1C92FE9}"/>
    <dgm:cxn modelId="{18BE8E4D-1DB1-4C8F-9FFD-6C7B3823A82D}" srcId="{A0642C19-E9C3-440A-87D5-08079E89B67E}" destId="{228A7779-91CF-40A4-9F06-C28D75755989}" srcOrd="0" destOrd="0" parTransId="{DC5213EC-4234-4EB2-B114-16E63AE74149}" sibTransId="{A2B0624F-9604-4061-896E-0746B330655D}"/>
    <dgm:cxn modelId="{151D2773-41ED-4E92-BC09-E819D949423B}" type="presOf" srcId="{228A7779-91CF-40A4-9F06-C28D75755989}" destId="{CD45DFCB-BDFD-458F-B530-9AFC11B2ABCF}" srcOrd="0" destOrd="0" presId="urn:microsoft.com/office/officeart/2005/8/layout/hProcess7"/>
    <dgm:cxn modelId="{CDAAD474-5FF6-4713-989B-AE452C2F63E3}" type="presOf" srcId="{90087097-BEA0-415B-9064-99204880A307}" destId="{6E759731-2762-44B8-908D-01B4FDA9045F}" srcOrd="1" destOrd="0" presId="urn:microsoft.com/office/officeart/2005/8/layout/hProcess7"/>
    <dgm:cxn modelId="{CC18778E-6AA6-4016-9EEB-82FFCA41A7BA}" type="presOf" srcId="{A0642C19-E9C3-440A-87D5-08079E89B67E}" destId="{8A08A747-AB00-44AF-AC5E-9C66BD972024}" srcOrd="1" destOrd="0" presId="urn:microsoft.com/office/officeart/2005/8/layout/hProcess7"/>
    <dgm:cxn modelId="{E91160A3-0524-4483-958A-F1B4CFF3095C}" type="presOf" srcId="{90087097-BEA0-415B-9064-99204880A307}" destId="{1337A1C7-E4E8-43D2-99A1-3CF9348D228A}" srcOrd="0" destOrd="0" presId="urn:microsoft.com/office/officeart/2005/8/layout/hProcess7"/>
    <dgm:cxn modelId="{0E2340B5-BECA-4D34-B276-4C37C41C41C6}" type="presOf" srcId="{D46D7500-DE43-4603-BA1E-4853C0BD59FA}" destId="{BD717894-5E71-4240-8FCD-ABAAFD80ABEE}" srcOrd="0" destOrd="0" presId="urn:microsoft.com/office/officeart/2005/8/layout/hProcess7"/>
    <dgm:cxn modelId="{83DA77BE-9A83-4080-8BCF-78588E6F0D1B}" srcId="{90087097-BEA0-415B-9064-99204880A307}" destId="{E0554CE6-0739-436C-A7C5-5A22D0D65243}" srcOrd="0" destOrd="0" parTransId="{9961BC3F-5459-4042-8BB7-4F53E57E1694}" sibTransId="{024D0FC3-7378-4605-9910-D737E732588A}"/>
    <dgm:cxn modelId="{151CFDEA-088F-4449-AC3E-2F49CC4F4227}" type="presOf" srcId="{D46D7500-DE43-4603-BA1E-4853C0BD59FA}" destId="{F3AFA8EA-5236-4630-98CB-37260D2506E5}" srcOrd="1" destOrd="0" presId="urn:microsoft.com/office/officeart/2005/8/layout/hProcess7"/>
    <dgm:cxn modelId="{F4E2E1F4-AD1F-4814-803B-A986D8F1E46E}" type="presOf" srcId="{F281C682-CD19-4D4C-8785-217F20A8FA00}" destId="{C51B77F2-BF5A-45D3-A5B5-C62384911757}" srcOrd="0" destOrd="0" presId="urn:microsoft.com/office/officeart/2005/8/layout/hProcess7"/>
    <dgm:cxn modelId="{F1F4AA94-A9BA-4FCC-8431-E3E302AA4506}" type="presParOf" srcId="{C51B77F2-BF5A-45D3-A5B5-C62384911757}" destId="{A29A10F5-D4C1-44FF-A00A-F45720C21E3E}" srcOrd="0" destOrd="0" presId="urn:microsoft.com/office/officeart/2005/8/layout/hProcess7"/>
    <dgm:cxn modelId="{DCD64076-FF76-431F-A771-127A0129085E}" type="presParOf" srcId="{A29A10F5-D4C1-44FF-A00A-F45720C21E3E}" destId="{AF5D218D-66E2-4751-B74A-D3D1ED347B10}" srcOrd="0" destOrd="0" presId="urn:microsoft.com/office/officeart/2005/8/layout/hProcess7"/>
    <dgm:cxn modelId="{FED63D9C-2820-444C-B900-6559676783EC}" type="presParOf" srcId="{A29A10F5-D4C1-44FF-A00A-F45720C21E3E}" destId="{8A08A747-AB00-44AF-AC5E-9C66BD972024}" srcOrd="1" destOrd="0" presId="urn:microsoft.com/office/officeart/2005/8/layout/hProcess7"/>
    <dgm:cxn modelId="{351D5F1F-80CC-41AE-B604-12F4E0629C6F}" type="presParOf" srcId="{A29A10F5-D4C1-44FF-A00A-F45720C21E3E}" destId="{CD45DFCB-BDFD-458F-B530-9AFC11B2ABCF}" srcOrd="2" destOrd="0" presId="urn:microsoft.com/office/officeart/2005/8/layout/hProcess7"/>
    <dgm:cxn modelId="{99A7D07C-D3BD-4A66-9E79-9FD6B9A515DF}" type="presParOf" srcId="{C51B77F2-BF5A-45D3-A5B5-C62384911757}" destId="{B346D466-58A3-4609-9FAD-90239CD5836C}" srcOrd="1" destOrd="0" presId="urn:microsoft.com/office/officeart/2005/8/layout/hProcess7"/>
    <dgm:cxn modelId="{8566E267-CAE7-435B-A56F-8E080DE5432E}" type="presParOf" srcId="{C51B77F2-BF5A-45D3-A5B5-C62384911757}" destId="{2CBA6BD9-9C5B-43F8-97A0-1548312514AC}" srcOrd="2" destOrd="0" presId="urn:microsoft.com/office/officeart/2005/8/layout/hProcess7"/>
    <dgm:cxn modelId="{BE50331A-4357-4AE0-8988-F5943DFAD7C5}" type="presParOf" srcId="{2CBA6BD9-9C5B-43F8-97A0-1548312514AC}" destId="{403EABD8-3590-49A2-974F-BB0405B5D686}" srcOrd="0" destOrd="0" presId="urn:microsoft.com/office/officeart/2005/8/layout/hProcess7"/>
    <dgm:cxn modelId="{6B37B79F-9138-4A74-9FEE-0966555A2F76}" type="presParOf" srcId="{2CBA6BD9-9C5B-43F8-97A0-1548312514AC}" destId="{5D93B918-A7AF-4D3B-9CF0-30B646A38331}" srcOrd="1" destOrd="0" presId="urn:microsoft.com/office/officeart/2005/8/layout/hProcess7"/>
    <dgm:cxn modelId="{C5E1CA3E-F7E8-45DF-9CE7-9B6C60FAEF53}" type="presParOf" srcId="{2CBA6BD9-9C5B-43F8-97A0-1548312514AC}" destId="{8E32AEB6-80A9-4755-9CAD-8C16676E8764}" srcOrd="2" destOrd="0" presId="urn:microsoft.com/office/officeart/2005/8/layout/hProcess7"/>
    <dgm:cxn modelId="{FC40F95A-F6A4-4E20-A7E2-2EB4B00EC6F3}" type="presParOf" srcId="{C51B77F2-BF5A-45D3-A5B5-C62384911757}" destId="{61F85770-B0BD-4A1F-8977-538F6C5C3502}" srcOrd="3" destOrd="0" presId="urn:microsoft.com/office/officeart/2005/8/layout/hProcess7"/>
    <dgm:cxn modelId="{F16EA4D6-B8AC-410D-8DEF-7605C1DC93D1}" type="presParOf" srcId="{C51B77F2-BF5A-45D3-A5B5-C62384911757}" destId="{DBD1B248-B111-4DE7-AC46-9D536131F16D}" srcOrd="4" destOrd="0" presId="urn:microsoft.com/office/officeart/2005/8/layout/hProcess7"/>
    <dgm:cxn modelId="{5AE7E2B5-8120-4AF2-985F-5D16201F8BA2}" type="presParOf" srcId="{DBD1B248-B111-4DE7-AC46-9D536131F16D}" destId="{1337A1C7-E4E8-43D2-99A1-3CF9348D228A}" srcOrd="0" destOrd="0" presId="urn:microsoft.com/office/officeart/2005/8/layout/hProcess7"/>
    <dgm:cxn modelId="{55C0F313-E1F7-4DD7-A029-7352BBFE3EFF}" type="presParOf" srcId="{DBD1B248-B111-4DE7-AC46-9D536131F16D}" destId="{6E759731-2762-44B8-908D-01B4FDA9045F}" srcOrd="1" destOrd="0" presId="urn:microsoft.com/office/officeart/2005/8/layout/hProcess7"/>
    <dgm:cxn modelId="{12A2BA25-C655-44C8-A479-F362BE6AD884}" type="presParOf" srcId="{DBD1B248-B111-4DE7-AC46-9D536131F16D}" destId="{63F7C70F-D326-472D-A66E-ABB12B2E009C}" srcOrd="2" destOrd="0" presId="urn:microsoft.com/office/officeart/2005/8/layout/hProcess7"/>
    <dgm:cxn modelId="{CC230F66-6BC7-49BD-AB95-B1BCC5A41429}" type="presParOf" srcId="{C51B77F2-BF5A-45D3-A5B5-C62384911757}" destId="{FD027C58-3F51-4738-BC7C-27BE6B7F8AFE}" srcOrd="5" destOrd="0" presId="urn:microsoft.com/office/officeart/2005/8/layout/hProcess7"/>
    <dgm:cxn modelId="{03456332-5DA5-4F19-9D24-D53DF9365096}" type="presParOf" srcId="{C51B77F2-BF5A-45D3-A5B5-C62384911757}" destId="{B23B63BF-ABA1-4065-9CCF-279B7E0F7775}" srcOrd="6" destOrd="0" presId="urn:microsoft.com/office/officeart/2005/8/layout/hProcess7"/>
    <dgm:cxn modelId="{9CC07FB2-40D8-476E-B5C9-BD580FD7A6C3}" type="presParOf" srcId="{B23B63BF-ABA1-4065-9CCF-279B7E0F7775}" destId="{73E13539-29AA-427E-BD06-EF8728335135}" srcOrd="0" destOrd="0" presId="urn:microsoft.com/office/officeart/2005/8/layout/hProcess7"/>
    <dgm:cxn modelId="{9451C688-9015-4FD8-91CF-A7B5680C8470}" type="presParOf" srcId="{B23B63BF-ABA1-4065-9CCF-279B7E0F7775}" destId="{6FDE52CB-C637-4D39-8B6C-E5A0A64964A5}" srcOrd="1" destOrd="0" presId="urn:microsoft.com/office/officeart/2005/8/layout/hProcess7"/>
    <dgm:cxn modelId="{A8886699-3CBC-4F78-B0F1-8710FB384778}" type="presParOf" srcId="{B23B63BF-ABA1-4065-9CCF-279B7E0F7775}" destId="{4DC96A68-F2B9-45AC-B047-34CDD0A03D2D}" srcOrd="2" destOrd="0" presId="urn:microsoft.com/office/officeart/2005/8/layout/hProcess7"/>
    <dgm:cxn modelId="{4403ABA0-91F6-48E0-9293-9E2A239D661F}" type="presParOf" srcId="{C51B77F2-BF5A-45D3-A5B5-C62384911757}" destId="{EC91345D-1184-4164-A62F-53C539868E67}" srcOrd="7" destOrd="0" presId="urn:microsoft.com/office/officeart/2005/8/layout/hProcess7"/>
    <dgm:cxn modelId="{E23F060D-F2F1-469E-9200-EB391EE581DD}" type="presParOf" srcId="{C51B77F2-BF5A-45D3-A5B5-C62384911757}" destId="{652EE46B-A58D-481B-8428-B9AC2C4822AF}" srcOrd="8" destOrd="0" presId="urn:microsoft.com/office/officeart/2005/8/layout/hProcess7"/>
    <dgm:cxn modelId="{3DC50029-393A-4374-86F2-F8F83D917690}" type="presParOf" srcId="{652EE46B-A58D-481B-8428-B9AC2C4822AF}" destId="{BD717894-5E71-4240-8FCD-ABAAFD80ABEE}" srcOrd="0" destOrd="0" presId="urn:microsoft.com/office/officeart/2005/8/layout/hProcess7"/>
    <dgm:cxn modelId="{5C06EFFB-720F-42C1-B523-0631182343FF}" type="presParOf" srcId="{652EE46B-A58D-481B-8428-B9AC2C4822AF}" destId="{F3AFA8EA-5236-4630-98CB-37260D2506E5}" srcOrd="1" destOrd="0" presId="urn:microsoft.com/office/officeart/2005/8/layout/hProcess7"/>
    <dgm:cxn modelId="{0E2C68DC-2B85-403E-9646-C9B393141AF9}" type="presParOf" srcId="{652EE46B-A58D-481B-8428-B9AC2C4822AF}" destId="{3FC6B471-93CF-46DD-9FFD-74F6EAF0D39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F9652-6109-42DB-8713-B83A3325BB13}" type="doc">
      <dgm:prSet loTypeId="urn:microsoft.com/office/officeart/2005/8/layout/hChevron3" loCatId="process" qsTypeId="urn:microsoft.com/office/officeart/2005/8/quickstyle/simple1" qsCatId="simple" csTypeId="urn:microsoft.com/office/officeart/2005/8/colors/colorful4" csCatId="colorful" phldr="1"/>
      <dgm:spPr/>
    </dgm:pt>
    <dgm:pt modelId="{6E381ED6-F725-4715-AB26-F954BAAA3E73}">
      <dgm:prSet phldrT="[Text]"/>
      <dgm:spPr>
        <a:solidFill>
          <a:schemeClr val="accent2">
            <a:lumMod val="20000"/>
            <a:lumOff val="80000"/>
          </a:schemeClr>
        </a:solidFill>
      </dgm:spPr>
      <dgm:t>
        <a:bodyPr/>
        <a:lstStyle/>
        <a:p>
          <a:r>
            <a:rPr lang="en-GB"/>
            <a:t>Q1 – Launching the new waiting time metrics</a:t>
          </a:r>
        </a:p>
      </dgm:t>
    </dgm:pt>
    <dgm:pt modelId="{B3CA95A5-B495-43B6-935C-FA38F153023D}" type="parTrans" cxnId="{9278BC16-343A-4920-84C8-2582613C5CDE}">
      <dgm:prSet/>
      <dgm:spPr/>
      <dgm:t>
        <a:bodyPr/>
        <a:lstStyle/>
        <a:p>
          <a:endParaRPr lang="en-GB"/>
        </a:p>
      </dgm:t>
    </dgm:pt>
    <dgm:pt modelId="{7EAD5640-4D52-4D51-BCCC-E54BB8CFBABF}" type="sibTrans" cxnId="{9278BC16-343A-4920-84C8-2582613C5CDE}">
      <dgm:prSet/>
      <dgm:spPr/>
      <dgm:t>
        <a:bodyPr/>
        <a:lstStyle/>
        <a:p>
          <a:endParaRPr lang="en-GB"/>
        </a:p>
      </dgm:t>
    </dgm:pt>
    <dgm:pt modelId="{ED3D3DFD-D44F-4B15-80AC-A8153913D06B}">
      <dgm:prSet phldrT="[Text]"/>
      <dgm:spPr>
        <a:solidFill>
          <a:schemeClr val="accent2">
            <a:lumMod val="20000"/>
            <a:lumOff val="80000"/>
          </a:schemeClr>
        </a:solidFill>
      </dgm:spPr>
      <dgm:t>
        <a:bodyPr/>
        <a:lstStyle/>
        <a:p>
          <a:r>
            <a:rPr lang="en-GB"/>
            <a:t>Q2 – publishing the new metrics</a:t>
          </a:r>
        </a:p>
      </dgm:t>
    </dgm:pt>
    <dgm:pt modelId="{860FA4CA-DB93-4F14-9A28-36CBA4D666B8}" type="parTrans" cxnId="{0C4AC6E7-CEF5-4BF7-8F77-DC8EC3B284B9}">
      <dgm:prSet/>
      <dgm:spPr/>
      <dgm:t>
        <a:bodyPr/>
        <a:lstStyle/>
        <a:p>
          <a:endParaRPr lang="en-GB"/>
        </a:p>
      </dgm:t>
    </dgm:pt>
    <dgm:pt modelId="{7E2E2D26-E791-4A76-A07E-FECEA665289B}" type="sibTrans" cxnId="{0C4AC6E7-CEF5-4BF7-8F77-DC8EC3B284B9}">
      <dgm:prSet/>
      <dgm:spPr/>
      <dgm:t>
        <a:bodyPr/>
        <a:lstStyle/>
        <a:p>
          <a:endParaRPr lang="en-GB"/>
        </a:p>
      </dgm:t>
    </dgm:pt>
    <dgm:pt modelId="{593D37B5-E4FA-4635-9068-0356E3356742}">
      <dgm:prSet phldrT="[Text]"/>
      <dgm:spPr/>
      <dgm:t>
        <a:bodyPr/>
        <a:lstStyle/>
        <a:p>
          <a:r>
            <a:rPr lang="en-GB"/>
            <a:t>Q3 – addressing 104 week waits and DQ improvement for full metric</a:t>
          </a:r>
        </a:p>
      </dgm:t>
    </dgm:pt>
    <dgm:pt modelId="{B18D3633-9A79-49E7-83E1-847D36EE3823}" type="parTrans" cxnId="{B320845F-14B4-42AC-BD9F-741E9EDD3A32}">
      <dgm:prSet/>
      <dgm:spPr/>
      <dgm:t>
        <a:bodyPr/>
        <a:lstStyle/>
        <a:p>
          <a:endParaRPr lang="en-GB"/>
        </a:p>
      </dgm:t>
    </dgm:pt>
    <dgm:pt modelId="{0DE7C825-7E4F-4C25-B981-563F60D970C4}" type="sibTrans" cxnId="{B320845F-14B4-42AC-BD9F-741E9EDD3A32}">
      <dgm:prSet/>
      <dgm:spPr/>
      <dgm:t>
        <a:bodyPr/>
        <a:lstStyle/>
        <a:p>
          <a:endParaRPr lang="en-GB"/>
        </a:p>
      </dgm:t>
    </dgm:pt>
    <dgm:pt modelId="{847F428C-63B8-4276-A1D9-7D8CED08B3F4}">
      <dgm:prSet/>
      <dgm:spPr/>
      <dgm:t>
        <a:bodyPr/>
        <a:lstStyle/>
        <a:p>
          <a:r>
            <a:rPr lang="en-GB"/>
            <a:t>Q3 onwards - Ongoing development of updates to metrics including for MHSDS V7</a:t>
          </a:r>
        </a:p>
      </dgm:t>
    </dgm:pt>
    <dgm:pt modelId="{0237081B-464E-49B2-958D-B145FEAC1FEF}" type="parTrans" cxnId="{F2B864A0-D9B4-4D7D-A314-1FB7568C4843}">
      <dgm:prSet/>
      <dgm:spPr/>
      <dgm:t>
        <a:bodyPr/>
        <a:lstStyle/>
        <a:p>
          <a:endParaRPr lang="en-GB"/>
        </a:p>
      </dgm:t>
    </dgm:pt>
    <dgm:pt modelId="{FC81CF25-96B2-4038-8D7E-559AB3DAF255}" type="sibTrans" cxnId="{F2B864A0-D9B4-4D7D-A314-1FB7568C4843}">
      <dgm:prSet/>
      <dgm:spPr/>
      <dgm:t>
        <a:bodyPr/>
        <a:lstStyle/>
        <a:p>
          <a:endParaRPr lang="en-GB"/>
        </a:p>
      </dgm:t>
    </dgm:pt>
    <dgm:pt modelId="{104B646F-5498-4D2C-8BD9-31A8810238C1}" type="pres">
      <dgm:prSet presAssocID="{CE6F9652-6109-42DB-8713-B83A3325BB13}" presName="Name0" presStyleCnt="0">
        <dgm:presLayoutVars>
          <dgm:dir/>
          <dgm:resizeHandles val="exact"/>
        </dgm:presLayoutVars>
      </dgm:prSet>
      <dgm:spPr/>
    </dgm:pt>
    <dgm:pt modelId="{95D4A20D-62A7-478A-9EAE-1A9D969F49C8}" type="pres">
      <dgm:prSet presAssocID="{6E381ED6-F725-4715-AB26-F954BAAA3E73}" presName="parTxOnly" presStyleLbl="node1" presStyleIdx="0" presStyleCnt="4">
        <dgm:presLayoutVars>
          <dgm:bulletEnabled val="1"/>
        </dgm:presLayoutVars>
      </dgm:prSet>
      <dgm:spPr/>
    </dgm:pt>
    <dgm:pt modelId="{2BB58C73-F93A-46FD-BA8E-CAAE3F85B99A}" type="pres">
      <dgm:prSet presAssocID="{7EAD5640-4D52-4D51-BCCC-E54BB8CFBABF}" presName="parSpace" presStyleCnt="0"/>
      <dgm:spPr/>
    </dgm:pt>
    <dgm:pt modelId="{A37E6D7E-566F-4769-A89C-59BA6F47CAFE}" type="pres">
      <dgm:prSet presAssocID="{ED3D3DFD-D44F-4B15-80AC-A8153913D06B}" presName="parTxOnly" presStyleLbl="node1" presStyleIdx="1" presStyleCnt="4" custLinFactNeighborX="950" custLinFactNeighborY="-297">
        <dgm:presLayoutVars>
          <dgm:bulletEnabled val="1"/>
        </dgm:presLayoutVars>
      </dgm:prSet>
      <dgm:spPr/>
    </dgm:pt>
    <dgm:pt modelId="{30BE3A0E-137B-4834-975C-F65567B606A0}" type="pres">
      <dgm:prSet presAssocID="{7E2E2D26-E791-4A76-A07E-FECEA665289B}" presName="parSpace" presStyleCnt="0"/>
      <dgm:spPr/>
    </dgm:pt>
    <dgm:pt modelId="{B3616A0D-F4AA-4076-BE4E-B368CE9FE88D}" type="pres">
      <dgm:prSet presAssocID="{593D37B5-E4FA-4635-9068-0356E3356742}" presName="parTxOnly" presStyleLbl="node1" presStyleIdx="2" presStyleCnt="4" custLinFactNeighborX="-1622" custLinFactNeighborY="-717">
        <dgm:presLayoutVars>
          <dgm:bulletEnabled val="1"/>
        </dgm:presLayoutVars>
      </dgm:prSet>
      <dgm:spPr/>
    </dgm:pt>
    <dgm:pt modelId="{D9D4D07A-A780-4482-897D-A45DFD67AEF4}" type="pres">
      <dgm:prSet presAssocID="{0DE7C825-7E4F-4C25-B981-563F60D970C4}" presName="parSpace" presStyleCnt="0"/>
      <dgm:spPr/>
    </dgm:pt>
    <dgm:pt modelId="{3835AFEF-4CF5-436A-935C-CDFD10DAC3C8}" type="pres">
      <dgm:prSet presAssocID="{847F428C-63B8-4276-A1D9-7D8CED08B3F4}" presName="parTxOnly" presStyleLbl="node1" presStyleIdx="3" presStyleCnt="4">
        <dgm:presLayoutVars>
          <dgm:bulletEnabled val="1"/>
        </dgm:presLayoutVars>
      </dgm:prSet>
      <dgm:spPr/>
    </dgm:pt>
  </dgm:ptLst>
  <dgm:cxnLst>
    <dgm:cxn modelId="{9278BC16-343A-4920-84C8-2582613C5CDE}" srcId="{CE6F9652-6109-42DB-8713-B83A3325BB13}" destId="{6E381ED6-F725-4715-AB26-F954BAAA3E73}" srcOrd="0" destOrd="0" parTransId="{B3CA95A5-B495-43B6-935C-FA38F153023D}" sibTransId="{7EAD5640-4D52-4D51-BCCC-E54BB8CFBABF}"/>
    <dgm:cxn modelId="{D523B430-7B96-469A-93D9-54C8D3CD27CF}" type="presOf" srcId="{847F428C-63B8-4276-A1D9-7D8CED08B3F4}" destId="{3835AFEF-4CF5-436A-935C-CDFD10DAC3C8}" srcOrd="0" destOrd="0" presId="urn:microsoft.com/office/officeart/2005/8/layout/hChevron3"/>
    <dgm:cxn modelId="{B320845F-14B4-42AC-BD9F-741E9EDD3A32}" srcId="{CE6F9652-6109-42DB-8713-B83A3325BB13}" destId="{593D37B5-E4FA-4635-9068-0356E3356742}" srcOrd="2" destOrd="0" parTransId="{B18D3633-9A79-49E7-83E1-847D36EE3823}" sibTransId="{0DE7C825-7E4F-4C25-B981-563F60D970C4}"/>
    <dgm:cxn modelId="{EE68174A-FAEB-4811-A2BC-7A03A4744603}" type="presOf" srcId="{CE6F9652-6109-42DB-8713-B83A3325BB13}" destId="{104B646F-5498-4D2C-8BD9-31A8810238C1}" srcOrd="0" destOrd="0" presId="urn:microsoft.com/office/officeart/2005/8/layout/hChevron3"/>
    <dgm:cxn modelId="{C4CDB552-122B-42CD-88A1-1039F7351410}" type="presOf" srcId="{ED3D3DFD-D44F-4B15-80AC-A8153913D06B}" destId="{A37E6D7E-566F-4769-A89C-59BA6F47CAFE}" srcOrd="0" destOrd="0" presId="urn:microsoft.com/office/officeart/2005/8/layout/hChevron3"/>
    <dgm:cxn modelId="{FFAC5C7E-5FD4-490B-8150-043EEAB4F217}" type="presOf" srcId="{593D37B5-E4FA-4635-9068-0356E3356742}" destId="{B3616A0D-F4AA-4076-BE4E-B368CE9FE88D}" srcOrd="0" destOrd="0" presId="urn:microsoft.com/office/officeart/2005/8/layout/hChevron3"/>
    <dgm:cxn modelId="{F2B864A0-D9B4-4D7D-A314-1FB7568C4843}" srcId="{CE6F9652-6109-42DB-8713-B83A3325BB13}" destId="{847F428C-63B8-4276-A1D9-7D8CED08B3F4}" srcOrd="3" destOrd="0" parTransId="{0237081B-464E-49B2-958D-B145FEAC1FEF}" sibTransId="{FC81CF25-96B2-4038-8D7E-559AB3DAF255}"/>
    <dgm:cxn modelId="{0C4AC6E7-CEF5-4BF7-8F77-DC8EC3B284B9}" srcId="{CE6F9652-6109-42DB-8713-B83A3325BB13}" destId="{ED3D3DFD-D44F-4B15-80AC-A8153913D06B}" srcOrd="1" destOrd="0" parTransId="{860FA4CA-DB93-4F14-9A28-36CBA4D666B8}" sibTransId="{7E2E2D26-E791-4A76-A07E-FECEA665289B}"/>
    <dgm:cxn modelId="{B614B9E8-98C0-4DAF-87E3-B5684280F291}" type="presOf" srcId="{6E381ED6-F725-4715-AB26-F954BAAA3E73}" destId="{95D4A20D-62A7-478A-9EAE-1A9D969F49C8}" srcOrd="0" destOrd="0" presId="urn:microsoft.com/office/officeart/2005/8/layout/hChevron3"/>
    <dgm:cxn modelId="{B059E41D-1D75-4566-8565-7B37BAD6E5AE}" type="presParOf" srcId="{104B646F-5498-4D2C-8BD9-31A8810238C1}" destId="{95D4A20D-62A7-478A-9EAE-1A9D969F49C8}" srcOrd="0" destOrd="0" presId="urn:microsoft.com/office/officeart/2005/8/layout/hChevron3"/>
    <dgm:cxn modelId="{4FBC6C70-6020-4D48-A635-CD363B3A71E5}" type="presParOf" srcId="{104B646F-5498-4D2C-8BD9-31A8810238C1}" destId="{2BB58C73-F93A-46FD-BA8E-CAAE3F85B99A}" srcOrd="1" destOrd="0" presId="urn:microsoft.com/office/officeart/2005/8/layout/hChevron3"/>
    <dgm:cxn modelId="{A9468462-DF83-41C2-81D1-C8174348EE4F}" type="presParOf" srcId="{104B646F-5498-4D2C-8BD9-31A8810238C1}" destId="{A37E6D7E-566F-4769-A89C-59BA6F47CAFE}" srcOrd="2" destOrd="0" presId="urn:microsoft.com/office/officeart/2005/8/layout/hChevron3"/>
    <dgm:cxn modelId="{23FCC8E0-A2C8-4CC0-B878-B4D42E93AD18}" type="presParOf" srcId="{104B646F-5498-4D2C-8BD9-31A8810238C1}" destId="{30BE3A0E-137B-4834-975C-F65567B606A0}" srcOrd="3" destOrd="0" presId="urn:microsoft.com/office/officeart/2005/8/layout/hChevron3"/>
    <dgm:cxn modelId="{DDFC3D85-7D77-43C0-BC8D-CA7836E23680}" type="presParOf" srcId="{104B646F-5498-4D2C-8BD9-31A8810238C1}" destId="{B3616A0D-F4AA-4076-BE4E-B368CE9FE88D}" srcOrd="4" destOrd="0" presId="urn:microsoft.com/office/officeart/2005/8/layout/hChevron3"/>
    <dgm:cxn modelId="{EF3C4CA1-B6F2-44AD-8949-4699664B36C7}" type="presParOf" srcId="{104B646F-5498-4D2C-8BD9-31A8810238C1}" destId="{D9D4D07A-A780-4482-897D-A45DFD67AEF4}" srcOrd="5" destOrd="0" presId="urn:microsoft.com/office/officeart/2005/8/layout/hChevron3"/>
    <dgm:cxn modelId="{0C407796-5EE9-474F-8DE3-FA0ABCE685CD}" type="presParOf" srcId="{104B646F-5498-4D2C-8BD9-31A8810238C1}" destId="{3835AFEF-4CF5-436A-935C-CDFD10DAC3C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9397-95E5-49AA-9A0B-C2A56E59B98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3B5C136-AF76-4E80-AEE7-7EF60DFA7B92}">
      <dgm:prSet/>
      <dgm:spPr/>
      <dgm:t>
        <a:bodyPr/>
        <a:lstStyle/>
        <a:p>
          <a:r>
            <a:rPr lang="en-GB"/>
            <a:t>Access </a:t>
          </a:r>
          <a:endParaRPr lang="en-US"/>
        </a:p>
      </dgm:t>
    </dgm:pt>
    <dgm:pt modelId="{EB00E037-386A-442D-8F03-9BCEF61CC7FD}" type="parTrans" cxnId="{0872D451-EBB3-4860-835E-53886286931D}">
      <dgm:prSet/>
      <dgm:spPr/>
      <dgm:t>
        <a:bodyPr/>
        <a:lstStyle/>
        <a:p>
          <a:endParaRPr lang="en-US"/>
        </a:p>
      </dgm:t>
    </dgm:pt>
    <dgm:pt modelId="{1A91EF2B-C8D0-41DB-92CA-AAD6E9DB0EB1}" type="sibTrans" cxnId="{0872D451-EBB3-4860-835E-53886286931D}">
      <dgm:prSet/>
      <dgm:spPr/>
      <dgm:t>
        <a:bodyPr/>
        <a:lstStyle/>
        <a:p>
          <a:endParaRPr lang="en-US"/>
        </a:p>
      </dgm:t>
    </dgm:pt>
    <dgm:pt modelId="{2CA9E24E-E6E2-407D-B3DC-2DC3530F6649}">
      <dgm:prSet/>
      <dgm:spPr/>
      <dgm:t>
        <a:bodyPr/>
        <a:lstStyle/>
        <a:p>
          <a:r>
            <a:rPr lang="en-GB"/>
            <a:t>Wait times </a:t>
          </a:r>
          <a:endParaRPr lang="en-US"/>
        </a:p>
      </dgm:t>
    </dgm:pt>
    <dgm:pt modelId="{961E1FCB-F861-427B-9EFF-363B663A6840}" type="parTrans" cxnId="{79BB6828-C1B3-4B7B-B3FC-B61B9AC33FD3}">
      <dgm:prSet/>
      <dgm:spPr/>
      <dgm:t>
        <a:bodyPr/>
        <a:lstStyle/>
        <a:p>
          <a:endParaRPr lang="en-US"/>
        </a:p>
      </dgm:t>
    </dgm:pt>
    <dgm:pt modelId="{B6C64798-022C-4024-B1D8-C50BEE46E6F7}" type="sibTrans" cxnId="{79BB6828-C1B3-4B7B-B3FC-B61B9AC33FD3}">
      <dgm:prSet/>
      <dgm:spPr/>
      <dgm:t>
        <a:bodyPr/>
        <a:lstStyle/>
        <a:p>
          <a:endParaRPr lang="en-US"/>
        </a:p>
      </dgm:t>
    </dgm:pt>
    <dgm:pt modelId="{98E8B3F0-912C-46F7-932D-AAF6B0977DE7}">
      <dgm:prSet/>
      <dgm:spPr/>
      <dgm:t>
        <a:bodyPr/>
        <a:lstStyle/>
        <a:p>
          <a:r>
            <a:rPr lang="en-GB"/>
            <a:t>Flow / throughput – staff support </a:t>
          </a:r>
          <a:endParaRPr lang="en-US"/>
        </a:p>
      </dgm:t>
    </dgm:pt>
    <dgm:pt modelId="{09453527-9608-4DEC-958E-A1F512800A17}" type="parTrans" cxnId="{01B4844A-8556-4922-B618-4CFFD60ABCE6}">
      <dgm:prSet/>
      <dgm:spPr/>
      <dgm:t>
        <a:bodyPr/>
        <a:lstStyle/>
        <a:p>
          <a:endParaRPr lang="en-US"/>
        </a:p>
      </dgm:t>
    </dgm:pt>
    <dgm:pt modelId="{C5D57F31-697A-48BA-8403-10503C92D044}" type="sibTrans" cxnId="{01B4844A-8556-4922-B618-4CFFD60ABCE6}">
      <dgm:prSet/>
      <dgm:spPr/>
      <dgm:t>
        <a:bodyPr/>
        <a:lstStyle/>
        <a:p>
          <a:endParaRPr lang="en-US"/>
        </a:p>
      </dgm:t>
    </dgm:pt>
    <dgm:pt modelId="{12692FA1-4274-46BF-B632-463AA54D7F59}">
      <dgm:prSet/>
      <dgm:spPr/>
      <dgm:t>
        <a:bodyPr/>
        <a:lstStyle/>
        <a:p>
          <a:r>
            <a:rPr lang="en-GB"/>
            <a:t>Multi agency working</a:t>
          </a:r>
          <a:endParaRPr lang="en-US"/>
        </a:p>
      </dgm:t>
    </dgm:pt>
    <dgm:pt modelId="{DBE9FE07-E96F-4AD2-819C-3AA424D1CFE2}" type="parTrans" cxnId="{72E47490-C8AB-4979-8B89-590CF3AB7E4A}">
      <dgm:prSet/>
      <dgm:spPr/>
      <dgm:t>
        <a:bodyPr/>
        <a:lstStyle/>
        <a:p>
          <a:endParaRPr lang="en-US"/>
        </a:p>
      </dgm:t>
    </dgm:pt>
    <dgm:pt modelId="{101B537F-2F66-4965-B80D-D534AAFE3758}" type="sibTrans" cxnId="{72E47490-C8AB-4979-8B89-590CF3AB7E4A}">
      <dgm:prSet/>
      <dgm:spPr/>
      <dgm:t>
        <a:bodyPr/>
        <a:lstStyle/>
        <a:p>
          <a:endParaRPr lang="en-US"/>
        </a:p>
      </dgm:t>
    </dgm:pt>
    <dgm:pt modelId="{490D9698-4A90-4014-99FA-0E9ADED34FBE}">
      <dgm:prSet/>
      <dgm:spPr/>
      <dgm:t>
        <a:bodyPr/>
        <a:lstStyle/>
        <a:p>
          <a:r>
            <a:rPr lang="en-GB"/>
            <a:t>We were the only service that incorporated our Neurodevelopmental pathway   </a:t>
          </a:r>
          <a:endParaRPr lang="en-US"/>
        </a:p>
      </dgm:t>
    </dgm:pt>
    <dgm:pt modelId="{69731CA3-C0BB-4B65-B76B-DEDD3188772C}" type="parTrans" cxnId="{BCE709EB-2B2A-4883-8A28-15F1A8C6127B}">
      <dgm:prSet/>
      <dgm:spPr/>
      <dgm:t>
        <a:bodyPr/>
        <a:lstStyle/>
        <a:p>
          <a:endParaRPr lang="en-US"/>
        </a:p>
      </dgm:t>
    </dgm:pt>
    <dgm:pt modelId="{518F787B-841F-4C58-A5A6-356B296A5E9B}" type="sibTrans" cxnId="{BCE709EB-2B2A-4883-8A28-15F1A8C6127B}">
      <dgm:prSet/>
      <dgm:spPr/>
      <dgm:t>
        <a:bodyPr/>
        <a:lstStyle/>
        <a:p>
          <a:endParaRPr lang="en-US"/>
        </a:p>
      </dgm:t>
    </dgm:pt>
    <dgm:pt modelId="{2023EFB8-5BE5-4AAD-9024-5461C697A4BC}" type="pres">
      <dgm:prSet presAssocID="{5A6D9397-95E5-49AA-9A0B-C2A56E59B984}" presName="diagram" presStyleCnt="0">
        <dgm:presLayoutVars>
          <dgm:dir/>
          <dgm:resizeHandles val="exact"/>
        </dgm:presLayoutVars>
      </dgm:prSet>
      <dgm:spPr/>
    </dgm:pt>
    <dgm:pt modelId="{029B3D63-0B07-48AD-B9BF-17B52CF35456}" type="pres">
      <dgm:prSet presAssocID="{13B5C136-AF76-4E80-AEE7-7EF60DFA7B92}" presName="node" presStyleLbl="node1" presStyleIdx="0" presStyleCnt="5">
        <dgm:presLayoutVars>
          <dgm:bulletEnabled val="1"/>
        </dgm:presLayoutVars>
      </dgm:prSet>
      <dgm:spPr/>
    </dgm:pt>
    <dgm:pt modelId="{CA3F7D8B-BD1F-45E0-9726-4EBF5D27DD35}" type="pres">
      <dgm:prSet presAssocID="{1A91EF2B-C8D0-41DB-92CA-AAD6E9DB0EB1}" presName="sibTrans" presStyleCnt="0"/>
      <dgm:spPr/>
    </dgm:pt>
    <dgm:pt modelId="{1BD4D0C1-3178-4963-82EE-33EFFB5EFE36}" type="pres">
      <dgm:prSet presAssocID="{2CA9E24E-E6E2-407D-B3DC-2DC3530F6649}" presName="node" presStyleLbl="node1" presStyleIdx="1" presStyleCnt="5">
        <dgm:presLayoutVars>
          <dgm:bulletEnabled val="1"/>
        </dgm:presLayoutVars>
      </dgm:prSet>
      <dgm:spPr/>
    </dgm:pt>
    <dgm:pt modelId="{F389985A-9727-479A-BDCD-327140979BFE}" type="pres">
      <dgm:prSet presAssocID="{B6C64798-022C-4024-B1D8-C50BEE46E6F7}" presName="sibTrans" presStyleCnt="0"/>
      <dgm:spPr/>
    </dgm:pt>
    <dgm:pt modelId="{EE53DAF1-6EF0-489B-B098-B91C861B4DD0}" type="pres">
      <dgm:prSet presAssocID="{98E8B3F0-912C-46F7-932D-AAF6B0977DE7}" presName="node" presStyleLbl="node1" presStyleIdx="2" presStyleCnt="5">
        <dgm:presLayoutVars>
          <dgm:bulletEnabled val="1"/>
        </dgm:presLayoutVars>
      </dgm:prSet>
      <dgm:spPr/>
    </dgm:pt>
    <dgm:pt modelId="{EEAFF498-7757-4225-AC64-3A8ACCD2BCEB}" type="pres">
      <dgm:prSet presAssocID="{C5D57F31-697A-48BA-8403-10503C92D044}" presName="sibTrans" presStyleCnt="0"/>
      <dgm:spPr/>
    </dgm:pt>
    <dgm:pt modelId="{EE896F3D-BB32-4C90-97C3-C68294A6049A}" type="pres">
      <dgm:prSet presAssocID="{12692FA1-4274-46BF-B632-463AA54D7F59}" presName="node" presStyleLbl="node1" presStyleIdx="3" presStyleCnt="5">
        <dgm:presLayoutVars>
          <dgm:bulletEnabled val="1"/>
        </dgm:presLayoutVars>
      </dgm:prSet>
      <dgm:spPr/>
    </dgm:pt>
    <dgm:pt modelId="{5882D9C2-2747-4206-9A41-21349640A0AA}" type="pres">
      <dgm:prSet presAssocID="{101B537F-2F66-4965-B80D-D534AAFE3758}" presName="sibTrans" presStyleCnt="0"/>
      <dgm:spPr/>
    </dgm:pt>
    <dgm:pt modelId="{8DB5E9AA-B7C6-4B80-8BC8-A6B4110D07D9}" type="pres">
      <dgm:prSet presAssocID="{490D9698-4A90-4014-99FA-0E9ADED34FBE}" presName="node" presStyleLbl="node1" presStyleIdx="4" presStyleCnt="5">
        <dgm:presLayoutVars>
          <dgm:bulletEnabled val="1"/>
        </dgm:presLayoutVars>
      </dgm:prSet>
      <dgm:spPr/>
    </dgm:pt>
  </dgm:ptLst>
  <dgm:cxnLst>
    <dgm:cxn modelId="{575E230E-0E39-4C34-A724-5ABADF79E017}" type="presOf" srcId="{5A6D9397-95E5-49AA-9A0B-C2A56E59B984}" destId="{2023EFB8-5BE5-4AAD-9024-5461C697A4BC}" srcOrd="0" destOrd="0" presId="urn:microsoft.com/office/officeart/2005/8/layout/default"/>
    <dgm:cxn modelId="{B2CF7818-3DAF-41D5-9545-1008E0C65AF9}" type="presOf" srcId="{98E8B3F0-912C-46F7-932D-AAF6B0977DE7}" destId="{EE53DAF1-6EF0-489B-B098-B91C861B4DD0}" srcOrd="0" destOrd="0" presId="urn:microsoft.com/office/officeart/2005/8/layout/default"/>
    <dgm:cxn modelId="{49D7691C-AA7A-4CAE-AC43-D0C6DE427AD9}" type="presOf" srcId="{13B5C136-AF76-4E80-AEE7-7EF60DFA7B92}" destId="{029B3D63-0B07-48AD-B9BF-17B52CF35456}" srcOrd="0" destOrd="0" presId="urn:microsoft.com/office/officeart/2005/8/layout/default"/>
    <dgm:cxn modelId="{79BB6828-C1B3-4B7B-B3FC-B61B9AC33FD3}" srcId="{5A6D9397-95E5-49AA-9A0B-C2A56E59B984}" destId="{2CA9E24E-E6E2-407D-B3DC-2DC3530F6649}" srcOrd="1" destOrd="0" parTransId="{961E1FCB-F861-427B-9EFF-363B663A6840}" sibTransId="{B6C64798-022C-4024-B1D8-C50BEE46E6F7}"/>
    <dgm:cxn modelId="{CE1C1243-1B97-4931-AD69-960D450F75C6}" type="presOf" srcId="{2CA9E24E-E6E2-407D-B3DC-2DC3530F6649}" destId="{1BD4D0C1-3178-4963-82EE-33EFFB5EFE36}" srcOrd="0" destOrd="0" presId="urn:microsoft.com/office/officeart/2005/8/layout/default"/>
    <dgm:cxn modelId="{01B4844A-8556-4922-B618-4CFFD60ABCE6}" srcId="{5A6D9397-95E5-49AA-9A0B-C2A56E59B984}" destId="{98E8B3F0-912C-46F7-932D-AAF6B0977DE7}" srcOrd="2" destOrd="0" parTransId="{09453527-9608-4DEC-958E-A1F512800A17}" sibTransId="{C5D57F31-697A-48BA-8403-10503C92D044}"/>
    <dgm:cxn modelId="{0872D451-EBB3-4860-835E-53886286931D}" srcId="{5A6D9397-95E5-49AA-9A0B-C2A56E59B984}" destId="{13B5C136-AF76-4E80-AEE7-7EF60DFA7B92}" srcOrd="0" destOrd="0" parTransId="{EB00E037-386A-442D-8F03-9BCEF61CC7FD}" sibTransId="{1A91EF2B-C8D0-41DB-92CA-AAD6E9DB0EB1}"/>
    <dgm:cxn modelId="{5A78678A-21D4-4506-889E-FD66E4FE4B4F}" type="presOf" srcId="{12692FA1-4274-46BF-B632-463AA54D7F59}" destId="{EE896F3D-BB32-4C90-97C3-C68294A6049A}" srcOrd="0" destOrd="0" presId="urn:microsoft.com/office/officeart/2005/8/layout/default"/>
    <dgm:cxn modelId="{72E47490-C8AB-4979-8B89-590CF3AB7E4A}" srcId="{5A6D9397-95E5-49AA-9A0B-C2A56E59B984}" destId="{12692FA1-4274-46BF-B632-463AA54D7F59}" srcOrd="3" destOrd="0" parTransId="{DBE9FE07-E96F-4AD2-819C-3AA424D1CFE2}" sibTransId="{101B537F-2F66-4965-B80D-D534AAFE3758}"/>
    <dgm:cxn modelId="{CD66B99E-32E5-434B-A09E-FCD8EDF90C24}" type="presOf" srcId="{490D9698-4A90-4014-99FA-0E9ADED34FBE}" destId="{8DB5E9AA-B7C6-4B80-8BC8-A6B4110D07D9}" srcOrd="0" destOrd="0" presId="urn:microsoft.com/office/officeart/2005/8/layout/default"/>
    <dgm:cxn modelId="{BCE709EB-2B2A-4883-8A28-15F1A8C6127B}" srcId="{5A6D9397-95E5-49AA-9A0B-C2A56E59B984}" destId="{490D9698-4A90-4014-99FA-0E9ADED34FBE}" srcOrd="4" destOrd="0" parTransId="{69731CA3-C0BB-4B65-B76B-DEDD3188772C}" sibTransId="{518F787B-841F-4C58-A5A6-356B296A5E9B}"/>
    <dgm:cxn modelId="{7C28B8F0-31ED-463C-A437-FB929278070D}" type="presParOf" srcId="{2023EFB8-5BE5-4AAD-9024-5461C697A4BC}" destId="{029B3D63-0B07-48AD-B9BF-17B52CF35456}" srcOrd="0" destOrd="0" presId="urn:microsoft.com/office/officeart/2005/8/layout/default"/>
    <dgm:cxn modelId="{95292E9D-BE8F-44A0-BBEC-0518F44BD28E}" type="presParOf" srcId="{2023EFB8-5BE5-4AAD-9024-5461C697A4BC}" destId="{CA3F7D8B-BD1F-45E0-9726-4EBF5D27DD35}" srcOrd="1" destOrd="0" presId="urn:microsoft.com/office/officeart/2005/8/layout/default"/>
    <dgm:cxn modelId="{46C69BD2-3ECA-4B9B-BD4C-2217EB536613}" type="presParOf" srcId="{2023EFB8-5BE5-4AAD-9024-5461C697A4BC}" destId="{1BD4D0C1-3178-4963-82EE-33EFFB5EFE36}" srcOrd="2" destOrd="0" presId="urn:microsoft.com/office/officeart/2005/8/layout/default"/>
    <dgm:cxn modelId="{FCB5CD5F-8A98-4FB2-B357-62D737C6DE0C}" type="presParOf" srcId="{2023EFB8-5BE5-4AAD-9024-5461C697A4BC}" destId="{F389985A-9727-479A-BDCD-327140979BFE}" srcOrd="3" destOrd="0" presId="urn:microsoft.com/office/officeart/2005/8/layout/default"/>
    <dgm:cxn modelId="{60107EDB-FF0C-46E1-AE54-ED1985EBCA1C}" type="presParOf" srcId="{2023EFB8-5BE5-4AAD-9024-5461C697A4BC}" destId="{EE53DAF1-6EF0-489B-B098-B91C861B4DD0}" srcOrd="4" destOrd="0" presId="urn:microsoft.com/office/officeart/2005/8/layout/default"/>
    <dgm:cxn modelId="{80845802-4312-449A-BD12-9E9A0C46BB2D}" type="presParOf" srcId="{2023EFB8-5BE5-4AAD-9024-5461C697A4BC}" destId="{EEAFF498-7757-4225-AC64-3A8ACCD2BCEB}" srcOrd="5" destOrd="0" presId="urn:microsoft.com/office/officeart/2005/8/layout/default"/>
    <dgm:cxn modelId="{3D12E5F2-C56C-4686-843C-5D65284F076A}" type="presParOf" srcId="{2023EFB8-5BE5-4AAD-9024-5461C697A4BC}" destId="{EE896F3D-BB32-4C90-97C3-C68294A6049A}" srcOrd="6" destOrd="0" presId="urn:microsoft.com/office/officeart/2005/8/layout/default"/>
    <dgm:cxn modelId="{171668A8-9A76-4452-9986-8E9E0E0C4D04}" type="presParOf" srcId="{2023EFB8-5BE5-4AAD-9024-5461C697A4BC}" destId="{5882D9C2-2747-4206-9A41-21349640A0AA}" srcOrd="7" destOrd="0" presId="urn:microsoft.com/office/officeart/2005/8/layout/default"/>
    <dgm:cxn modelId="{361090AE-0C79-4D39-84CD-DDAE9A0115D9}" type="presParOf" srcId="{2023EFB8-5BE5-4AAD-9024-5461C697A4BC}" destId="{8DB5E9AA-B7C6-4B80-8BC8-A6B4110D07D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63E8A-88B6-4705-87CB-DCE93D74E05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0CF81D0-FB09-42CB-863E-322FDBCC43BB}">
      <dgm:prSet/>
      <dgm:spPr/>
      <dgm:t>
        <a:bodyPr/>
        <a:lstStyle/>
        <a:p>
          <a:r>
            <a:rPr lang="en-GB" b="1" i="0" baseline="0"/>
            <a:t>There are genuine short waits to access CYPMH services. This was confirmed by the CYP and families the MH SIT spoke to during the review. We believe the key factors that have supported the delivery of this are:</a:t>
          </a:r>
          <a:endParaRPr lang="en-US"/>
        </a:p>
      </dgm:t>
    </dgm:pt>
    <dgm:pt modelId="{4044D5CD-4317-45B8-8A36-8631E964084B}" type="parTrans" cxnId="{3CCCE86F-43A0-47E4-89D8-46E53653EE74}">
      <dgm:prSet/>
      <dgm:spPr/>
      <dgm:t>
        <a:bodyPr/>
        <a:lstStyle/>
        <a:p>
          <a:endParaRPr lang="en-US"/>
        </a:p>
      </dgm:t>
    </dgm:pt>
    <dgm:pt modelId="{743BFDB3-AE6F-4913-B89C-51D0C39C4D92}" type="sibTrans" cxnId="{3CCCE86F-43A0-47E4-89D8-46E53653EE74}">
      <dgm:prSet/>
      <dgm:spPr/>
      <dgm:t>
        <a:bodyPr/>
        <a:lstStyle/>
        <a:p>
          <a:endParaRPr lang="en-US"/>
        </a:p>
      </dgm:t>
    </dgm:pt>
    <dgm:pt modelId="{4161FAF0-88CB-4192-881F-C546DBBCCC85}">
      <dgm:prSet/>
      <dgm:spPr/>
      <dgm:t>
        <a:bodyPr/>
        <a:lstStyle/>
        <a:p>
          <a:r>
            <a:rPr lang="en-GB"/>
            <a:t>L</a:t>
          </a:r>
          <a:r>
            <a:rPr lang="en-GB" b="0" i="0" baseline="0"/>
            <a:t>eadership across agencies demonstrates a collaborative approach to developing a model that is understood by all partners; with a shared language; needs-led approach to delivery; utilising the Thrive framework. </a:t>
          </a:r>
          <a:endParaRPr lang="en-US"/>
        </a:p>
      </dgm:t>
    </dgm:pt>
    <dgm:pt modelId="{0C08A75B-3201-4A76-8A0F-8236D63AD26B}" type="parTrans" cxnId="{7B338B46-2E8C-42CA-9993-F46D31BD7FB5}">
      <dgm:prSet/>
      <dgm:spPr/>
      <dgm:t>
        <a:bodyPr/>
        <a:lstStyle/>
        <a:p>
          <a:endParaRPr lang="en-US"/>
        </a:p>
      </dgm:t>
    </dgm:pt>
    <dgm:pt modelId="{AE1188A8-55D0-4D48-89C2-D29BC1F46940}" type="sibTrans" cxnId="{7B338B46-2E8C-42CA-9993-F46D31BD7FB5}">
      <dgm:prSet/>
      <dgm:spPr/>
      <dgm:t>
        <a:bodyPr/>
        <a:lstStyle/>
        <a:p>
          <a:endParaRPr lang="en-US"/>
        </a:p>
      </dgm:t>
    </dgm:pt>
    <dgm:pt modelId="{81481753-DEA4-4A3B-917D-67A6E637DDD6}">
      <dgm:prSet/>
      <dgm:spPr/>
      <dgm:t>
        <a:bodyPr/>
        <a:lstStyle/>
        <a:p>
          <a:r>
            <a:rPr lang="en-GB" b="0" i="0" baseline="0"/>
            <a:t>The referral triage and consultation model delivers rapid access to a skilled assessment of the needs of the CYP at the initial point of contact between professionals and the CYPMH pathway, and between the CYP and families and the CYPMH pathway. </a:t>
          </a:r>
          <a:endParaRPr lang="en-US"/>
        </a:p>
      </dgm:t>
    </dgm:pt>
    <dgm:pt modelId="{E2AD1BF8-AA04-438B-99E2-CFC69896C201}" type="parTrans" cxnId="{8E7F9B6A-72D1-47AA-A963-3B9335C537B2}">
      <dgm:prSet/>
      <dgm:spPr/>
      <dgm:t>
        <a:bodyPr/>
        <a:lstStyle/>
        <a:p>
          <a:endParaRPr lang="en-US"/>
        </a:p>
      </dgm:t>
    </dgm:pt>
    <dgm:pt modelId="{A3B44E08-C90A-4B25-BF6D-0A414470162D}" type="sibTrans" cxnId="{8E7F9B6A-72D1-47AA-A963-3B9335C537B2}">
      <dgm:prSet/>
      <dgm:spPr/>
      <dgm:t>
        <a:bodyPr/>
        <a:lstStyle/>
        <a:p>
          <a:endParaRPr lang="en-US"/>
        </a:p>
      </dgm:t>
    </dgm:pt>
    <dgm:pt modelId="{2661A0CA-6954-4344-AE6A-42788B170088}" type="pres">
      <dgm:prSet presAssocID="{E0C63E8A-88B6-4705-87CB-DCE93D74E056}" presName="Name0" presStyleCnt="0">
        <dgm:presLayoutVars>
          <dgm:dir/>
          <dgm:animLvl val="lvl"/>
          <dgm:resizeHandles val="exact"/>
        </dgm:presLayoutVars>
      </dgm:prSet>
      <dgm:spPr/>
    </dgm:pt>
    <dgm:pt modelId="{75E37331-A249-45AF-BCFD-199A6C18AEF1}" type="pres">
      <dgm:prSet presAssocID="{81481753-DEA4-4A3B-917D-67A6E637DDD6}" presName="boxAndChildren" presStyleCnt="0"/>
      <dgm:spPr/>
    </dgm:pt>
    <dgm:pt modelId="{00B1DE82-F301-47F7-9972-1DC5CFF8FDE2}" type="pres">
      <dgm:prSet presAssocID="{81481753-DEA4-4A3B-917D-67A6E637DDD6}" presName="parentTextBox" presStyleLbl="node1" presStyleIdx="0" presStyleCnt="3"/>
      <dgm:spPr/>
    </dgm:pt>
    <dgm:pt modelId="{9EDFA456-E731-4A4E-8872-A7087B472B12}" type="pres">
      <dgm:prSet presAssocID="{AE1188A8-55D0-4D48-89C2-D29BC1F46940}" presName="sp" presStyleCnt="0"/>
      <dgm:spPr/>
    </dgm:pt>
    <dgm:pt modelId="{32BC554D-6C1C-46F0-ACA0-61222646B92E}" type="pres">
      <dgm:prSet presAssocID="{4161FAF0-88CB-4192-881F-C546DBBCCC85}" presName="arrowAndChildren" presStyleCnt="0"/>
      <dgm:spPr/>
    </dgm:pt>
    <dgm:pt modelId="{EE04BF63-F000-453A-B8CA-1AFA498CA21C}" type="pres">
      <dgm:prSet presAssocID="{4161FAF0-88CB-4192-881F-C546DBBCCC85}" presName="parentTextArrow" presStyleLbl="node1" presStyleIdx="1" presStyleCnt="3"/>
      <dgm:spPr/>
    </dgm:pt>
    <dgm:pt modelId="{3C7B9FC0-C4EE-4A4E-87A8-13F3AF863543}" type="pres">
      <dgm:prSet presAssocID="{743BFDB3-AE6F-4913-B89C-51D0C39C4D92}" presName="sp" presStyleCnt="0"/>
      <dgm:spPr/>
    </dgm:pt>
    <dgm:pt modelId="{CDBB9E1B-C049-4C22-A31A-6677D5FCF8F4}" type="pres">
      <dgm:prSet presAssocID="{90CF81D0-FB09-42CB-863E-322FDBCC43BB}" presName="arrowAndChildren" presStyleCnt="0"/>
      <dgm:spPr/>
    </dgm:pt>
    <dgm:pt modelId="{F8641DAC-0A38-4B24-A9BE-AF9D406C0041}" type="pres">
      <dgm:prSet presAssocID="{90CF81D0-FB09-42CB-863E-322FDBCC43BB}" presName="parentTextArrow" presStyleLbl="node1" presStyleIdx="2" presStyleCnt="3"/>
      <dgm:spPr/>
    </dgm:pt>
  </dgm:ptLst>
  <dgm:cxnLst>
    <dgm:cxn modelId="{7B338B46-2E8C-42CA-9993-F46D31BD7FB5}" srcId="{E0C63E8A-88B6-4705-87CB-DCE93D74E056}" destId="{4161FAF0-88CB-4192-881F-C546DBBCCC85}" srcOrd="1" destOrd="0" parTransId="{0C08A75B-3201-4A76-8A0F-8236D63AD26B}" sibTransId="{AE1188A8-55D0-4D48-89C2-D29BC1F46940}"/>
    <dgm:cxn modelId="{8E7F9B6A-72D1-47AA-A963-3B9335C537B2}" srcId="{E0C63E8A-88B6-4705-87CB-DCE93D74E056}" destId="{81481753-DEA4-4A3B-917D-67A6E637DDD6}" srcOrd="2" destOrd="0" parTransId="{E2AD1BF8-AA04-438B-99E2-CFC69896C201}" sibTransId="{A3B44E08-C90A-4B25-BF6D-0A414470162D}"/>
    <dgm:cxn modelId="{3CCCE86F-43A0-47E4-89D8-46E53653EE74}" srcId="{E0C63E8A-88B6-4705-87CB-DCE93D74E056}" destId="{90CF81D0-FB09-42CB-863E-322FDBCC43BB}" srcOrd="0" destOrd="0" parTransId="{4044D5CD-4317-45B8-8A36-8631E964084B}" sibTransId="{743BFDB3-AE6F-4913-B89C-51D0C39C4D92}"/>
    <dgm:cxn modelId="{863DB775-B11D-432A-A57B-3EF2E5992394}" type="presOf" srcId="{4161FAF0-88CB-4192-881F-C546DBBCCC85}" destId="{EE04BF63-F000-453A-B8CA-1AFA498CA21C}" srcOrd="0" destOrd="0" presId="urn:microsoft.com/office/officeart/2005/8/layout/process4"/>
    <dgm:cxn modelId="{EC4416A2-FA51-48DA-A698-433B2BB07986}" type="presOf" srcId="{90CF81D0-FB09-42CB-863E-322FDBCC43BB}" destId="{F8641DAC-0A38-4B24-A9BE-AF9D406C0041}" srcOrd="0" destOrd="0" presId="urn:microsoft.com/office/officeart/2005/8/layout/process4"/>
    <dgm:cxn modelId="{3FCD5AE7-A21A-4AA3-951F-FE2A01384BE6}" type="presOf" srcId="{E0C63E8A-88B6-4705-87CB-DCE93D74E056}" destId="{2661A0CA-6954-4344-AE6A-42788B170088}" srcOrd="0" destOrd="0" presId="urn:microsoft.com/office/officeart/2005/8/layout/process4"/>
    <dgm:cxn modelId="{46EBD5EA-1F0D-4E89-8246-429F2DFC3FD8}" type="presOf" srcId="{81481753-DEA4-4A3B-917D-67A6E637DDD6}" destId="{00B1DE82-F301-47F7-9972-1DC5CFF8FDE2}" srcOrd="0" destOrd="0" presId="urn:microsoft.com/office/officeart/2005/8/layout/process4"/>
    <dgm:cxn modelId="{2796FA8D-6B74-4062-A1F4-C512FA5784FA}" type="presParOf" srcId="{2661A0CA-6954-4344-AE6A-42788B170088}" destId="{75E37331-A249-45AF-BCFD-199A6C18AEF1}" srcOrd="0" destOrd="0" presId="urn:microsoft.com/office/officeart/2005/8/layout/process4"/>
    <dgm:cxn modelId="{6A699DF3-645D-4A5A-A873-F0DE2499942F}" type="presParOf" srcId="{75E37331-A249-45AF-BCFD-199A6C18AEF1}" destId="{00B1DE82-F301-47F7-9972-1DC5CFF8FDE2}" srcOrd="0" destOrd="0" presId="urn:microsoft.com/office/officeart/2005/8/layout/process4"/>
    <dgm:cxn modelId="{76FC020F-4477-44D1-828B-087D691A032C}" type="presParOf" srcId="{2661A0CA-6954-4344-AE6A-42788B170088}" destId="{9EDFA456-E731-4A4E-8872-A7087B472B12}" srcOrd="1" destOrd="0" presId="urn:microsoft.com/office/officeart/2005/8/layout/process4"/>
    <dgm:cxn modelId="{DC4E48AD-7AC8-48F2-92FA-DB3786B68ADA}" type="presParOf" srcId="{2661A0CA-6954-4344-AE6A-42788B170088}" destId="{32BC554D-6C1C-46F0-ACA0-61222646B92E}" srcOrd="2" destOrd="0" presId="urn:microsoft.com/office/officeart/2005/8/layout/process4"/>
    <dgm:cxn modelId="{F1EE4B6F-28FB-472E-A091-781B9A05A5D9}" type="presParOf" srcId="{32BC554D-6C1C-46F0-ACA0-61222646B92E}" destId="{EE04BF63-F000-453A-B8CA-1AFA498CA21C}" srcOrd="0" destOrd="0" presId="urn:microsoft.com/office/officeart/2005/8/layout/process4"/>
    <dgm:cxn modelId="{9F2D45FC-EB8F-41A4-9B40-DE818F4E4DBE}" type="presParOf" srcId="{2661A0CA-6954-4344-AE6A-42788B170088}" destId="{3C7B9FC0-C4EE-4A4E-87A8-13F3AF863543}" srcOrd="3" destOrd="0" presId="urn:microsoft.com/office/officeart/2005/8/layout/process4"/>
    <dgm:cxn modelId="{158571B2-E2B7-46C8-AF12-5C1F264C5536}" type="presParOf" srcId="{2661A0CA-6954-4344-AE6A-42788B170088}" destId="{CDBB9E1B-C049-4C22-A31A-6677D5FCF8F4}" srcOrd="4" destOrd="0" presId="urn:microsoft.com/office/officeart/2005/8/layout/process4"/>
    <dgm:cxn modelId="{A98842AF-D18F-4FAB-9C2F-4999C0A2FBA5}" type="presParOf" srcId="{CDBB9E1B-C049-4C22-A31A-6677D5FCF8F4}" destId="{F8641DAC-0A38-4B24-A9BE-AF9D406C004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B6B50F-4E4E-463C-9CAE-2818504423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8A5502-76CC-4BAB-ACD6-F02DB2F29148}">
      <dgm:prSet/>
      <dgm:spPr/>
      <dgm:t>
        <a:bodyPr/>
        <a:lstStyle/>
        <a:p>
          <a:r>
            <a:rPr lang="en-GB" dirty="0"/>
            <a:t>We have developed an inhouse Referral team to incorporate Referrals / Duty and initial assessment carried out by senior clinicians Band 7+</a:t>
          </a:r>
          <a:endParaRPr lang="en-US" dirty="0"/>
        </a:p>
      </dgm:t>
    </dgm:pt>
    <dgm:pt modelId="{AC616D51-591C-4295-B89C-D7960230A4E5}" type="parTrans" cxnId="{F9090E2D-85E1-4CA7-AB92-221640FBE15C}">
      <dgm:prSet/>
      <dgm:spPr/>
      <dgm:t>
        <a:bodyPr/>
        <a:lstStyle/>
        <a:p>
          <a:endParaRPr lang="en-US"/>
        </a:p>
      </dgm:t>
    </dgm:pt>
    <dgm:pt modelId="{603F8FDC-4093-4EC4-AB9F-A0C6600CD55A}" type="sibTrans" cxnId="{F9090E2D-85E1-4CA7-AB92-221640FBE15C}">
      <dgm:prSet/>
      <dgm:spPr/>
      <dgm:t>
        <a:bodyPr/>
        <a:lstStyle/>
        <a:p>
          <a:endParaRPr lang="en-US"/>
        </a:p>
      </dgm:t>
    </dgm:pt>
    <dgm:pt modelId="{440120F2-2A4B-4185-9F0A-0CF1013542A3}">
      <dgm:prSet/>
      <dgm:spPr/>
      <dgm:t>
        <a:bodyPr/>
        <a:lstStyle/>
        <a:p>
          <a:r>
            <a:rPr lang="en-GB"/>
            <a:t>Review service specification due to demands / external exportation </a:t>
          </a:r>
          <a:endParaRPr lang="en-US"/>
        </a:p>
      </dgm:t>
    </dgm:pt>
    <dgm:pt modelId="{1313F67B-D664-4247-9277-8D015F5B7913}" type="parTrans" cxnId="{3F5A6922-D190-4CC8-BE0D-BAB0AA75AB7A}">
      <dgm:prSet/>
      <dgm:spPr/>
      <dgm:t>
        <a:bodyPr/>
        <a:lstStyle/>
        <a:p>
          <a:endParaRPr lang="en-US"/>
        </a:p>
      </dgm:t>
    </dgm:pt>
    <dgm:pt modelId="{1A5AF0E3-97C2-4469-A7FD-455AC101E8AE}" type="sibTrans" cxnId="{3F5A6922-D190-4CC8-BE0D-BAB0AA75AB7A}">
      <dgm:prSet/>
      <dgm:spPr/>
      <dgm:t>
        <a:bodyPr/>
        <a:lstStyle/>
        <a:p>
          <a:endParaRPr lang="en-US"/>
        </a:p>
      </dgm:t>
    </dgm:pt>
    <dgm:pt modelId="{76B4A0A0-69B5-406B-868B-C5A3F560F0A0}">
      <dgm:prSet/>
      <dgm:spPr/>
      <dgm:t>
        <a:bodyPr/>
        <a:lstStyle/>
        <a:p>
          <a:r>
            <a:rPr lang="en-GB"/>
            <a:t>Continue with Multi agency work to ensure CYP’s need are met review of graduated response. </a:t>
          </a:r>
          <a:endParaRPr lang="en-US"/>
        </a:p>
      </dgm:t>
    </dgm:pt>
    <dgm:pt modelId="{1858E6C1-FAEC-4EC8-BFC3-8D57589B9519}" type="parTrans" cxnId="{A5DD4DD5-1B9B-4AD0-8689-D4BE316F1111}">
      <dgm:prSet/>
      <dgm:spPr/>
      <dgm:t>
        <a:bodyPr/>
        <a:lstStyle/>
        <a:p>
          <a:endParaRPr lang="en-US"/>
        </a:p>
      </dgm:t>
    </dgm:pt>
    <dgm:pt modelId="{6512405D-ABC7-4CBF-AE22-BD8271C8D7F4}" type="sibTrans" cxnId="{A5DD4DD5-1B9B-4AD0-8689-D4BE316F1111}">
      <dgm:prSet/>
      <dgm:spPr/>
      <dgm:t>
        <a:bodyPr/>
        <a:lstStyle/>
        <a:p>
          <a:endParaRPr lang="en-US"/>
        </a:p>
      </dgm:t>
    </dgm:pt>
    <dgm:pt modelId="{E614F875-2552-4F98-B83B-32E2329AC082}">
      <dgm:prSet/>
      <dgm:spPr/>
      <dgm:t>
        <a:bodyPr/>
        <a:lstStyle/>
        <a:p>
          <a:r>
            <a:rPr lang="en-GB"/>
            <a:t>Constant work force planning to ensure appropriate trained work force to meeting the ever changing needs of CYP </a:t>
          </a:r>
          <a:endParaRPr lang="en-US"/>
        </a:p>
      </dgm:t>
    </dgm:pt>
    <dgm:pt modelId="{A6BAD6CF-AF89-46F5-8FAB-CDA33769F3FE}" type="parTrans" cxnId="{995DC7D8-D1A0-4E11-B404-AA6E67CB4DDF}">
      <dgm:prSet/>
      <dgm:spPr/>
      <dgm:t>
        <a:bodyPr/>
        <a:lstStyle/>
        <a:p>
          <a:endParaRPr lang="en-US"/>
        </a:p>
      </dgm:t>
    </dgm:pt>
    <dgm:pt modelId="{5AF54CA3-5575-4BF0-A487-4281C413D22A}" type="sibTrans" cxnId="{995DC7D8-D1A0-4E11-B404-AA6E67CB4DDF}">
      <dgm:prSet/>
      <dgm:spPr/>
      <dgm:t>
        <a:bodyPr/>
        <a:lstStyle/>
        <a:p>
          <a:endParaRPr lang="en-US"/>
        </a:p>
      </dgm:t>
    </dgm:pt>
    <dgm:pt modelId="{60A62680-AD0F-4AC9-BAEC-6A745D7BE3CF}" type="pres">
      <dgm:prSet presAssocID="{EEB6B50F-4E4E-463C-9CAE-2818504423FF}" presName="linear" presStyleCnt="0">
        <dgm:presLayoutVars>
          <dgm:animLvl val="lvl"/>
          <dgm:resizeHandles val="exact"/>
        </dgm:presLayoutVars>
      </dgm:prSet>
      <dgm:spPr/>
    </dgm:pt>
    <dgm:pt modelId="{81DE4E71-D76B-4063-A62A-1BD982124553}" type="pres">
      <dgm:prSet presAssocID="{2A8A5502-76CC-4BAB-ACD6-F02DB2F29148}" presName="parentText" presStyleLbl="node1" presStyleIdx="0" presStyleCnt="4">
        <dgm:presLayoutVars>
          <dgm:chMax val="0"/>
          <dgm:bulletEnabled val="1"/>
        </dgm:presLayoutVars>
      </dgm:prSet>
      <dgm:spPr/>
    </dgm:pt>
    <dgm:pt modelId="{CA3B1D6E-0083-4E69-9A81-6EF8F50E7B51}" type="pres">
      <dgm:prSet presAssocID="{603F8FDC-4093-4EC4-AB9F-A0C6600CD55A}" presName="spacer" presStyleCnt="0"/>
      <dgm:spPr/>
    </dgm:pt>
    <dgm:pt modelId="{294D3334-9EBD-4C4D-922D-8ABF96C37D89}" type="pres">
      <dgm:prSet presAssocID="{440120F2-2A4B-4185-9F0A-0CF1013542A3}" presName="parentText" presStyleLbl="node1" presStyleIdx="1" presStyleCnt="4">
        <dgm:presLayoutVars>
          <dgm:chMax val="0"/>
          <dgm:bulletEnabled val="1"/>
        </dgm:presLayoutVars>
      </dgm:prSet>
      <dgm:spPr/>
    </dgm:pt>
    <dgm:pt modelId="{8BEBF9AF-2B62-494C-8E64-C45C65776641}" type="pres">
      <dgm:prSet presAssocID="{1A5AF0E3-97C2-4469-A7FD-455AC101E8AE}" presName="spacer" presStyleCnt="0"/>
      <dgm:spPr/>
    </dgm:pt>
    <dgm:pt modelId="{F555ABFE-DC5A-44CA-A57A-12F90F81A18D}" type="pres">
      <dgm:prSet presAssocID="{76B4A0A0-69B5-406B-868B-C5A3F560F0A0}" presName="parentText" presStyleLbl="node1" presStyleIdx="2" presStyleCnt="4">
        <dgm:presLayoutVars>
          <dgm:chMax val="0"/>
          <dgm:bulletEnabled val="1"/>
        </dgm:presLayoutVars>
      </dgm:prSet>
      <dgm:spPr/>
    </dgm:pt>
    <dgm:pt modelId="{54157B07-AAB7-466E-B3E4-E444D3388A9B}" type="pres">
      <dgm:prSet presAssocID="{6512405D-ABC7-4CBF-AE22-BD8271C8D7F4}" presName="spacer" presStyleCnt="0"/>
      <dgm:spPr/>
    </dgm:pt>
    <dgm:pt modelId="{BA497C0B-06D2-4BA1-A6D4-9252D1F13C93}" type="pres">
      <dgm:prSet presAssocID="{E614F875-2552-4F98-B83B-32E2329AC082}" presName="parentText" presStyleLbl="node1" presStyleIdx="3" presStyleCnt="4">
        <dgm:presLayoutVars>
          <dgm:chMax val="0"/>
          <dgm:bulletEnabled val="1"/>
        </dgm:presLayoutVars>
      </dgm:prSet>
      <dgm:spPr/>
    </dgm:pt>
  </dgm:ptLst>
  <dgm:cxnLst>
    <dgm:cxn modelId="{35AB0501-D26A-47DD-AC67-3C70E57EA786}" type="presOf" srcId="{2A8A5502-76CC-4BAB-ACD6-F02DB2F29148}" destId="{81DE4E71-D76B-4063-A62A-1BD982124553}" srcOrd="0" destOrd="0" presId="urn:microsoft.com/office/officeart/2005/8/layout/vList2"/>
    <dgm:cxn modelId="{3F5A6922-D190-4CC8-BE0D-BAB0AA75AB7A}" srcId="{EEB6B50F-4E4E-463C-9CAE-2818504423FF}" destId="{440120F2-2A4B-4185-9F0A-0CF1013542A3}" srcOrd="1" destOrd="0" parTransId="{1313F67B-D664-4247-9277-8D015F5B7913}" sibTransId="{1A5AF0E3-97C2-4469-A7FD-455AC101E8AE}"/>
    <dgm:cxn modelId="{F9090E2D-85E1-4CA7-AB92-221640FBE15C}" srcId="{EEB6B50F-4E4E-463C-9CAE-2818504423FF}" destId="{2A8A5502-76CC-4BAB-ACD6-F02DB2F29148}" srcOrd="0" destOrd="0" parTransId="{AC616D51-591C-4295-B89C-D7960230A4E5}" sibTransId="{603F8FDC-4093-4EC4-AB9F-A0C6600CD55A}"/>
    <dgm:cxn modelId="{19CFF680-465C-4A58-8CB8-30E99DDF84AF}" type="presOf" srcId="{440120F2-2A4B-4185-9F0A-0CF1013542A3}" destId="{294D3334-9EBD-4C4D-922D-8ABF96C37D89}" srcOrd="0" destOrd="0" presId="urn:microsoft.com/office/officeart/2005/8/layout/vList2"/>
    <dgm:cxn modelId="{47CA27A8-59B9-4CB9-AF1E-8A446F892FC5}" type="presOf" srcId="{EEB6B50F-4E4E-463C-9CAE-2818504423FF}" destId="{60A62680-AD0F-4AC9-BAEC-6A745D7BE3CF}" srcOrd="0" destOrd="0" presId="urn:microsoft.com/office/officeart/2005/8/layout/vList2"/>
    <dgm:cxn modelId="{92237BB9-062E-47D2-8769-74B5093EEC97}" type="presOf" srcId="{76B4A0A0-69B5-406B-868B-C5A3F560F0A0}" destId="{F555ABFE-DC5A-44CA-A57A-12F90F81A18D}" srcOrd="0" destOrd="0" presId="urn:microsoft.com/office/officeart/2005/8/layout/vList2"/>
    <dgm:cxn modelId="{A5DD4DD5-1B9B-4AD0-8689-D4BE316F1111}" srcId="{EEB6B50F-4E4E-463C-9CAE-2818504423FF}" destId="{76B4A0A0-69B5-406B-868B-C5A3F560F0A0}" srcOrd="2" destOrd="0" parTransId="{1858E6C1-FAEC-4EC8-BFC3-8D57589B9519}" sibTransId="{6512405D-ABC7-4CBF-AE22-BD8271C8D7F4}"/>
    <dgm:cxn modelId="{995DC7D8-D1A0-4E11-B404-AA6E67CB4DDF}" srcId="{EEB6B50F-4E4E-463C-9CAE-2818504423FF}" destId="{E614F875-2552-4F98-B83B-32E2329AC082}" srcOrd="3" destOrd="0" parTransId="{A6BAD6CF-AF89-46F5-8FAB-CDA33769F3FE}" sibTransId="{5AF54CA3-5575-4BF0-A487-4281C413D22A}"/>
    <dgm:cxn modelId="{1FCA9BD9-E9E8-494F-92CA-5162249FC06F}" type="presOf" srcId="{E614F875-2552-4F98-B83B-32E2329AC082}" destId="{BA497C0B-06D2-4BA1-A6D4-9252D1F13C93}" srcOrd="0" destOrd="0" presId="urn:microsoft.com/office/officeart/2005/8/layout/vList2"/>
    <dgm:cxn modelId="{373E8549-4184-4A22-88BA-643D77FA3BF4}" type="presParOf" srcId="{60A62680-AD0F-4AC9-BAEC-6A745D7BE3CF}" destId="{81DE4E71-D76B-4063-A62A-1BD982124553}" srcOrd="0" destOrd="0" presId="urn:microsoft.com/office/officeart/2005/8/layout/vList2"/>
    <dgm:cxn modelId="{099921FC-2D97-4F85-A093-2CF01D277383}" type="presParOf" srcId="{60A62680-AD0F-4AC9-BAEC-6A745D7BE3CF}" destId="{CA3B1D6E-0083-4E69-9A81-6EF8F50E7B51}" srcOrd="1" destOrd="0" presId="urn:microsoft.com/office/officeart/2005/8/layout/vList2"/>
    <dgm:cxn modelId="{7F342D7A-D82B-4ECC-8B46-D33955F86470}" type="presParOf" srcId="{60A62680-AD0F-4AC9-BAEC-6A745D7BE3CF}" destId="{294D3334-9EBD-4C4D-922D-8ABF96C37D89}" srcOrd="2" destOrd="0" presId="urn:microsoft.com/office/officeart/2005/8/layout/vList2"/>
    <dgm:cxn modelId="{ED54DC52-9AC0-46F6-AFA0-76C82FFE3EBB}" type="presParOf" srcId="{60A62680-AD0F-4AC9-BAEC-6A745D7BE3CF}" destId="{8BEBF9AF-2B62-494C-8E64-C45C65776641}" srcOrd="3" destOrd="0" presId="urn:microsoft.com/office/officeart/2005/8/layout/vList2"/>
    <dgm:cxn modelId="{8F70D591-6592-492B-985C-E4A0E3ED853F}" type="presParOf" srcId="{60A62680-AD0F-4AC9-BAEC-6A745D7BE3CF}" destId="{F555ABFE-DC5A-44CA-A57A-12F90F81A18D}" srcOrd="4" destOrd="0" presId="urn:microsoft.com/office/officeart/2005/8/layout/vList2"/>
    <dgm:cxn modelId="{E0496271-8DC3-4FB7-9833-7644F0AE9B19}" type="presParOf" srcId="{60A62680-AD0F-4AC9-BAEC-6A745D7BE3CF}" destId="{54157B07-AAB7-466E-B3E4-E444D3388A9B}" srcOrd="5" destOrd="0" presId="urn:microsoft.com/office/officeart/2005/8/layout/vList2"/>
    <dgm:cxn modelId="{AA902D8F-1962-4292-8780-C02D4E69B32F}" type="presParOf" srcId="{60A62680-AD0F-4AC9-BAEC-6A745D7BE3CF}" destId="{BA497C0B-06D2-4BA1-A6D4-9252D1F13C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218D-66E2-4751-B74A-D3D1ED347B10}">
      <dsp:nvSpPr>
        <dsp:cNvPr id="0" name=""/>
        <dsp:cNvSpPr/>
      </dsp:nvSpPr>
      <dsp:spPr>
        <a:xfrm>
          <a:off x="780" y="0"/>
          <a:ext cx="3359704" cy="2855909"/>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GB" sz="4000" kern="1200"/>
            <a:t>104</a:t>
          </a:r>
        </a:p>
      </dsp:txBody>
      <dsp:txXfrm rot="16200000">
        <a:off x="-834171" y="834952"/>
        <a:ext cx="2341845" cy="671940"/>
      </dsp:txXfrm>
    </dsp:sp>
    <dsp:sp modelId="{CD45DFCB-BDFD-458F-B530-9AFC11B2ABCF}">
      <dsp:nvSpPr>
        <dsp:cNvPr id="0" name=""/>
        <dsp:cNvSpPr/>
      </dsp:nvSpPr>
      <dsp:spPr>
        <a:xfrm>
          <a:off x="672721" y="0"/>
          <a:ext cx="2502979" cy="28559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kern="1200"/>
            <a:t>Where an ICB or provider has 2% or fewer waits beyond 104 weeks, ICBs should work to eliminate 104 week waits by the end of 2024/25.</a:t>
          </a:r>
        </a:p>
        <a:p>
          <a:pPr marL="0" lvl="0" indent="0" algn="l" defTabSz="889000">
            <a:lnSpc>
              <a:spcPct val="90000"/>
            </a:lnSpc>
            <a:spcBef>
              <a:spcPct val="0"/>
            </a:spcBef>
            <a:spcAft>
              <a:spcPct val="35000"/>
            </a:spcAft>
            <a:buFont typeface="Arial" panose="020B0604020202020204" pitchFamily="34" charset="0"/>
            <a:buNone/>
          </a:pPr>
          <a:endParaRPr lang="en-GB" sz="1600" kern="1200"/>
        </a:p>
        <a:p>
          <a:pPr marL="0" lvl="0" indent="0" algn="l" defTabSz="889000">
            <a:lnSpc>
              <a:spcPct val="90000"/>
            </a:lnSpc>
            <a:spcBef>
              <a:spcPct val="0"/>
            </a:spcBef>
            <a:spcAft>
              <a:spcPct val="35000"/>
            </a:spcAft>
            <a:buFont typeface="Arial" panose="020B0604020202020204" pitchFamily="34" charset="0"/>
            <a:buNone/>
          </a:pPr>
          <a:endParaRPr lang="en-GB" sz="1600" kern="1200"/>
        </a:p>
      </dsp:txBody>
      <dsp:txXfrm>
        <a:off x="672721" y="0"/>
        <a:ext cx="2502979" cy="2855909"/>
      </dsp:txXfrm>
    </dsp:sp>
    <dsp:sp modelId="{1337A1C7-E4E8-43D2-99A1-3CF9348D228A}">
      <dsp:nvSpPr>
        <dsp:cNvPr id="0" name=""/>
        <dsp:cNvSpPr/>
      </dsp:nvSpPr>
      <dsp:spPr>
        <a:xfrm>
          <a:off x="3478074" y="0"/>
          <a:ext cx="3359704" cy="2855909"/>
        </a:xfrm>
        <a:prstGeom prst="roundRect">
          <a:avLst>
            <a:gd name="adj" fmla="val 5000"/>
          </a:avLst>
        </a:prstGeom>
        <a:solidFill>
          <a:schemeClr val="accent3">
            <a:hueOff val="-442625"/>
            <a:satOff val="27606"/>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GB" sz="4000" kern="1200"/>
            <a:t>78</a:t>
          </a:r>
        </a:p>
      </dsp:txBody>
      <dsp:txXfrm rot="16200000">
        <a:off x="2643122" y="834952"/>
        <a:ext cx="2341845" cy="671940"/>
      </dsp:txXfrm>
    </dsp:sp>
    <dsp:sp modelId="{5D93B918-A7AF-4D3B-9CF0-30B646A38331}">
      <dsp:nvSpPr>
        <dsp:cNvPr id="0" name=""/>
        <dsp:cNvSpPr/>
      </dsp:nvSpPr>
      <dsp:spPr>
        <a:xfrm rot="5400000">
          <a:off x="3285206" y="2194133"/>
          <a:ext cx="419333" cy="503955"/>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7C70F-D326-472D-A66E-ABB12B2E009C}">
      <dsp:nvSpPr>
        <dsp:cNvPr id="0" name=""/>
        <dsp:cNvSpPr/>
      </dsp:nvSpPr>
      <dsp:spPr>
        <a:xfrm>
          <a:off x="4150015" y="0"/>
          <a:ext cx="2502979" cy="28559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r>
            <a:rPr lang="en-GB" sz="2000" kern="1200"/>
            <a:t>Where an ICB or provider indicates elimination of 104 week waits in 2024/25, they should provide improvement trajectories for 78 week waits. </a:t>
          </a:r>
        </a:p>
      </dsp:txBody>
      <dsp:txXfrm>
        <a:off x="4150015" y="0"/>
        <a:ext cx="2502979" cy="2855909"/>
      </dsp:txXfrm>
    </dsp:sp>
    <dsp:sp modelId="{BD717894-5E71-4240-8FCD-ABAAFD80ABEE}">
      <dsp:nvSpPr>
        <dsp:cNvPr id="0" name=""/>
        <dsp:cNvSpPr/>
      </dsp:nvSpPr>
      <dsp:spPr>
        <a:xfrm>
          <a:off x="6955368" y="0"/>
          <a:ext cx="3359704" cy="2855909"/>
        </a:xfrm>
        <a:prstGeom prst="roundRect">
          <a:avLst>
            <a:gd name="adj" fmla="val 5000"/>
          </a:avLst>
        </a:prstGeom>
        <a:solidFill>
          <a:schemeClr val="accent3">
            <a:hueOff val="-885249"/>
            <a:satOff val="55212"/>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r>
            <a:rPr lang="en-GB" sz="4000" kern="1200"/>
            <a:t>52</a:t>
          </a:r>
        </a:p>
      </dsp:txBody>
      <dsp:txXfrm rot="16200000">
        <a:off x="6120415" y="834952"/>
        <a:ext cx="2341845" cy="671940"/>
      </dsp:txXfrm>
    </dsp:sp>
    <dsp:sp modelId="{6FDE52CB-C637-4D39-8B6C-E5A0A64964A5}">
      <dsp:nvSpPr>
        <dsp:cNvPr id="0" name=""/>
        <dsp:cNvSpPr/>
      </dsp:nvSpPr>
      <dsp:spPr>
        <a:xfrm rot="5400000">
          <a:off x="6762500" y="2194133"/>
          <a:ext cx="419333" cy="503955"/>
        </a:xfrm>
        <a:prstGeom prst="flowChartExtract">
          <a:avLst/>
        </a:prstGeom>
        <a:solidFill>
          <a:schemeClr val="lt1">
            <a:hueOff val="0"/>
            <a:satOff val="0"/>
            <a:lumOff val="0"/>
            <a:alphaOff val="0"/>
          </a:schemeClr>
        </a:solidFill>
        <a:ln w="12700" cap="flat" cmpd="sng" algn="ctr">
          <a:solidFill>
            <a:schemeClr val="accent3">
              <a:hueOff val="-885249"/>
              <a:satOff val="55212"/>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C6B471-93CF-46DD-9FFD-74F6EAF0D39F}">
      <dsp:nvSpPr>
        <dsp:cNvPr id="0" name=""/>
        <dsp:cNvSpPr/>
      </dsp:nvSpPr>
      <dsp:spPr>
        <a:xfrm>
          <a:off x="7627308" y="0"/>
          <a:ext cx="2502979" cy="28559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r>
            <a:rPr lang="en-GB" sz="2000" kern="1200"/>
            <a:t>Where an ICB or provider indicates elimination of 78 week waits in 2024/25, they should provide improvement trajectories for 52 week waits </a:t>
          </a:r>
        </a:p>
      </dsp:txBody>
      <dsp:txXfrm>
        <a:off x="7627308" y="0"/>
        <a:ext cx="2502979" cy="285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4A20D-62A7-478A-9EAE-1A9D969F49C8}">
      <dsp:nvSpPr>
        <dsp:cNvPr id="0" name=""/>
        <dsp:cNvSpPr/>
      </dsp:nvSpPr>
      <dsp:spPr>
        <a:xfrm>
          <a:off x="3133" y="2570627"/>
          <a:ext cx="3143698" cy="1257479"/>
        </a:xfrm>
        <a:prstGeom prst="homePlat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a:t>Q1 – Launching the new waiting time metrics</a:t>
          </a:r>
        </a:p>
      </dsp:txBody>
      <dsp:txXfrm>
        <a:off x="3133" y="2570627"/>
        <a:ext cx="2829328" cy="1257479"/>
      </dsp:txXfrm>
    </dsp:sp>
    <dsp:sp modelId="{A37E6D7E-566F-4769-A89C-59BA6F47CAFE}">
      <dsp:nvSpPr>
        <dsp:cNvPr id="0" name=""/>
        <dsp:cNvSpPr/>
      </dsp:nvSpPr>
      <dsp:spPr>
        <a:xfrm>
          <a:off x="2524064" y="2566893"/>
          <a:ext cx="3143698" cy="1257479"/>
        </a:xfrm>
        <a:prstGeom prst="chevr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a:t>Q2 – publishing the new metrics</a:t>
          </a:r>
        </a:p>
      </dsp:txBody>
      <dsp:txXfrm>
        <a:off x="3152804" y="2566893"/>
        <a:ext cx="1886219" cy="1257479"/>
      </dsp:txXfrm>
    </dsp:sp>
    <dsp:sp modelId="{B3616A0D-F4AA-4076-BE4E-B368CE9FE88D}">
      <dsp:nvSpPr>
        <dsp:cNvPr id="0" name=""/>
        <dsp:cNvSpPr/>
      </dsp:nvSpPr>
      <dsp:spPr>
        <a:xfrm>
          <a:off x="5022852" y="2561611"/>
          <a:ext cx="3143698" cy="1257479"/>
        </a:xfrm>
        <a:prstGeom prst="chevron">
          <a:avLst/>
        </a:prstGeom>
        <a:solidFill>
          <a:schemeClr val="accent4">
            <a:hueOff val="-585339"/>
            <a:satOff val="-13026"/>
            <a:lumOff val="-65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a:t>Q3 – addressing 104 week waits and DQ improvement for full metric</a:t>
          </a:r>
        </a:p>
      </dsp:txBody>
      <dsp:txXfrm>
        <a:off x="5651592" y="2561611"/>
        <a:ext cx="1886219" cy="1257479"/>
      </dsp:txXfrm>
    </dsp:sp>
    <dsp:sp modelId="{3835AFEF-4CF5-436A-935C-CDFD10DAC3C8}">
      <dsp:nvSpPr>
        <dsp:cNvPr id="0" name=""/>
        <dsp:cNvSpPr/>
      </dsp:nvSpPr>
      <dsp:spPr>
        <a:xfrm>
          <a:off x="7548009" y="2570627"/>
          <a:ext cx="3143698" cy="1257479"/>
        </a:xfrm>
        <a:prstGeom prst="chevron">
          <a:avLst/>
        </a:prstGeom>
        <a:solidFill>
          <a:schemeClr val="accent4">
            <a:hueOff val="-878009"/>
            <a:satOff val="-19539"/>
            <a:lumOff val="-9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a:t>Q3 onwards - Ongoing development of updates to metrics including for MHSDS V7</a:t>
          </a:r>
        </a:p>
      </dsp:txBody>
      <dsp:txXfrm>
        <a:off x="8176749" y="2570627"/>
        <a:ext cx="1886219" cy="1257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B3D63-0B07-48AD-B9BF-17B52CF35456}">
      <dsp:nvSpPr>
        <dsp:cNvPr id="0" name=""/>
        <dsp:cNvSpPr/>
      </dsp:nvSpPr>
      <dsp:spPr>
        <a:xfrm>
          <a:off x="472" y="811501"/>
          <a:ext cx="1843563" cy="11061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Access </a:t>
          </a:r>
          <a:endParaRPr lang="en-US" sz="1400" kern="1200"/>
        </a:p>
      </dsp:txBody>
      <dsp:txXfrm>
        <a:off x="472" y="811501"/>
        <a:ext cx="1843563" cy="1106138"/>
      </dsp:txXfrm>
    </dsp:sp>
    <dsp:sp modelId="{1BD4D0C1-3178-4963-82EE-33EFFB5EFE36}">
      <dsp:nvSpPr>
        <dsp:cNvPr id="0" name=""/>
        <dsp:cNvSpPr/>
      </dsp:nvSpPr>
      <dsp:spPr>
        <a:xfrm>
          <a:off x="2028392" y="811501"/>
          <a:ext cx="1843563" cy="110613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Wait times </a:t>
          </a:r>
          <a:endParaRPr lang="en-US" sz="1400" kern="1200"/>
        </a:p>
      </dsp:txBody>
      <dsp:txXfrm>
        <a:off x="2028392" y="811501"/>
        <a:ext cx="1843563" cy="1106138"/>
      </dsp:txXfrm>
    </dsp:sp>
    <dsp:sp modelId="{EE53DAF1-6EF0-489B-B098-B91C861B4DD0}">
      <dsp:nvSpPr>
        <dsp:cNvPr id="0" name=""/>
        <dsp:cNvSpPr/>
      </dsp:nvSpPr>
      <dsp:spPr>
        <a:xfrm>
          <a:off x="472" y="2101995"/>
          <a:ext cx="1843563" cy="110613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Flow / throughput – staff support </a:t>
          </a:r>
          <a:endParaRPr lang="en-US" sz="1400" kern="1200"/>
        </a:p>
      </dsp:txBody>
      <dsp:txXfrm>
        <a:off x="472" y="2101995"/>
        <a:ext cx="1843563" cy="1106138"/>
      </dsp:txXfrm>
    </dsp:sp>
    <dsp:sp modelId="{EE896F3D-BB32-4C90-97C3-C68294A6049A}">
      <dsp:nvSpPr>
        <dsp:cNvPr id="0" name=""/>
        <dsp:cNvSpPr/>
      </dsp:nvSpPr>
      <dsp:spPr>
        <a:xfrm>
          <a:off x="2028392" y="2101995"/>
          <a:ext cx="1843563" cy="110613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Multi agency working</a:t>
          </a:r>
          <a:endParaRPr lang="en-US" sz="1400" kern="1200"/>
        </a:p>
      </dsp:txBody>
      <dsp:txXfrm>
        <a:off x="2028392" y="2101995"/>
        <a:ext cx="1843563" cy="1106138"/>
      </dsp:txXfrm>
    </dsp:sp>
    <dsp:sp modelId="{8DB5E9AA-B7C6-4B80-8BC8-A6B4110D07D9}">
      <dsp:nvSpPr>
        <dsp:cNvPr id="0" name=""/>
        <dsp:cNvSpPr/>
      </dsp:nvSpPr>
      <dsp:spPr>
        <a:xfrm>
          <a:off x="1014432" y="3392490"/>
          <a:ext cx="1843563" cy="110613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We were the only service that incorporated our Neurodevelopmental pathway   </a:t>
          </a:r>
          <a:endParaRPr lang="en-US" sz="1400" kern="1200"/>
        </a:p>
      </dsp:txBody>
      <dsp:txXfrm>
        <a:off x="1014432" y="3392490"/>
        <a:ext cx="1843563" cy="1106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1DE82-F301-47F7-9972-1DC5CFF8FDE2}">
      <dsp:nvSpPr>
        <dsp:cNvPr id="0" name=""/>
        <dsp:cNvSpPr/>
      </dsp:nvSpPr>
      <dsp:spPr>
        <a:xfrm>
          <a:off x="0" y="2541233"/>
          <a:ext cx="3985907" cy="8340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0" i="0" kern="1200" baseline="0"/>
            <a:t>The referral triage and consultation model delivers rapid access to a skilled assessment of the needs of the CYP at the initial point of contact between professionals and the CYPMH pathway, and between the CYP and families and the CYPMH pathway. </a:t>
          </a:r>
          <a:endParaRPr lang="en-US" sz="1100" kern="1200"/>
        </a:p>
      </dsp:txBody>
      <dsp:txXfrm>
        <a:off x="0" y="2541233"/>
        <a:ext cx="3985907" cy="834089"/>
      </dsp:txXfrm>
    </dsp:sp>
    <dsp:sp modelId="{EE04BF63-F000-453A-B8CA-1AFA498CA21C}">
      <dsp:nvSpPr>
        <dsp:cNvPr id="0" name=""/>
        <dsp:cNvSpPr/>
      </dsp:nvSpPr>
      <dsp:spPr>
        <a:xfrm rot="10800000">
          <a:off x="0" y="1270915"/>
          <a:ext cx="3985907" cy="1282829"/>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a:t>L</a:t>
          </a:r>
          <a:r>
            <a:rPr lang="en-GB" sz="1100" b="0" i="0" kern="1200" baseline="0"/>
            <a:t>eadership across agencies demonstrates a collaborative approach to developing a model that is understood by all partners; with a shared language; needs-led approach to delivery; utilising the Thrive framework. </a:t>
          </a:r>
          <a:endParaRPr lang="en-US" sz="1100" kern="1200"/>
        </a:p>
      </dsp:txBody>
      <dsp:txXfrm rot="10800000">
        <a:off x="0" y="1270915"/>
        <a:ext cx="3985907" cy="833544"/>
      </dsp:txXfrm>
    </dsp:sp>
    <dsp:sp modelId="{F8641DAC-0A38-4B24-A9BE-AF9D406C0041}">
      <dsp:nvSpPr>
        <dsp:cNvPr id="0" name=""/>
        <dsp:cNvSpPr/>
      </dsp:nvSpPr>
      <dsp:spPr>
        <a:xfrm rot="10800000">
          <a:off x="0" y="596"/>
          <a:ext cx="3985907" cy="1282829"/>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baseline="0"/>
            <a:t>There are genuine short waits to access CYPMH services. This was confirmed by the CYP and families the MH SIT spoke to during the review. We believe the key factors that have supported the delivery of this are:</a:t>
          </a:r>
          <a:endParaRPr lang="en-US" sz="1100" kern="1200"/>
        </a:p>
      </dsp:txBody>
      <dsp:txXfrm rot="10800000">
        <a:off x="0" y="596"/>
        <a:ext cx="3985907" cy="833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E4E71-D76B-4063-A62A-1BD982124553}">
      <dsp:nvSpPr>
        <dsp:cNvPr id="0" name=""/>
        <dsp:cNvSpPr/>
      </dsp:nvSpPr>
      <dsp:spPr>
        <a:xfrm>
          <a:off x="0" y="7985"/>
          <a:ext cx="3872429" cy="12846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We have developed an inhouse Referral team to incorporate Referrals / Duty and initial assessment carried out by senior clinicians Band 7+</a:t>
          </a:r>
          <a:endParaRPr lang="en-US" sz="1800" kern="1200" dirty="0"/>
        </a:p>
      </dsp:txBody>
      <dsp:txXfrm>
        <a:off x="62712" y="70697"/>
        <a:ext cx="3747005" cy="1159235"/>
      </dsp:txXfrm>
    </dsp:sp>
    <dsp:sp modelId="{294D3334-9EBD-4C4D-922D-8ABF96C37D89}">
      <dsp:nvSpPr>
        <dsp:cNvPr id="0" name=""/>
        <dsp:cNvSpPr/>
      </dsp:nvSpPr>
      <dsp:spPr>
        <a:xfrm>
          <a:off x="0" y="1344485"/>
          <a:ext cx="3872429" cy="128465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Review service specification due to demands / external exportation </a:t>
          </a:r>
          <a:endParaRPr lang="en-US" sz="1800" kern="1200"/>
        </a:p>
      </dsp:txBody>
      <dsp:txXfrm>
        <a:off x="62712" y="1407197"/>
        <a:ext cx="3747005" cy="1159235"/>
      </dsp:txXfrm>
    </dsp:sp>
    <dsp:sp modelId="{F555ABFE-DC5A-44CA-A57A-12F90F81A18D}">
      <dsp:nvSpPr>
        <dsp:cNvPr id="0" name=""/>
        <dsp:cNvSpPr/>
      </dsp:nvSpPr>
      <dsp:spPr>
        <a:xfrm>
          <a:off x="0" y="2680984"/>
          <a:ext cx="3872429" cy="128465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Continue with Multi agency work to ensure CYP’s need are met review of graduated response. </a:t>
          </a:r>
          <a:endParaRPr lang="en-US" sz="1800" kern="1200"/>
        </a:p>
      </dsp:txBody>
      <dsp:txXfrm>
        <a:off x="62712" y="2743696"/>
        <a:ext cx="3747005" cy="1159235"/>
      </dsp:txXfrm>
    </dsp:sp>
    <dsp:sp modelId="{BA497C0B-06D2-4BA1-A6D4-9252D1F13C93}">
      <dsp:nvSpPr>
        <dsp:cNvPr id="0" name=""/>
        <dsp:cNvSpPr/>
      </dsp:nvSpPr>
      <dsp:spPr>
        <a:xfrm>
          <a:off x="0" y="4017484"/>
          <a:ext cx="3872429" cy="128465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Constant work force planning to ensure appropriate trained work force to meeting the ever changing needs of CYP </a:t>
          </a:r>
          <a:endParaRPr lang="en-US" sz="1800" kern="1200"/>
        </a:p>
      </dsp:txBody>
      <dsp:txXfrm>
        <a:off x="62712" y="4080196"/>
        <a:ext cx="3747005" cy="11592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08D7DFC-E361-1745-8EDB-1D9428D40D50}" type="datetimeFigureOut">
              <a:rPr lang="en-US" smtClean="0"/>
              <a:pPr/>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84E71B-8313-0D49-892F-06EE7F2EF2BF}" type="slidenum">
              <a:rPr lang="en-US" smtClean="0"/>
              <a:pPr/>
              <a:t>‹#›</a:t>
            </a:fld>
            <a:endParaRPr lang="en-US" dirty="0"/>
          </a:p>
        </p:txBody>
      </p:sp>
    </p:spTree>
    <p:extLst>
      <p:ext uri="{BB962C8B-B14F-4D97-AF65-F5344CB8AC3E}">
        <p14:creationId xmlns:p14="http://schemas.microsoft.com/office/powerpoint/2010/main" val="64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2</a:t>
            </a:fld>
            <a:endParaRPr lang="en-US" dirty="0"/>
          </a:p>
        </p:txBody>
      </p:sp>
    </p:spTree>
    <p:extLst>
      <p:ext uri="{BB962C8B-B14F-4D97-AF65-F5344CB8AC3E}">
        <p14:creationId xmlns:p14="http://schemas.microsoft.com/office/powerpoint/2010/main" val="66281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08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24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06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5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89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11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80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BA785-EFED-4429-8467-EB4D56E81CD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88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A37AF-B3F5-4DAD-ACD4-60F1338A68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0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4E71B-8313-0D49-892F-06EE7F2EF2B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491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38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00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84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spot for longest team member in the room so they can all look around</a:t>
            </a:r>
          </a:p>
          <a:p>
            <a:r>
              <a:rPr lang="en-GB" dirty="0"/>
              <a:t>Are there more new starters/or older starters? Who started around the pandemic/lockdown (March 2020)?</a:t>
            </a:r>
          </a:p>
          <a:p>
            <a:r>
              <a:rPr lang="en-GB" dirty="0"/>
              <a:t>What is this telling us? </a:t>
            </a:r>
          </a:p>
          <a:p>
            <a:r>
              <a:rPr lang="en-GB" dirty="0"/>
              <a:t>what might be difficult/easy based on these dynamics?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D3C33-0D26-1D4D-8462-1A3E81CAE0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184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image" Target="../media/image27.png"/><Relationship Id="rId1" Type="http://schemas.openxmlformats.org/officeDocument/2006/relationships/slideMaster" Target="../slideMasters/slideMaster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EAF7B-C7E8-C619-9C52-0FAA3E25C85A}"/>
              </a:ext>
            </a:extLst>
          </p:cNvPr>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8" name="Picture 7">
            <a:extLst>
              <a:ext uri="{FF2B5EF4-FFF2-40B4-BE49-F238E27FC236}">
                <a16:creationId xmlns:a16="http://schemas.microsoft.com/office/drawing/2014/main" id="{8B44B898-642E-E492-A72B-12C3FE55D1E0}"/>
              </a:ext>
            </a:extLst>
          </p:cNvPr>
          <p:cNvPicPr>
            <a:picLocks noChangeAspect="1"/>
          </p:cNvPicPr>
          <p:nvPr userDrawn="1"/>
        </p:nvPicPr>
        <p:blipFill>
          <a:blip r:embed="rId2"/>
          <a:srcRect/>
          <a:stretch/>
        </p:blipFill>
        <p:spPr>
          <a:xfrm>
            <a:off x="363416" y="366988"/>
            <a:ext cx="3387969" cy="1524938"/>
          </a:xfrm>
          <a:prstGeom prst="rect">
            <a:avLst/>
          </a:prstGeom>
        </p:spPr>
      </p:pic>
      <p:sp>
        <p:nvSpPr>
          <p:cNvPr id="9" name="Freeform 8">
            <a:extLst>
              <a:ext uri="{FF2B5EF4-FFF2-40B4-BE49-F238E27FC236}">
                <a16:creationId xmlns:a16="http://schemas.microsoft.com/office/drawing/2014/main" id="{1945C7A5-D4DF-6BC0-3A78-C70C47087C91}"/>
              </a:ext>
            </a:extLst>
          </p:cNvPr>
          <p:cNvSpPr/>
          <p:nvPr userDrawn="1"/>
        </p:nvSpPr>
        <p:spPr>
          <a:xfrm rot="2700000">
            <a:off x="7316981"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p:nvPr userDrawn="1"/>
        </p:nvSpPr>
        <p:spPr>
          <a:xfrm rot="1800000">
            <a:off x="9662157" y="2267305"/>
            <a:ext cx="1500395" cy="4519822"/>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p:nvPr userDrawn="1"/>
        </p:nvSpPr>
        <p:spPr>
          <a:xfrm>
            <a:off x="7210913" y="5439119"/>
            <a:ext cx="1421794" cy="142179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12" name="Text Placeholder 9">
            <a:extLst>
              <a:ext uri="{FF2B5EF4-FFF2-40B4-BE49-F238E27FC236}">
                <a16:creationId xmlns:a16="http://schemas.microsoft.com/office/drawing/2014/main" id="{5E21612E-D4F2-528E-9D31-204B4015A0AD}"/>
              </a:ext>
            </a:extLst>
          </p:cNvPr>
          <p:cNvSpPr>
            <a:spLocks noGrp="1"/>
          </p:cNvSpPr>
          <p:nvPr>
            <p:ph type="body" sz="quarter" idx="10" hasCustomPrompt="1"/>
          </p:nvPr>
        </p:nvSpPr>
        <p:spPr>
          <a:xfrm>
            <a:off x="722662" y="2303959"/>
            <a:ext cx="3847745" cy="2312646"/>
          </a:xfrm>
          <a:prstGeom prst="rect">
            <a:avLst/>
          </a:prstGeom>
        </p:spPr>
        <p:txBody>
          <a:bodyPr anchor="ctr"/>
          <a:lstStyle>
            <a:lvl1pPr marL="0" indent="0" algn="l" defTabSz="914400" rtl="0" eaLnBrk="1" latinLnBrk="0" hangingPunct="1">
              <a:buNone/>
              <a:defRPr lang="en-GB" sz="3200" b="1" kern="1200" dirty="0" smtClean="0">
                <a:solidFill>
                  <a:srgbClr val="FFFFFF"/>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1" y="5654703"/>
            <a:ext cx="3847745" cy="791513"/>
          </a:xfrm>
          <a:prstGeom prst="rect">
            <a:avLst/>
          </a:prstGeom>
        </p:spPr>
        <p:txBody>
          <a:bodyPr/>
          <a:lstStyle>
            <a:lvl1pPr marL="0" indent="0" algn="l" defTabSz="914400"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subtitle</a:t>
            </a:r>
            <a:br>
              <a:rPr lang="en-GB" dirty="0"/>
            </a:br>
            <a:r>
              <a:rPr lang="en-GB" dirty="0"/>
              <a:t>and Date</a:t>
            </a:r>
          </a:p>
        </p:txBody>
      </p:sp>
    </p:spTree>
    <p:extLst>
      <p:ext uri="{BB962C8B-B14F-4D97-AF65-F5344CB8AC3E}">
        <p14:creationId xmlns:p14="http://schemas.microsoft.com/office/powerpoint/2010/main" val="4277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7A4E895F-F083-73BB-DD40-600536556CDF}"/>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41928A1D-6749-3D42-E54A-4D10AE24F1CB}"/>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2E105765-4750-790F-2F95-BEA0FCD95E0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D85EE0C-424E-7720-6922-4983664D4BD7}"/>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defRPr>
            </a:lvl1pPr>
            <a:lvl2pPr marL="180975" indent="-180975">
              <a:buFont typeface="Arial" panose="020B0604020202020204" pitchFamily="34" charset="0"/>
              <a:buChar char="•"/>
              <a:defRPr sz="1200">
                <a:solidFill>
                  <a:srgbClr val="425563"/>
                </a:solidFill>
              </a:defRPr>
            </a:lvl2pPr>
            <a:lvl3pPr marL="355600" indent="-174625">
              <a:buFont typeface="Arial" panose="020B0604020202020204" pitchFamily="34" charset="0"/>
              <a:buChar char="•"/>
              <a:defRPr sz="1200">
                <a:solidFill>
                  <a:srgbClr val="425563"/>
                </a:solidFill>
              </a:defRPr>
            </a:lvl3pPr>
            <a:lvl4pPr marL="538163" indent="-182563">
              <a:buFont typeface="Arial" panose="020B0604020202020204" pitchFamily="34" charset="0"/>
              <a:buChar char="•"/>
              <a:defRPr sz="1200">
                <a:solidFill>
                  <a:srgbClr val="425563"/>
                </a:solidFill>
              </a:defRPr>
            </a:lvl4pPr>
            <a:lvl5pPr marL="719138" indent="-180975">
              <a:buFont typeface="Arial" panose="020B0604020202020204" pitchFamily="34" charset="0"/>
              <a:buChar char="•"/>
              <a:defRPr sz="1200">
                <a:solidFill>
                  <a:srgbClr val="4255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18DEDFA0-11B8-6AED-9310-B6AF9650E903}"/>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defRPr>
            </a:lvl1pPr>
            <a:lvl2pPr marL="180975" indent="-180975">
              <a:buFont typeface="Arial" panose="020B0604020202020204" pitchFamily="34" charset="0"/>
              <a:buChar char="•"/>
              <a:defRPr sz="1200">
                <a:solidFill>
                  <a:srgbClr val="425563"/>
                </a:solidFill>
              </a:defRPr>
            </a:lvl2pPr>
            <a:lvl3pPr marL="355600" indent="-174625">
              <a:buFont typeface="Arial" panose="020B0604020202020204" pitchFamily="34" charset="0"/>
              <a:buChar char="•"/>
              <a:defRPr sz="1200">
                <a:solidFill>
                  <a:srgbClr val="425563"/>
                </a:solidFill>
              </a:defRPr>
            </a:lvl3pPr>
            <a:lvl4pPr marL="538163" indent="-182563">
              <a:buFont typeface="Arial" panose="020B0604020202020204" pitchFamily="34" charset="0"/>
              <a:buChar char="•"/>
              <a:defRPr sz="1200">
                <a:solidFill>
                  <a:srgbClr val="425563"/>
                </a:solidFill>
              </a:defRPr>
            </a:lvl4pPr>
            <a:lvl5pPr marL="719138" indent="-180975">
              <a:buFont typeface="Arial" panose="020B0604020202020204" pitchFamily="34" charset="0"/>
              <a:buChar char="•"/>
              <a:defRPr sz="1200">
                <a:solidFill>
                  <a:srgbClr val="4255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19148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971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47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4650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376000"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313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036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4233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298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769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1574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518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06/11/2024</a:t>
            </a:fld>
            <a:endParaRPr lang="en-GB" dirty="0"/>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dirty="0"/>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369568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8168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053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7856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0474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310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@nhsenglandLDN</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8"/>
          <a:stretch>
            <a:fillRect/>
          </a:stretch>
        </p:blipFill>
        <p:spPr>
          <a:xfrm rot="5400000">
            <a:off x="-2509143" y="-71523"/>
            <a:ext cx="10768951" cy="7616239"/>
          </a:xfrm>
          <a:prstGeom prst="rect">
            <a:avLst/>
          </a:prstGeom>
        </p:spPr>
      </p:pic>
      <p:pic>
        <p:nvPicPr>
          <p:cNvPr id="4" name="Picture 3" descr="A blue and black logo">
            <a:extLst>
              <a:ext uri="{FF2B5EF4-FFF2-40B4-BE49-F238E27FC236}">
                <a16:creationId xmlns:a16="http://schemas.microsoft.com/office/drawing/2014/main" id="{6C4941D9-070C-6637-5911-342DBBCF987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2303" y1="54203" x2="12303" y2="54203"/>
                        <a14:foregroundMark x1="14061" y1="69469" x2="14061" y2="69469"/>
                        <a14:foregroundMark x1="29695" y1="62899" x2="29695" y2="62899"/>
                        <a14:foregroundMark x1="16651" y1="70242" x2="16651" y2="70242"/>
                        <a14:foregroundMark x1="35985" y1="68213" x2="35985" y2="68213"/>
                        <a14:foregroundMark x1="48566" y1="63188" x2="48566" y2="63188"/>
                        <a14:foregroundMark x1="61425" y1="65024" x2="61425" y2="65024"/>
                        <a14:foregroundMark x1="67530" y1="65314" x2="67530" y2="65314"/>
                        <a14:foregroundMark x1="89639" y1="65507" x2="89639" y2="65507"/>
                        <a14:foregroundMark x1="85106" y1="83671" x2="85106" y2="83671"/>
                        <a14:foregroundMark x1="81591" y1="85797" x2="81591" y2="85797"/>
                        <a14:foregroundMark x1="71323" y1="82126" x2="71323" y2="82126"/>
                        <a14:foregroundMark x1="59667" y1="83188" x2="59667" y2="83188"/>
                        <a14:foregroundMark x1="51896" y1="83961" x2="51896" y2="83961"/>
                        <a14:foregroundMark x1="40333" y1="86087" x2="40333" y2="86087"/>
                      </a14:backgroundRemoval>
                    </a14:imgEffect>
                  </a14:imgLayer>
                </a14:imgProps>
              </a:ext>
            </a:extLst>
          </a:blip>
          <a:stretch>
            <a:fillRect/>
          </a:stretch>
        </p:blipFill>
        <p:spPr>
          <a:xfrm>
            <a:off x="10500000" y="136525"/>
            <a:ext cx="1260000" cy="1206383"/>
          </a:xfrm>
          <a:prstGeom prst="rect">
            <a:avLst/>
          </a:prstGeom>
        </p:spPr>
      </p:pic>
    </p:spTree>
    <p:extLst>
      <p:ext uri="{BB962C8B-B14F-4D97-AF65-F5344CB8AC3E}">
        <p14:creationId xmlns:p14="http://schemas.microsoft.com/office/powerpoint/2010/main" val="240422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375999"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0" y="767200"/>
            <a:ext cx="11375999"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5355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GB"/>
          </a:p>
        </p:txBody>
      </p:sp>
      <p:pic>
        <p:nvPicPr>
          <p:cNvPr id="9" name="Picture 8" descr="Logo&#10;&#10;Description automatically generated">
            <a:extLst>
              <a:ext uri="{FF2B5EF4-FFF2-40B4-BE49-F238E27FC236}">
                <a16:creationId xmlns:a16="http://schemas.microsoft.com/office/drawing/2014/main" id="{C40F0ECA-91E8-4ADF-8C15-386DD976409F}"/>
              </a:ext>
            </a:extLst>
          </p:cNvPr>
          <p:cNvPicPr>
            <a:picLocks noChangeAspect="1"/>
          </p:cNvPicPr>
          <p:nvPr/>
        </p:nvPicPr>
        <p:blipFill>
          <a:blip r:embed="rId2"/>
          <a:stretch>
            <a:fillRect/>
          </a:stretch>
        </p:blipFill>
        <p:spPr>
          <a:xfrm>
            <a:off x="10811519" y="111181"/>
            <a:ext cx="1110234" cy="1062990"/>
          </a:xfrm>
          <a:prstGeom prst="rect">
            <a:avLst/>
          </a:prstGeom>
        </p:spPr>
      </p:pic>
    </p:spTree>
    <p:extLst>
      <p:ext uri="{BB962C8B-B14F-4D97-AF65-F5344CB8AC3E}">
        <p14:creationId xmlns:p14="http://schemas.microsoft.com/office/powerpoint/2010/main" val="30415724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472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7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2" name="Footer Placeholder 1">
            <a:extLst>
              <a:ext uri="{FF2B5EF4-FFF2-40B4-BE49-F238E27FC236}">
                <a16:creationId xmlns:a16="http://schemas.microsoft.com/office/drawing/2014/main" id="{688D5DAE-1F16-7F82-BAB0-948A13B8C4B5}"/>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E8479D3F-DB88-A392-3075-5DDC30B63548}"/>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43023B7D-B0BD-989A-A250-663C6BC1858C}"/>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29D469A-E103-5DE9-FDD5-972A0624CFDF}"/>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07201FE7-3D3E-C1F5-4848-7BB5B88F32D0}"/>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1798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0221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55720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104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281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035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1231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32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7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938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865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5B3C3C97-AA0E-9430-4A4F-2233C2EA6D90}"/>
              </a:ext>
            </a:extLst>
          </p:cNvPr>
          <p:cNvSpPr>
            <a:spLocks noGrp="1"/>
          </p:cNvSpPr>
          <p:nvPr>
            <p:ph type="body" sz="quarter" idx="11"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8" name="Text Placeholder 9">
            <a:extLst>
              <a:ext uri="{FF2B5EF4-FFF2-40B4-BE49-F238E27FC236}">
                <a16:creationId xmlns:a16="http://schemas.microsoft.com/office/drawing/2014/main" id="{900183D9-0106-C063-EE77-403632EC1D51}"/>
              </a:ext>
            </a:extLst>
          </p:cNvPr>
          <p:cNvSpPr>
            <a:spLocks noGrp="1"/>
          </p:cNvSpPr>
          <p:nvPr>
            <p:ph type="body" sz="quarter" idx="12" hasCustomPrompt="1"/>
          </p:nvPr>
        </p:nvSpPr>
        <p:spPr>
          <a:xfrm>
            <a:off x="6248400" y="769522"/>
            <a:ext cx="4804979" cy="728827"/>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9" name="Text Placeholder 9">
            <a:extLst>
              <a:ext uri="{FF2B5EF4-FFF2-40B4-BE49-F238E27FC236}">
                <a16:creationId xmlns:a16="http://schemas.microsoft.com/office/drawing/2014/main" id="{DF2EE31F-3BF5-017F-2EE9-2CBD7C2FACBE}"/>
              </a:ext>
            </a:extLst>
          </p:cNvPr>
          <p:cNvSpPr>
            <a:spLocks noGrp="1"/>
          </p:cNvSpPr>
          <p:nvPr>
            <p:ph type="body" sz="quarter" idx="13" hasCustomPrompt="1"/>
          </p:nvPr>
        </p:nvSpPr>
        <p:spPr>
          <a:xfrm>
            <a:off x="758765" y="1521901"/>
            <a:ext cx="4804979" cy="79151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10555940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367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6090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126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99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4015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861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363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406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970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26568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D8B3A87C-E6B9-3CF3-7F52-E6E34DDEB7E2}"/>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74BC602A-692B-41F1-DAEA-81879EEA5AF7}"/>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F6651EB9-FDE7-AE53-B60E-DE97DCB9E0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4B3C49CC-D18A-39A1-7C7A-77D968D99DD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00565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3890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7529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2507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051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6201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1638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487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287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1870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68005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a:spLocks noGrp="1" noRot="1" noMove="1" noResize="1" noEditPoints="1" noAdjustHandles="1" noChangeArrowheads="1" noChangeShapeType="1"/>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99289CEE-2B15-144A-757F-5F06F7EE147F}"/>
              </a:ext>
            </a:extLst>
          </p:cNvPr>
          <p:cNvSpPr>
            <a:spLocks noGrp="1"/>
          </p:cNvSpPr>
          <p:nvPr>
            <p:ph type="ftr" sz="quarter" idx="14"/>
          </p:nvPr>
        </p:nvSpPr>
        <p:spPr/>
        <p:txBody>
          <a:bodyPr/>
          <a:lstStyle/>
          <a:p>
            <a:endParaRPr lang="en-GB" dirty="0"/>
          </a:p>
        </p:txBody>
      </p:sp>
      <p:sp>
        <p:nvSpPr>
          <p:cNvPr id="5" name="Slide Number Placeholder 4">
            <a:extLst>
              <a:ext uri="{FF2B5EF4-FFF2-40B4-BE49-F238E27FC236}">
                <a16:creationId xmlns:a16="http://schemas.microsoft.com/office/drawing/2014/main" id="{B4844A0D-95DD-2AE8-FF17-90C1BB31BDEF}"/>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6" name="Title 4">
            <a:extLst>
              <a:ext uri="{FF2B5EF4-FFF2-40B4-BE49-F238E27FC236}">
                <a16:creationId xmlns:a16="http://schemas.microsoft.com/office/drawing/2014/main" id="{D247C625-84B8-2B13-69A7-B5B88520FF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57341EDE-D0C5-4CC0-5137-2F0B438D5F02}"/>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3B8C08A9-457F-67F1-9B0F-286FD272D21E}"/>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7730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13825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713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8738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566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25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699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18689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0815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843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0056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12" name="Text Placeholder 9">
            <a:extLst>
              <a:ext uri="{FF2B5EF4-FFF2-40B4-BE49-F238E27FC236}">
                <a16:creationId xmlns:a16="http://schemas.microsoft.com/office/drawing/2014/main" id="{8C71D8C3-BC2C-70F6-229B-814C4F90991B}"/>
              </a:ext>
            </a:extLst>
          </p:cNvPr>
          <p:cNvSpPr>
            <a:spLocks noGrp="1"/>
          </p:cNvSpPr>
          <p:nvPr>
            <p:ph type="body" sz="quarter" idx="11" hasCustomPrompt="1"/>
          </p:nvPr>
        </p:nvSpPr>
        <p:spPr>
          <a:xfrm>
            <a:off x="762700" y="1855463"/>
            <a:ext cx="3401795"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5" name="Text Placeholder 9">
            <a:extLst>
              <a:ext uri="{FF2B5EF4-FFF2-40B4-BE49-F238E27FC236}">
                <a16:creationId xmlns:a16="http://schemas.microsoft.com/office/drawing/2014/main" id="{CC6C6890-48DB-B5A8-C812-E3932C762EE3}"/>
              </a:ext>
            </a:extLst>
          </p:cNvPr>
          <p:cNvSpPr>
            <a:spLocks noGrp="1"/>
          </p:cNvSpPr>
          <p:nvPr>
            <p:ph type="body" sz="quarter" idx="12" hasCustomPrompt="1"/>
          </p:nvPr>
        </p:nvSpPr>
        <p:spPr>
          <a:xfrm>
            <a:off x="4363341" y="1855463"/>
            <a:ext cx="3401795"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6" name="Rectangle 5">
            <a:extLst>
              <a:ext uri="{FF2B5EF4-FFF2-40B4-BE49-F238E27FC236}">
                <a16:creationId xmlns:a16="http://schemas.microsoft.com/office/drawing/2014/main" id="{F4933056-8F79-6F11-9AE8-7983D63273FD}"/>
              </a:ext>
            </a:extLst>
          </p:cNvPr>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48D95814-5533-ED9A-ED6A-E3FC4EFDFBC3}"/>
              </a:ext>
            </a:extLst>
          </p:cNvPr>
          <p:cNvSpPr>
            <a:spLocks noGrp="1"/>
          </p:cNvSpPr>
          <p:nvPr>
            <p:ph type="body" sz="quarter" idx="13" hasCustomPrompt="1"/>
          </p:nvPr>
        </p:nvSpPr>
        <p:spPr>
          <a:xfrm>
            <a:off x="8328287" y="1855462"/>
            <a:ext cx="2822933"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9" name="Freeform 8">
            <a:extLst>
              <a:ext uri="{FF2B5EF4-FFF2-40B4-BE49-F238E27FC236}">
                <a16:creationId xmlns:a16="http://schemas.microsoft.com/office/drawing/2014/main" id="{FE4B0C10-C8B4-FE3D-5E03-3EDBD8991B5D}"/>
              </a:ext>
            </a:extLst>
          </p:cNvPr>
          <p:cNvSpPr/>
          <p:nvPr userDrawn="1"/>
        </p:nvSpPr>
        <p:spPr>
          <a:xfrm rot="18900000">
            <a:off x="5425802" y="3610761"/>
            <a:ext cx="2727818" cy="2674478"/>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E8EDEE"/>
              </a:solidFill>
            </a:endParaRPr>
          </a:p>
        </p:txBody>
      </p:sp>
      <p:sp>
        <p:nvSpPr>
          <p:cNvPr id="11" name="Text Placeholder 9">
            <a:extLst>
              <a:ext uri="{FF2B5EF4-FFF2-40B4-BE49-F238E27FC236}">
                <a16:creationId xmlns:a16="http://schemas.microsoft.com/office/drawing/2014/main" id="{C9A80300-33C2-E5B7-5EC8-A3623CA7D4BF}"/>
              </a:ext>
            </a:extLst>
          </p:cNvPr>
          <p:cNvSpPr>
            <a:spLocks noGrp="1"/>
          </p:cNvSpPr>
          <p:nvPr>
            <p:ph type="body" sz="quarter" idx="14"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Tree>
    <p:extLst>
      <p:ext uri="{BB962C8B-B14F-4D97-AF65-F5344CB8AC3E}">
        <p14:creationId xmlns:p14="http://schemas.microsoft.com/office/powerpoint/2010/main" val="2201281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9738239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0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390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1394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299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642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6023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8462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8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634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Text Placeholder 9">
            <a:extLst>
              <a:ext uri="{FF2B5EF4-FFF2-40B4-BE49-F238E27FC236}">
                <a16:creationId xmlns:a16="http://schemas.microsoft.com/office/drawing/2014/main" id="{B3B5DC89-7FC8-215F-62E4-5A67CE670EC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5" name="Text Placeholder 9">
            <a:extLst>
              <a:ext uri="{FF2B5EF4-FFF2-40B4-BE49-F238E27FC236}">
                <a16:creationId xmlns:a16="http://schemas.microsoft.com/office/drawing/2014/main" id="{9EF24D16-B8CA-B869-6FF3-CE711DFD78E3}"/>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7" name="Text Placeholder 9">
            <a:extLst>
              <a:ext uri="{FF2B5EF4-FFF2-40B4-BE49-F238E27FC236}">
                <a16:creationId xmlns:a16="http://schemas.microsoft.com/office/drawing/2014/main" id="{C9844275-F2A4-5653-3FC5-850C3073DFBB}"/>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Tree>
    <p:extLst>
      <p:ext uri="{BB962C8B-B14F-4D97-AF65-F5344CB8AC3E}">
        <p14:creationId xmlns:p14="http://schemas.microsoft.com/office/powerpoint/2010/main" val="6116371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936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1988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8238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3157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9728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649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757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334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422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70686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
        <p:nvSpPr>
          <p:cNvPr id="7" name="Text Placeholder 9">
            <a:extLst>
              <a:ext uri="{FF2B5EF4-FFF2-40B4-BE49-F238E27FC236}">
                <a16:creationId xmlns:a16="http://schemas.microsoft.com/office/drawing/2014/main" id="{B8E8A844-8A2D-DA61-14FA-E13A7ECFB01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9" name="Text Placeholder 9">
            <a:extLst>
              <a:ext uri="{FF2B5EF4-FFF2-40B4-BE49-F238E27FC236}">
                <a16:creationId xmlns:a16="http://schemas.microsoft.com/office/drawing/2014/main" id="{7C83BD7D-449E-1ECB-DEE5-3EA7F77B5DB6}"/>
              </a:ext>
            </a:extLst>
          </p:cNvPr>
          <p:cNvSpPr>
            <a:spLocks noGrp="1"/>
          </p:cNvSpPr>
          <p:nvPr>
            <p:ph type="body" sz="quarter" idx="15" hasCustomPrompt="1"/>
          </p:nvPr>
        </p:nvSpPr>
        <p:spPr>
          <a:xfrm>
            <a:off x="6822873" y="1855462"/>
            <a:ext cx="4239137"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b="1"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Tree>
    <p:extLst>
      <p:ext uri="{BB962C8B-B14F-4D97-AF65-F5344CB8AC3E}">
        <p14:creationId xmlns:p14="http://schemas.microsoft.com/office/powerpoint/2010/main" val="3069950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8822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00333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5094608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446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3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1848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136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115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25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9329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with Boxe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6" name="Rectangle 5">
            <a:extLst>
              <a:ext uri="{FF2B5EF4-FFF2-40B4-BE49-F238E27FC236}">
                <a16:creationId xmlns:a16="http://schemas.microsoft.com/office/drawing/2014/main" id="{F4933056-8F79-6F11-9AE8-7983D63273FD}"/>
              </a:ext>
            </a:extLst>
          </p:cNvPr>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 Placeholder 9">
            <a:extLst>
              <a:ext uri="{FF2B5EF4-FFF2-40B4-BE49-F238E27FC236}">
                <a16:creationId xmlns:a16="http://schemas.microsoft.com/office/drawing/2014/main" id="{061A95F7-C088-18BF-9BEB-C8AB87F9F80E}"/>
              </a:ext>
            </a:extLst>
          </p:cNvPr>
          <p:cNvSpPr>
            <a:spLocks noGrp="1"/>
          </p:cNvSpPr>
          <p:nvPr>
            <p:ph type="body" sz="quarter" idx="11" hasCustomPrompt="1"/>
          </p:nvPr>
        </p:nvSpPr>
        <p:spPr>
          <a:xfrm>
            <a:off x="762700" y="1855463"/>
            <a:ext cx="3401795"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7" name="Text Placeholder 9">
            <a:extLst>
              <a:ext uri="{FF2B5EF4-FFF2-40B4-BE49-F238E27FC236}">
                <a16:creationId xmlns:a16="http://schemas.microsoft.com/office/drawing/2014/main" id="{B938308D-43F9-8279-A39A-502079E454FA}"/>
              </a:ext>
            </a:extLst>
          </p:cNvPr>
          <p:cNvSpPr>
            <a:spLocks noGrp="1"/>
          </p:cNvSpPr>
          <p:nvPr>
            <p:ph type="body" sz="quarter" idx="12" hasCustomPrompt="1"/>
          </p:nvPr>
        </p:nvSpPr>
        <p:spPr>
          <a:xfrm>
            <a:off x="4480785" y="1855463"/>
            <a:ext cx="3401795"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10" name="Text Placeholder 9">
            <a:extLst>
              <a:ext uri="{FF2B5EF4-FFF2-40B4-BE49-F238E27FC236}">
                <a16:creationId xmlns:a16="http://schemas.microsoft.com/office/drawing/2014/main" id="{094EE591-EDE5-D360-6BC1-248F8240CB09}"/>
              </a:ext>
            </a:extLst>
          </p:cNvPr>
          <p:cNvSpPr>
            <a:spLocks noGrp="1"/>
          </p:cNvSpPr>
          <p:nvPr>
            <p:ph type="body" sz="quarter" idx="13" hasCustomPrompt="1"/>
          </p:nvPr>
        </p:nvSpPr>
        <p:spPr>
          <a:xfrm>
            <a:off x="8328287" y="1855462"/>
            <a:ext cx="2822933" cy="106068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11" name="Text Placeholder 9">
            <a:extLst>
              <a:ext uri="{FF2B5EF4-FFF2-40B4-BE49-F238E27FC236}">
                <a16:creationId xmlns:a16="http://schemas.microsoft.com/office/drawing/2014/main" id="{50914DC9-E268-1419-0C93-E43576DBE367}"/>
              </a:ext>
            </a:extLst>
          </p:cNvPr>
          <p:cNvSpPr>
            <a:spLocks noGrp="1"/>
          </p:cNvSpPr>
          <p:nvPr>
            <p:ph type="body" sz="quarter" idx="14"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Tree>
    <p:extLst>
      <p:ext uri="{BB962C8B-B14F-4D97-AF65-F5344CB8AC3E}">
        <p14:creationId xmlns:p14="http://schemas.microsoft.com/office/powerpoint/2010/main" val="11293446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4427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0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585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008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092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589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3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926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166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7D2B0-26B8-D916-A727-D6E601FBC874}"/>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3" name="Picture 12">
            <a:extLst>
              <a:ext uri="{FF2B5EF4-FFF2-40B4-BE49-F238E27FC236}">
                <a16:creationId xmlns:a16="http://schemas.microsoft.com/office/drawing/2014/main" id="{2441CF6A-819F-A552-6CBD-D2EB3E2FEE07}"/>
              </a:ext>
            </a:extLst>
          </p:cNvPr>
          <p:cNvPicPr>
            <a:picLocks noChangeAspect="1"/>
          </p:cNvPicPr>
          <p:nvPr userDrawn="1"/>
        </p:nvPicPr>
        <p:blipFill rotWithShape="1">
          <a:blip r:embed="rId2"/>
          <a:srcRect l="14047" t="31223" r="63920" b="31161"/>
          <a:stretch/>
        </p:blipFill>
        <p:spPr>
          <a:xfrm>
            <a:off x="-2" y="1761565"/>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ChangeAspect="1"/>
          </p:cNvPicPr>
          <p:nvPr userDrawn="1"/>
        </p:nvPicPr>
        <p:blipFill rotWithShape="1">
          <a:blip r:embed="rId2"/>
          <a:srcRect l="36412"/>
          <a:stretch/>
        </p:blipFill>
        <p:spPr>
          <a:xfrm>
            <a:off x="7022306" y="1008992"/>
            <a:ext cx="3446911" cy="2442970"/>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6" y="302498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071E552-2F02-078D-89BC-C9AA8F32CD1F}"/>
              </a:ext>
            </a:extLst>
          </p:cNvPr>
          <p:cNvSpPr>
            <a:spLocks noGrp="1"/>
          </p:cNvSpPr>
          <p:nvPr>
            <p:ph type="body" sz="quarter" idx="10" hasCustomPrompt="1"/>
          </p:nvPr>
        </p:nvSpPr>
        <p:spPr>
          <a:xfrm>
            <a:off x="7085726" y="3318371"/>
            <a:ext cx="3847745" cy="791513"/>
          </a:xfrm>
          <a:prstGeom prst="rect">
            <a:avLst/>
          </a:prstGeom>
        </p:spPr>
        <p:txBody>
          <a:bodyPr/>
          <a:lstStyle>
            <a:lvl1pPr marL="0" indent="0" algn="l" defTabSz="914400" rtl="0" eaLnBrk="1" latinLnBrk="0" hangingPunct="1">
              <a:lnSpc>
                <a:spcPct val="100000"/>
              </a:lnSpc>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5" y="5039396"/>
            <a:ext cx="3847745" cy="791513"/>
          </a:xfrm>
          <a:prstGeom prst="rect">
            <a:avLst/>
          </a:prstGeom>
        </p:spPr>
        <p:txBody>
          <a:bodyPr/>
          <a:lstStyle>
            <a:lvl1pPr marL="0" indent="0" algn="l" defTabSz="914400"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subtitle and date</a:t>
            </a:r>
          </a:p>
        </p:txBody>
      </p:sp>
    </p:spTree>
    <p:extLst>
      <p:ext uri="{BB962C8B-B14F-4D97-AF65-F5344CB8AC3E}">
        <p14:creationId xmlns:p14="http://schemas.microsoft.com/office/powerpoint/2010/main" val="27373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14" name="Text Placeholder 9">
            <a:extLst>
              <a:ext uri="{FF2B5EF4-FFF2-40B4-BE49-F238E27FC236}">
                <a16:creationId xmlns:a16="http://schemas.microsoft.com/office/drawing/2014/main" id="{584D6959-3DE5-5B85-9302-5EF2CFE7254E}"/>
              </a:ext>
            </a:extLst>
          </p:cNvPr>
          <p:cNvSpPr>
            <a:spLocks noGrp="1"/>
          </p:cNvSpPr>
          <p:nvPr>
            <p:ph type="body" sz="quarter" idx="11"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presentation title</a:t>
            </a:r>
          </a:p>
        </p:txBody>
      </p:sp>
      <p:sp>
        <p:nvSpPr>
          <p:cNvPr id="16" name="Text Placeholder 9">
            <a:extLst>
              <a:ext uri="{FF2B5EF4-FFF2-40B4-BE49-F238E27FC236}">
                <a16:creationId xmlns:a16="http://schemas.microsoft.com/office/drawing/2014/main" id="{E6D99CC6-B506-4C64-1366-8560F880A2C9}"/>
              </a:ext>
            </a:extLst>
          </p:cNvPr>
          <p:cNvSpPr>
            <a:spLocks noGrp="1"/>
          </p:cNvSpPr>
          <p:nvPr>
            <p:ph type="body" sz="quarter" idx="12" hasCustomPrompt="1"/>
          </p:nvPr>
        </p:nvSpPr>
        <p:spPr>
          <a:xfrm>
            <a:off x="6248400" y="769522"/>
            <a:ext cx="4804979" cy="728827"/>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17" name="Text Placeholder 9">
            <a:extLst>
              <a:ext uri="{FF2B5EF4-FFF2-40B4-BE49-F238E27FC236}">
                <a16:creationId xmlns:a16="http://schemas.microsoft.com/office/drawing/2014/main" id="{596A5D8F-8508-2D1D-524D-8F4FF2E2A0E3}"/>
              </a:ext>
            </a:extLst>
          </p:cNvPr>
          <p:cNvSpPr>
            <a:spLocks noGrp="1"/>
          </p:cNvSpPr>
          <p:nvPr>
            <p:ph type="body" sz="quarter" idx="13" hasCustomPrompt="1"/>
          </p:nvPr>
        </p:nvSpPr>
        <p:spPr>
          <a:xfrm>
            <a:off x="758765" y="1521901"/>
            <a:ext cx="4804979" cy="791513"/>
          </a:xfrm>
          <a:prstGeom prst="rect">
            <a:avLst/>
          </a:prstGeom>
        </p:spPr>
        <p:txBody>
          <a:bodyPr/>
          <a:lstStyle>
            <a:lvl1pPr marL="0" indent="0" algn="l" defTabSz="914400"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Tree>
    <p:extLst>
      <p:ext uri="{BB962C8B-B14F-4D97-AF65-F5344CB8AC3E}">
        <p14:creationId xmlns:p14="http://schemas.microsoft.com/office/powerpoint/2010/main" val="33216608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9003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5803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8317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38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64397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4301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7014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94225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564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7966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 V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BF94E-9A7A-05D4-A8F4-D1347D60EAD3}"/>
              </a:ext>
            </a:extLst>
          </p:cNvPr>
          <p:cNvSpPr/>
          <p:nvPr userDrawn="1"/>
        </p:nvSpPr>
        <p:spPr>
          <a:xfrm>
            <a:off x="3289" y="0"/>
            <a:ext cx="12191998" cy="68579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76637070-EADA-AA9A-4C2F-FE0C5A517835}"/>
              </a:ext>
            </a:extLst>
          </p:cNvPr>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A8B4CD0C-A4AF-9FDB-721E-2FE0B5B85C33}"/>
              </a:ext>
            </a:extLst>
          </p:cNvPr>
          <p:cNvSpPr/>
          <p:nvPr userDrawn="1"/>
        </p:nvSpPr>
        <p:spPr>
          <a:xfrm rot="18900000">
            <a:off x="10217420" y="1269074"/>
            <a:ext cx="1056771" cy="93222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19" name="Text Placeholder 9">
            <a:extLst>
              <a:ext uri="{FF2B5EF4-FFF2-40B4-BE49-F238E27FC236}">
                <a16:creationId xmlns:a16="http://schemas.microsoft.com/office/drawing/2014/main" id="{23F4D125-D0EC-BE02-E79F-DD7A635A0E37}"/>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20" name="Text Placeholder 9">
            <a:extLst>
              <a:ext uri="{FF2B5EF4-FFF2-40B4-BE49-F238E27FC236}">
                <a16:creationId xmlns:a16="http://schemas.microsoft.com/office/drawing/2014/main" id="{E6906418-6C3D-1BF7-CEDE-64593560BAC9}"/>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22" name="Text Placeholder 9">
            <a:extLst>
              <a:ext uri="{FF2B5EF4-FFF2-40B4-BE49-F238E27FC236}">
                <a16:creationId xmlns:a16="http://schemas.microsoft.com/office/drawing/2014/main" id="{DD78E85C-9CF0-7F59-6C6C-A5116B82237D}"/>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23" name="Text Placeholder 9">
            <a:extLst>
              <a:ext uri="{FF2B5EF4-FFF2-40B4-BE49-F238E27FC236}">
                <a16:creationId xmlns:a16="http://schemas.microsoft.com/office/drawing/2014/main" id="{058C306E-4346-5FCB-90C1-610AB90AFD0A}"/>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26" name="Picture Placeholder 24">
            <a:extLst>
              <a:ext uri="{FF2B5EF4-FFF2-40B4-BE49-F238E27FC236}">
                <a16:creationId xmlns:a16="http://schemas.microsoft.com/office/drawing/2014/main" id="{BDC5F752-A9B7-3CA1-9452-A9AE9A671D2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6FD7EC30-F43D-339A-E35A-DDBE722A1582}"/>
              </a:ext>
            </a:extLst>
          </p:cNvPr>
          <p:cNvPicPr>
            <a:picLocks noChangeAspect="1"/>
          </p:cNvPicPr>
          <p:nvPr userDrawn="1"/>
        </p:nvPicPr>
        <p:blipFill>
          <a:blip r:embed="rId2"/>
          <a:srcRect/>
          <a:stretch/>
        </p:blipFill>
        <p:spPr>
          <a:xfrm>
            <a:off x="0" y="0"/>
            <a:ext cx="1833975" cy="826527"/>
          </a:xfrm>
          <a:prstGeom prst="rect">
            <a:avLst/>
          </a:prstGeom>
        </p:spPr>
      </p:pic>
    </p:spTree>
    <p:extLst>
      <p:ext uri="{BB962C8B-B14F-4D97-AF65-F5344CB8AC3E}">
        <p14:creationId xmlns:p14="http://schemas.microsoft.com/office/powerpoint/2010/main" val="12646394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817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070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626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2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99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92325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9766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8950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10951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56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3948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 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BF94E-9A7A-05D4-A8F4-D1347D60EAD3}"/>
              </a:ext>
            </a:extLst>
          </p:cNvPr>
          <p:cNvSpPr/>
          <p:nvPr userDrawn="1"/>
        </p:nvSpPr>
        <p:spPr>
          <a:xfrm>
            <a:off x="3289" y="0"/>
            <a:ext cx="12191998" cy="68579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76637070-EADA-AA9A-4C2F-FE0C5A517835}"/>
              </a:ext>
            </a:extLst>
          </p:cNvPr>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3019C12D-56A5-854D-C4E8-25ADCFD7A5F9}"/>
              </a:ext>
            </a:extLst>
          </p:cNvPr>
          <p:cNvSpPr/>
          <p:nvPr userDrawn="1"/>
        </p:nvSpPr>
        <p:spPr>
          <a:xfrm rot="18900000">
            <a:off x="10013227" y="814794"/>
            <a:ext cx="557302" cy="1678828"/>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EDB7D3E7-A9E1-0555-880E-249D67B136F5}"/>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13" name="Text Placeholder 9">
            <a:extLst>
              <a:ext uri="{FF2B5EF4-FFF2-40B4-BE49-F238E27FC236}">
                <a16:creationId xmlns:a16="http://schemas.microsoft.com/office/drawing/2014/main" id="{3D515C67-2E0F-E475-B28D-10B2C933B4E1}"/>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14" name="Text Placeholder 9">
            <a:extLst>
              <a:ext uri="{FF2B5EF4-FFF2-40B4-BE49-F238E27FC236}">
                <a16:creationId xmlns:a16="http://schemas.microsoft.com/office/drawing/2014/main" id="{68F064BB-C322-53CF-CF92-85B74EE0357D}"/>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15" name="Text Placeholder 9">
            <a:extLst>
              <a:ext uri="{FF2B5EF4-FFF2-40B4-BE49-F238E27FC236}">
                <a16:creationId xmlns:a16="http://schemas.microsoft.com/office/drawing/2014/main" id="{D3958A05-733F-5D94-64A7-4A61CBBA4F0B}"/>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16" name="Picture Placeholder 24">
            <a:extLst>
              <a:ext uri="{FF2B5EF4-FFF2-40B4-BE49-F238E27FC236}">
                <a16:creationId xmlns:a16="http://schemas.microsoft.com/office/drawing/2014/main" id="{72BBF08E-219A-7BC2-ADE5-DE5B2683B729}"/>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7" name="Picture 6">
            <a:extLst>
              <a:ext uri="{FF2B5EF4-FFF2-40B4-BE49-F238E27FC236}">
                <a16:creationId xmlns:a16="http://schemas.microsoft.com/office/drawing/2014/main" id="{22DA718B-F193-492E-BDC4-2DE7EDC1B490}"/>
              </a:ext>
            </a:extLst>
          </p:cNvPr>
          <p:cNvPicPr>
            <a:picLocks noChangeAspect="1"/>
          </p:cNvPicPr>
          <p:nvPr userDrawn="1"/>
        </p:nvPicPr>
        <p:blipFill>
          <a:blip r:embed="rId2"/>
          <a:srcRect/>
          <a:stretch/>
        </p:blipFill>
        <p:spPr>
          <a:xfrm>
            <a:off x="0" y="0"/>
            <a:ext cx="1833975" cy="826527"/>
          </a:xfrm>
          <a:prstGeom prst="rect">
            <a:avLst/>
          </a:prstGeom>
        </p:spPr>
      </p:pic>
    </p:spTree>
    <p:extLst>
      <p:ext uri="{BB962C8B-B14F-4D97-AF65-F5344CB8AC3E}">
        <p14:creationId xmlns:p14="http://schemas.microsoft.com/office/powerpoint/2010/main" val="374819685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9118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11965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1557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81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737156" y="100439"/>
            <a:ext cx="1353342" cy="54654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819487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BF94E-9A7A-05D4-A8F4-D1347D60EAD3}"/>
              </a:ext>
            </a:extLst>
          </p:cNvPr>
          <p:cNvSpPr/>
          <p:nvPr userDrawn="1"/>
        </p:nvSpPr>
        <p:spPr>
          <a:xfrm>
            <a:off x="3289" y="0"/>
            <a:ext cx="12191998" cy="68579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76637070-EADA-AA9A-4C2F-FE0C5A517835}"/>
              </a:ext>
            </a:extLst>
          </p:cNvPr>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7" name="Rectangle 6">
            <a:extLst>
              <a:ext uri="{FF2B5EF4-FFF2-40B4-BE49-F238E27FC236}">
                <a16:creationId xmlns:a16="http://schemas.microsoft.com/office/drawing/2014/main" id="{F683BB55-7656-0B1F-F254-E38B4FE1A614}"/>
              </a:ext>
            </a:extLst>
          </p:cNvPr>
          <p:cNvSpPr/>
          <p:nvPr userDrawn="1"/>
        </p:nvSpPr>
        <p:spPr>
          <a:xfrm rot="2700000">
            <a:off x="10243318" y="1343902"/>
            <a:ext cx="907412" cy="907412"/>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6D6AED0E-D9C8-F77D-4032-C11DA1EBA6E6}"/>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13" name="Text Placeholder 9">
            <a:extLst>
              <a:ext uri="{FF2B5EF4-FFF2-40B4-BE49-F238E27FC236}">
                <a16:creationId xmlns:a16="http://schemas.microsoft.com/office/drawing/2014/main" id="{06296BC8-B637-4458-8A72-C91B9F3C2A4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14" name="Text Placeholder 9">
            <a:extLst>
              <a:ext uri="{FF2B5EF4-FFF2-40B4-BE49-F238E27FC236}">
                <a16:creationId xmlns:a16="http://schemas.microsoft.com/office/drawing/2014/main" id="{F47D5B4E-9004-775D-F2F9-545CA709966F}"/>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15" name="Text Placeholder 9">
            <a:extLst>
              <a:ext uri="{FF2B5EF4-FFF2-40B4-BE49-F238E27FC236}">
                <a16:creationId xmlns:a16="http://schemas.microsoft.com/office/drawing/2014/main" id="{033E7B75-F82C-3C06-AC91-8801D3FC9BF8}"/>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16" name="Picture Placeholder 24">
            <a:extLst>
              <a:ext uri="{FF2B5EF4-FFF2-40B4-BE49-F238E27FC236}">
                <a16:creationId xmlns:a16="http://schemas.microsoft.com/office/drawing/2014/main" id="{505DC8B5-3C22-70B4-76AD-400D4CA63EF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9E0E91C9-E555-645C-4244-926E31CA291D}"/>
              </a:ext>
            </a:extLst>
          </p:cNvPr>
          <p:cNvPicPr>
            <a:picLocks noChangeAspect="1"/>
          </p:cNvPicPr>
          <p:nvPr userDrawn="1"/>
        </p:nvPicPr>
        <p:blipFill>
          <a:blip r:embed="rId2"/>
          <a:srcRect/>
          <a:stretch/>
        </p:blipFill>
        <p:spPr>
          <a:xfrm>
            <a:off x="0" y="0"/>
            <a:ext cx="1833975" cy="826527"/>
          </a:xfrm>
          <a:prstGeom prst="rect">
            <a:avLst/>
          </a:prstGeom>
        </p:spPr>
      </p:pic>
    </p:spTree>
    <p:extLst>
      <p:ext uri="{BB962C8B-B14F-4D97-AF65-F5344CB8AC3E}">
        <p14:creationId xmlns:p14="http://schemas.microsoft.com/office/powerpoint/2010/main" val="832280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V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BF94E-9A7A-05D4-A8F4-D1347D60EAD3}"/>
              </a:ext>
            </a:extLst>
          </p:cNvPr>
          <p:cNvSpPr/>
          <p:nvPr userDrawn="1"/>
        </p:nvSpPr>
        <p:spPr>
          <a:xfrm>
            <a:off x="3289" y="0"/>
            <a:ext cx="12191998" cy="68579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76637070-EADA-AA9A-4C2F-FE0C5A517835}"/>
              </a:ext>
            </a:extLst>
          </p:cNvPr>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493072D9-0527-D2E9-6E61-7F58CE5829B4}"/>
              </a:ext>
            </a:extLst>
          </p:cNvPr>
          <p:cNvSpPr/>
          <p:nvPr userDrawn="1"/>
        </p:nvSpPr>
        <p:spPr>
          <a:xfrm rot="18000000">
            <a:off x="10216436" y="932943"/>
            <a:ext cx="557302" cy="1678828"/>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Picture Placeholder 24">
            <a:extLst>
              <a:ext uri="{FF2B5EF4-FFF2-40B4-BE49-F238E27FC236}">
                <a16:creationId xmlns:a16="http://schemas.microsoft.com/office/drawing/2014/main" id="{16BCE01C-C17D-4422-0C29-604FD8AC1935}"/>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sp>
        <p:nvSpPr>
          <p:cNvPr id="11" name="Text Placeholder 9">
            <a:extLst>
              <a:ext uri="{FF2B5EF4-FFF2-40B4-BE49-F238E27FC236}">
                <a16:creationId xmlns:a16="http://schemas.microsoft.com/office/drawing/2014/main" id="{97FF1444-3EF1-A687-6AC4-09B3C7C3D72A}"/>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13" name="Text Placeholder 9">
            <a:extLst>
              <a:ext uri="{FF2B5EF4-FFF2-40B4-BE49-F238E27FC236}">
                <a16:creationId xmlns:a16="http://schemas.microsoft.com/office/drawing/2014/main" id="{F94D25BE-4A28-E815-375A-8F2388EB805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14" name="Text Placeholder 9">
            <a:extLst>
              <a:ext uri="{FF2B5EF4-FFF2-40B4-BE49-F238E27FC236}">
                <a16:creationId xmlns:a16="http://schemas.microsoft.com/office/drawing/2014/main" id="{094FBA57-B45D-C0D0-FD22-439E7782B97C}"/>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15" name="Text Placeholder 9">
            <a:extLst>
              <a:ext uri="{FF2B5EF4-FFF2-40B4-BE49-F238E27FC236}">
                <a16:creationId xmlns:a16="http://schemas.microsoft.com/office/drawing/2014/main" id="{DA324267-3151-CEEA-BB95-91D3F53F5315}"/>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pic>
        <p:nvPicPr>
          <p:cNvPr id="7" name="Picture 6">
            <a:extLst>
              <a:ext uri="{FF2B5EF4-FFF2-40B4-BE49-F238E27FC236}">
                <a16:creationId xmlns:a16="http://schemas.microsoft.com/office/drawing/2014/main" id="{2806F5F8-7B5E-122C-3299-845CBD7684F9}"/>
              </a:ext>
            </a:extLst>
          </p:cNvPr>
          <p:cNvPicPr>
            <a:picLocks noChangeAspect="1"/>
          </p:cNvPicPr>
          <p:nvPr userDrawn="1"/>
        </p:nvPicPr>
        <p:blipFill>
          <a:blip r:embed="rId2"/>
          <a:srcRect/>
          <a:stretch/>
        </p:blipFill>
        <p:spPr>
          <a:xfrm>
            <a:off x="0" y="0"/>
            <a:ext cx="1833975" cy="826527"/>
          </a:xfrm>
          <a:prstGeom prst="rect">
            <a:avLst/>
          </a:prstGeom>
        </p:spPr>
      </p:pic>
    </p:spTree>
    <p:extLst>
      <p:ext uri="{BB962C8B-B14F-4D97-AF65-F5344CB8AC3E}">
        <p14:creationId xmlns:p14="http://schemas.microsoft.com/office/powerpoint/2010/main" val="102741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graphy V5">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p:nvPr userDrawn="1"/>
        </p:nvSpPr>
        <p:spPr>
          <a:xfrm>
            <a:off x="0" y="1"/>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26" name="Rectangle 25">
            <a:extLst>
              <a:ext uri="{FF2B5EF4-FFF2-40B4-BE49-F238E27FC236}">
                <a16:creationId xmlns:a16="http://schemas.microsoft.com/office/drawing/2014/main" id="{2FF8C05C-D5E1-717F-2347-D13D18116767}"/>
              </a:ext>
            </a:extLst>
          </p:cNvPr>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p:nvPr userDrawn="1"/>
        </p:nvSpPr>
        <p:spPr>
          <a:xfrm>
            <a:off x="838200" y="4718109"/>
            <a:ext cx="2229469" cy="324000"/>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p:nvPr userDrawn="1"/>
        </p:nvSpPr>
        <p:spPr>
          <a:xfrm rot="18900000">
            <a:off x="9226214" y="4415110"/>
            <a:ext cx="254926" cy="622939"/>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p:nvPr userDrawn="1"/>
        </p:nvSpPr>
        <p:spPr>
          <a:xfrm>
            <a:off x="6934200" y="4718110"/>
            <a:ext cx="2229469" cy="324000"/>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45" name="Freeform 44">
            <a:extLst>
              <a:ext uri="{FF2B5EF4-FFF2-40B4-BE49-F238E27FC236}">
                <a16:creationId xmlns:a16="http://schemas.microsoft.com/office/drawing/2014/main" id="{0F964D86-41EA-2A29-02B7-AD3C7F5D4746}"/>
              </a:ext>
            </a:extLst>
          </p:cNvPr>
          <p:cNvSpPr/>
          <p:nvPr userDrawn="1"/>
        </p:nvSpPr>
        <p:spPr>
          <a:xfrm rot="18900000">
            <a:off x="3149987" y="4484886"/>
            <a:ext cx="491919" cy="4339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6" name="Picture Placeholder 2">
            <a:extLst>
              <a:ext uri="{FF2B5EF4-FFF2-40B4-BE49-F238E27FC236}">
                <a16:creationId xmlns:a16="http://schemas.microsoft.com/office/drawing/2014/main" id="{1418EE11-640B-F34A-9559-AAFC6A6EAB85}"/>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47" name="Picture Placeholder 2">
            <a:extLst>
              <a:ext uri="{FF2B5EF4-FFF2-40B4-BE49-F238E27FC236}">
                <a16:creationId xmlns:a16="http://schemas.microsoft.com/office/drawing/2014/main" id="{164A4DE4-0595-3E8A-1D05-30BECD3CDF25}"/>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09C4C911-E5C6-9FD0-BFEF-6D0B4F001BF7}"/>
              </a:ext>
            </a:extLst>
          </p:cNvPr>
          <p:cNvPicPr>
            <a:picLocks noChangeAspect="1"/>
          </p:cNvPicPr>
          <p:nvPr userDrawn="1"/>
        </p:nvPicPr>
        <p:blipFill>
          <a:blip r:embed="rId2"/>
          <a:srcRect/>
          <a:stretch/>
        </p:blipFill>
        <p:spPr>
          <a:xfrm>
            <a:off x="0" y="0"/>
            <a:ext cx="1833975" cy="826527"/>
          </a:xfrm>
          <a:prstGeom prst="rect">
            <a:avLst/>
          </a:prstGeom>
        </p:spPr>
      </p:pic>
      <p:sp>
        <p:nvSpPr>
          <p:cNvPr id="3" name="Text Placeholder 9">
            <a:extLst>
              <a:ext uri="{FF2B5EF4-FFF2-40B4-BE49-F238E27FC236}">
                <a16:creationId xmlns:a16="http://schemas.microsoft.com/office/drawing/2014/main" id="{D786B4F9-EF6F-A3D1-1FCA-B3580C6055B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4" name="Text Placeholder 9">
            <a:extLst>
              <a:ext uri="{FF2B5EF4-FFF2-40B4-BE49-F238E27FC236}">
                <a16:creationId xmlns:a16="http://schemas.microsoft.com/office/drawing/2014/main" id="{1CB802ED-1E3E-EB72-C2D2-BEAC92AC4237}"/>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5" name="Text Placeholder 9">
            <a:extLst>
              <a:ext uri="{FF2B5EF4-FFF2-40B4-BE49-F238E27FC236}">
                <a16:creationId xmlns:a16="http://schemas.microsoft.com/office/drawing/2014/main" id="{80ED916B-CD22-17BF-DD9E-2D77C68E75F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6" name="Text Placeholder 9">
            <a:extLst>
              <a:ext uri="{FF2B5EF4-FFF2-40B4-BE49-F238E27FC236}">
                <a16:creationId xmlns:a16="http://schemas.microsoft.com/office/drawing/2014/main" id="{AA79E04C-B11F-131F-1C45-104769F5A455}"/>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Tree>
    <p:extLst>
      <p:ext uri="{BB962C8B-B14F-4D97-AF65-F5344CB8AC3E}">
        <p14:creationId xmlns:p14="http://schemas.microsoft.com/office/powerpoint/2010/main" val="374921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V6">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p:nvPr userDrawn="1"/>
        </p:nvSpPr>
        <p:spPr>
          <a:xfrm>
            <a:off x="0" y="4203"/>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26" name="Rectangle 25">
            <a:extLst>
              <a:ext uri="{FF2B5EF4-FFF2-40B4-BE49-F238E27FC236}">
                <a16:creationId xmlns:a16="http://schemas.microsoft.com/office/drawing/2014/main" id="{2FF8C05C-D5E1-717F-2347-D13D18116767}"/>
              </a:ext>
            </a:extLst>
          </p:cNvPr>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p:nvPr userDrawn="1"/>
        </p:nvSpPr>
        <p:spPr>
          <a:xfrm>
            <a:off x="838200" y="4718109"/>
            <a:ext cx="2229469" cy="324000"/>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p:nvPr userDrawn="1"/>
        </p:nvSpPr>
        <p:spPr>
          <a:xfrm rot="18900000">
            <a:off x="3138697" y="4415111"/>
            <a:ext cx="254926" cy="622939"/>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p:nvPr userDrawn="1"/>
        </p:nvSpPr>
        <p:spPr>
          <a:xfrm>
            <a:off x="6934200" y="4718110"/>
            <a:ext cx="2229469" cy="324000"/>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4E37987-E157-D931-CA8A-4E9950320970}"/>
              </a:ext>
            </a:extLst>
          </p:cNvPr>
          <p:cNvSpPr/>
          <p:nvPr userDrawn="1"/>
        </p:nvSpPr>
        <p:spPr>
          <a:xfrm rot="2700000">
            <a:off x="9216800" y="4402801"/>
            <a:ext cx="525008" cy="525008"/>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dirty="0"/>
          </a:p>
        </p:txBody>
      </p:sp>
      <p:sp>
        <p:nvSpPr>
          <p:cNvPr id="3" name="Picture Placeholder 2">
            <a:extLst>
              <a:ext uri="{FF2B5EF4-FFF2-40B4-BE49-F238E27FC236}">
                <a16:creationId xmlns:a16="http://schemas.microsoft.com/office/drawing/2014/main" id="{1E6B9010-C120-BE67-DCB0-44D56989AD89}"/>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5" name="Picture Placeholder 2">
            <a:extLst>
              <a:ext uri="{FF2B5EF4-FFF2-40B4-BE49-F238E27FC236}">
                <a16:creationId xmlns:a16="http://schemas.microsoft.com/office/drawing/2014/main" id="{085B54E8-6C83-9430-9955-3596BE2D29F9}"/>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7A344552-5D3C-4F4A-8167-995D566FBAB4}"/>
              </a:ext>
            </a:extLst>
          </p:cNvPr>
          <p:cNvPicPr>
            <a:picLocks noChangeAspect="1"/>
          </p:cNvPicPr>
          <p:nvPr userDrawn="1"/>
        </p:nvPicPr>
        <p:blipFill>
          <a:blip r:embed="rId2"/>
          <a:srcRect/>
          <a:stretch/>
        </p:blipFill>
        <p:spPr>
          <a:xfrm>
            <a:off x="0" y="0"/>
            <a:ext cx="1833975" cy="826527"/>
          </a:xfrm>
          <a:prstGeom prst="rect">
            <a:avLst/>
          </a:prstGeom>
        </p:spPr>
      </p:pic>
      <p:sp>
        <p:nvSpPr>
          <p:cNvPr id="4" name="Text Placeholder 9">
            <a:extLst>
              <a:ext uri="{FF2B5EF4-FFF2-40B4-BE49-F238E27FC236}">
                <a16:creationId xmlns:a16="http://schemas.microsoft.com/office/drawing/2014/main" id="{3455E8FC-2D7F-869C-31A5-13772C6617A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6" name="Text Placeholder 9">
            <a:extLst>
              <a:ext uri="{FF2B5EF4-FFF2-40B4-BE49-F238E27FC236}">
                <a16:creationId xmlns:a16="http://schemas.microsoft.com/office/drawing/2014/main" id="{0D3DD139-843C-821E-D6AC-3EDA21306E15}"/>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
        <p:nvSpPr>
          <p:cNvPr id="7" name="Text Placeholder 9">
            <a:extLst>
              <a:ext uri="{FF2B5EF4-FFF2-40B4-BE49-F238E27FC236}">
                <a16:creationId xmlns:a16="http://schemas.microsoft.com/office/drawing/2014/main" id="{C9CF61CF-B664-59AC-8A6B-39F1C94BA34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job title</a:t>
            </a:r>
          </a:p>
        </p:txBody>
      </p:sp>
      <p:sp>
        <p:nvSpPr>
          <p:cNvPr id="8" name="Text Placeholder 9">
            <a:extLst>
              <a:ext uri="{FF2B5EF4-FFF2-40B4-BE49-F238E27FC236}">
                <a16:creationId xmlns:a16="http://schemas.microsoft.com/office/drawing/2014/main" id="{E167075F-0607-FC24-AB56-E2A9A1EFFF42}"/>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insert name</a:t>
            </a:r>
          </a:p>
        </p:txBody>
      </p:sp>
    </p:spTree>
    <p:extLst>
      <p:ext uri="{BB962C8B-B14F-4D97-AF65-F5344CB8AC3E}">
        <p14:creationId xmlns:p14="http://schemas.microsoft.com/office/powerpoint/2010/main" val="308551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418952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2498955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339177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7" y="2625381"/>
            <a:ext cx="3847745" cy="79151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1" y="1"/>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p:nvPr userDrawn="1"/>
        </p:nvSpPr>
        <p:spPr>
          <a:xfrm rot="18900000">
            <a:off x="4387427" y="4625964"/>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p:nvPr userDrawn="1"/>
        </p:nvSpPr>
        <p:spPr>
          <a:xfrm>
            <a:off x="1644490" y="5555746"/>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p:nvPr userDrawn="1"/>
        </p:nvSpPr>
        <p:spPr>
          <a:xfrm rot="1800000">
            <a:off x="723885"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6" y="234696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241843-ED6A-AF8F-5454-EAE583A63E01}"/>
              </a:ext>
            </a:extLst>
          </p:cNvPr>
          <p:cNvSpPr txBox="1"/>
          <p:nvPr userDrawn="1"/>
        </p:nvSpPr>
        <p:spPr>
          <a:xfrm>
            <a:off x="7080377" y="1638721"/>
            <a:ext cx="3873385" cy="523220"/>
          </a:xfrm>
          <a:prstGeom prst="rect">
            <a:avLst/>
          </a:prstGeom>
          <a:noFill/>
        </p:spPr>
        <p:txBody>
          <a:bodyPr wrap="square" rtlCol="0">
            <a:spAutoFit/>
          </a:bodyPr>
          <a:lstStyle/>
          <a:p>
            <a:r>
              <a:rPr lang="en-GB" sz="2800" b="1" dirty="0">
                <a:solidFill>
                  <a:srgbClr val="6B4087"/>
                </a:solidFill>
                <a:latin typeface="Arial" panose="020B0604020202020204" pitchFamily="34" charset="0"/>
                <a:cs typeface="Arial" panose="020B0604020202020204" pitchFamily="34" charset="0"/>
              </a:rPr>
              <a:t>Contents</a:t>
            </a:r>
            <a:endParaRPr lang="en-GB" sz="2800" b="1" dirty="0">
              <a:solidFill>
                <a:srgbClr val="6B4087"/>
              </a:solidFill>
              <a:effectLst/>
              <a:latin typeface="Arial" panose="020B0604020202020204" pitchFamily="34" charset="0"/>
              <a:cs typeface="Arial" panose="020B0604020202020204" pitchFamily="34" charset="0"/>
            </a:endParaRPr>
          </a:p>
        </p:txBody>
      </p: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3" y="2625381"/>
            <a:ext cx="3847745" cy="791513"/>
          </a:xfrm>
          <a:prstGeom prst="rect">
            <a:avLst/>
          </a:prstGeom>
        </p:spPr>
        <p:txBody>
          <a:bodyPr/>
          <a:lstStyle>
            <a:lvl1pPr marL="0" indent="0" algn="r"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page numbers</a:t>
            </a:r>
          </a:p>
        </p:txBody>
      </p:sp>
    </p:spTree>
    <p:extLst>
      <p:ext uri="{BB962C8B-B14F-4D97-AF65-F5344CB8AC3E}">
        <p14:creationId xmlns:p14="http://schemas.microsoft.com/office/powerpoint/2010/main" val="2266566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1961512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390945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2926256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214471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3866708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3488553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96410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dirty="0"/>
          </a:p>
        </p:txBody>
      </p:sp>
    </p:spTree>
    <p:extLst>
      <p:ext uri="{BB962C8B-B14F-4D97-AF65-F5344CB8AC3E}">
        <p14:creationId xmlns:p14="http://schemas.microsoft.com/office/powerpoint/2010/main" val="1447715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D93A0E-CBF8-495B-8B58-C1A4E3036C53}"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354725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93A0E-CBF8-495B-8B58-C1A4E3036C53}"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384677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Freeform 9">
            <a:extLst>
              <a:ext uri="{FF2B5EF4-FFF2-40B4-BE49-F238E27FC236}">
                <a16:creationId xmlns:a16="http://schemas.microsoft.com/office/drawing/2014/main" id="{46147413-C060-3DCA-EC01-399F15EB688D}"/>
              </a:ext>
            </a:extLst>
          </p:cNvPr>
          <p:cNvSpPr/>
          <p:nvPr userDrawn="1"/>
        </p:nvSpPr>
        <p:spPr>
          <a:xfrm rot="16200000">
            <a:off x="7552200" y="2218200"/>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p:nvPr userDrawn="1"/>
        </p:nvSpPr>
        <p:spPr>
          <a:xfrm rot="18900000">
            <a:off x="3621206" y="1342865"/>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p:nvPr userDrawn="1"/>
        </p:nvSpPr>
        <p:spPr>
          <a:xfrm>
            <a:off x="0" y="1172309"/>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p:nvPr userDrawn="1"/>
        </p:nvSpPr>
        <p:spPr>
          <a:xfrm rot="2700000">
            <a:off x="5448638" y="2274986"/>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ChangeAspect="1"/>
          </p:cNvPicPr>
          <p:nvPr userDrawn="1"/>
        </p:nvPicPr>
        <p:blipFill>
          <a:blip r:embed="rId2"/>
          <a:stretch>
            <a:fillRect/>
          </a:stretch>
        </p:blipFill>
        <p:spPr>
          <a:xfrm>
            <a:off x="0" y="4729"/>
            <a:ext cx="1833976" cy="826527"/>
          </a:xfrm>
          <a:prstGeom prst="rect">
            <a:avLst/>
          </a:prstGeom>
        </p:spPr>
      </p:pic>
      <p:sp>
        <p:nvSpPr>
          <p:cNvPr id="16" name="Text Placeholder 9">
            <a:extLst>
              <a:ext uri="{FF2B5EF4-FFF2-40B4-BE49-F238E27FC236}">
                <a16:creationId xmlns:a16="http://schemas.microsoft.com/office/drawing/2014/main" id="{845DBB40-A2F8-5948-BD82-8EF32BA0184E}"/>
              </a:ext>
            </a:extLst>
          </p:cNvPr>
          <p:cNvSpPr>
            <a:spLocks noGrp="1"/>
          </p:cNvSpPr>
          <p:nvPr>
            <p:ph type="body" sz="quarter" idx="10" hasCustomPrompt="1"/>
          </p:nvPr>
        </p:nvSpPr>
        <p:spPr>
          <a:xfrm>
            <a:off x="722662" y="2303959"/>
            <a:ext cx="3847745" cy="2312646"/>
          </a:xfrm>
          <a:prstGeom prst="rect">
            <a:avLst/>
          </a:prstGeom>
        </p:spPr>
        <p:txBody>
          <a:bodyPr anchor="ctr"/>
          <a:lstStyle>
            <a:lvl1pPr marL="0" indent="0" algn="l" defTabSz="914400" rtl="0" eaLnBrk="1" latinLnBrk="0" hangingPunct="1">
              <a:lnSpc>
                <a:spcPct val="100000"/>
              </a:lnSpc>
              <a:buNone/>
              <a:defRPr lang="en-GB" sz="3200" b="1" kern="1200" dirty="0" smtClean="0">
                <a:solidFill>
                  <a:srgbClr val="FFFFFF"/>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section break title</a:t>
            </a:r>
          </a:p>
        </p:txBody>
      </p:sp>
    </p:spTree>
    <p:extLst>
      <p:ext uri="{BB962C8B-B14F-4D97-AF65-F5344CB8AC3E}">
        <p14:creationId xmlns:p14="http://schemas.microsoft.com/office/powerpoint/2010/main" val="3785426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D93A0E-CBF8-495B-8B58-C1A4E3036C53}"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1588964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D93A0E-CBF8-495B-8B58-C1A4E3036C53}"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45889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D93A0E-CBF8-495B-8B58-C1A4E3036C53}" type="datetimeFigureOut">
              <a:rPr lang="en-GB" smtClean="0"/>
              <a:t>06/11/2024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133581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D93A0E-CBF8-495B-8B58-C1A4E3036C53}" type="datetimeFigureOut">
              <a:rPr lang="en-GB" smtClean="0"/>
              <a:t>06/11/2024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3338920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93A0E-CBF8-495B-8B58-C1A4E3036C53}" type="datetimeFigureOut">
              <a:rPr lang="en-GB" smtClean="0"/>
              <a:t>06/11/2024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1984034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93A0E-CBF8-495B-8B58-C1A4E3036C53}"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232812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93A0E-CBF8-495B-8B58-C1A4E3036C53}"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2740519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93A0E-CBF8-495B-8B58-C1A4E3036C53}"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3761517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93A0E-CBF8-495B-8B58-C1A4E3036C53}"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B294C2-1EE8-498C-BF2D-63C65FE00CCB}" type="slidenum">
              <a:rPr lang="en-GB" smtClean="0"/>
              <a:t>‹#›</a:t>
            </a:fld>
            <a:endParaRPr lang="en-GB"/>
          </a:p>
        </p:txBody>
      </p:sp>
    </p:spTree>
    <p:extLst>
      <p:ext uri="{BB962C8B-B14F-4D97-AF65-F5344CB8AC3E}">
        <p14:creationId xmlns:p14="http://schemas.microsoft.com/office/powerpoint/2010/main" val="1745008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024800" y="-1290808"/>
            <a:ext cx="12468225" cy="861250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464EABC-5EE5-4E42-8707-86B609F98A82}"/>
              </a:ext>
            </a:extLst>
          </p:cNvPr>
          <p:cNvPicPr>
            <a:picLocks noChangeAspect="1"/>
          </p:cNvPicPr>
          <p:nvPr userDrawn="1"/>
        </p:nvPicPr>
        <p:blipFill>
          <a:blip r:embed="rId4"/>
          <a:stretch>
            <a:fillRect/>
          </a:stretch>
        </p:blipFill>
        <p:spPr>
          <a:xfrm>
            <a:off x="3961904" y="2756201"/>
            <a:ext cx="9744670" cy="4101799"/>
          </a:xfrm>
          <a:prstGeom prst="rect">
            <a:avLst/>
          </a:prstGeom>
        </p:spPr>
      </p:pic>
      <p:sp>
        <p:nvSpPr>
          <p:cNvPr id="8" name="Text Placeholder 5">
            <a:extLst>
              <a:ext uri="{FF2B5EF4-FFF2-40B4-BE49-F238E27FC236}">
                <a16:creationId xmlns:a16="http://schemas.microsoft.com/office/drawing/2014/main" id="{3458EF1E-CE58-3048-B0D4-A19C90F5C9D3}"/>
              </a:ext>
            </a:extLst>
          </p:cNvPr>
          <p:cNvSpPr>
            <a:spLocks noGrp="1"/>
          </p:cNvSpPr>
          <p:nvPr>
            <p:ph type="body" sz="quarter" idx="10" hasCustomPrompt="1"/>
          </p:nvPr>
        </p:nvSpPr>
        <p:spPr>
          <a:xfrm>
            <a:off x="978945" y="871841"/>
            <a:ext cx="4679950" cy="1728678"/>
          </a:xfrm>
        </p:spPr>
        <p:txBody>
          <a:bodyPr/>
          <a:lstStyle>
            <a:lvl1pPr marL="0" marR="0" indent="0" algn="l" defTabSz="914400" rtl="0" eaLnBrk="1" fontAlgn="auto" latinLnBrk="0" hangingPunct="1">
              <a:lnSpc>
                <a:spcPts val="3020"/>
              </a:lnSpc>
              <a:spcBef>
                <a:spcPts val="0"/>
              </a:spcBef>
              <a:spcAft>
                <a:spcPts val="0"/>
              </a:spcAft>
              <a:buClrTx/>
              <a:buSzTx/>
              <a:buFontTx/>
              <a:buNone/>
              <a:tabLst/>
              <a:defRPr lang="en-GB" sz="1600" b="1" kern="1200" dirty="0" smtClean="0">
                <a:solidFill>
                  <a:schemeClr val="bg1"/>
                </a:solidFill>
                <a:effectLst/>
                <a:latin typeface="+mn-lt"/>
                <a:ea typeface="+mn-ea"/>
                <a:cs typeface="+mn-cs"/>
              </a:defRPr>
            </a:lvl1pPr>
          </a:lstStyle>
          <a:p>
            <a:pPr>
              <a:lnSpc>
                <a:spcPts val="3020"/>
              </a:lnSpc>
            </a:pPr>
            <a:r>
              <a:rPr lang="en-GB" sz="1600" kern="1200" dirty="0">
                <a:solidFill>
                  <a:schemeClr val="bg1"/>
                </a:solidFill>
                <a:effectLst/>
                <a:latin typeface="+mn-lt"/>
                <a:ea typeface="+mn-ea"/>
                <a:cs typeface="+mn-cs"/>
              </a:rPr>
              <a:t>EAST LONDON NHS FOUNDATION TRUST</a:t>
            </a:r>
            <a:endParaRPr lang="en-US" dirty="0">
              <a:solidFill>
                <a:schemeClr val="bg1"/>
              </a:solidFill>
            </a:endParaRPr>
          </a:p>
        </p:txBody>
      </p:sp>
      <p:sp>
        <p:nvSpPr>
          <p:cNvPr id="11" name="Text Placeholder 5">
            <a:extLst>
              <a:ext uri="{FF2B5EF4-FFF2-40B4-BE49-F238E27FC236}">
                <a16:creationId xmlns:a16="http://schemas.microsoft.com/office/drawing/2014/main" id="{33BEE858-2111-3649-912D-7FE28CB898E1}"/>
              </a:ext>
            </a:extLst>
          </p:cNvPr>
          <p:cNvSpPr>
            <a:spLocks noGrp="1"/>
          </p:cNvSpPr>
          <p:nvPr>
            <p:ph type="body" sz="quarter" idx="11" hasCustomPrompt="1"/>
          </p:nvPr>
        </p:nvSpPr>
        <p:spPr>
          <a:xfrm>
            <a:off x="978945" y="2394409"/>
            <a:ext cx="3651414" cy="126138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mn-lt"/>
                <a:ea typeface="+mn-ea"/>
                <a:cs typeface="+mn-cs"/>
              </a:defRPr>
            </a:lvl1pPr>
          </a:lstStyle>
          <a:p>
            <a:r>
              <a:rPr lang="en-GB" sz="1600" kern="1200" dirty="0">
                <a:solidFill>
                  <a:schemeClr val="bg1"/>
                </a:solidFill>
                <a:effectLst/>
                <a:latin typeface="+mn-lt"/>
                <a:ea typeface="+mn-ea"/>
                <a:cs typeface="+mn-cs"/>
              </a:rPr>
              <a:t>Type description here</a:t>
            </a:r>
          </a:p>
        </p:txBody>
      </p:sp>
      <p:sp>
        <p:nvSpPr>
          <p:cNvPr id="12" name="Text Placeholder 5">
            <a:extLst>
              <a:ext uri="{FF2B5EF4-FFF2-40B4-BE49-F238E27FC236}">
                <a16:creationId xmlns:a16="http://schemas.microsoft.com/office/drawing/2014/main" id="{2088DB81-94B6-E341-A4A9-348569D48C91}"/>
              </a:ext>
            </a:extLst>
          </p:cNvPr>
          <p:cNvSpPr>
            <a:spLocks noGrp="1"/>
          </p:cNvSpPr>
          <p:nvPr>
            <p:ph type="body" sz="quarter" idx="12" hasCustomPrompt="1"/>
          </p:nvPr>
        </p:nvSpPr>
        <p:spPr>
          <a:xfrm>
            <a:off x="978945" y="1320417"/>
            <a:ext cx="4679950"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000" b="1" kern="1200" dirty="0" smtClean="0">
                <a:solidFill>
                  <a:schemeClr val="bg1"/>
                </a:solidFill>
                <a:effectLst/>
                <a:latin typeface="+mn-lt"/>
                <a:ea typeface="+mn-ea"/>
                <a:cs typeface="+mn-cs"/>
              </a:defRPr>
            </a:lvl1pPr>
          </a:lstStyle>
          <a:p>
            <a:pPr>
              <a:lnSpc>
                <a:spcPts val="3800"/>
              </a:lnSpc>
            </a:pPr>
            <a:r>
              <a:rPr lang="en-GB" sz="4000" b="1" kern="1200" dirty="0">
                <a:solidFill>
                  <a:schemeClr val="bg1"/>
                </a:solidFill>
                <a:effectLst/>
                <a:latin typeface="+mn-lt"/>
                <a:ea typeface="+mn-ea"/>
                <a:cs typeface="+mn-cs"/>
              </a:rPr>
              <a:t>Type Heading here</a:t>
            </a:r>
            <a:endParaRPr lang="en-GB" sz="40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1811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ext Placeholder 9">
            <a:extLst>
              <a:ext uri="{FF2B5EF4-FFF2-40B4-BE49-F238E27FC236}">
                <a16:creationId xmlns:a16="http://schemas.microsoft.com/office/drawing/2014/main" id="{845DBB40-A2F8-5948-BD82-8EF32BA0184E}"/>
              </a:ext>
            </a:extLst>
          </p:cNvPr>
          <p:cNvSpPr>
            <a:spLocks noGrp="1"/>
          </p:cNvSpPr>
          <p:nvPr>
            <p:ph type="body" sz="quarter" idx="10" hasCustomPrompt="1"/>
          </p:nvPr>
        </p:nvSpPr>
        <p:spPr>
          <a:xfrm>
            <a:off x="722662" y="2303959"/>
            <a:ext cx="3847745" cy="2312646"/>
          </a:xfrm>
          <a:prstGeom prst="rect">
            <a:avLst/>
          </a:prstGeom>
        </p:spPr>
        <p:txBody>
          <a:bodyPr anchor="ctr"/>
          <a:lstStyle>
            <a:lvl1pPr marL="0" indent="0" algn="l" defTabSz="914400" rtl="0" eaLnBrk="1" latinLnBrk="0" hangingPunct="1">
              <a:lnSpc>
                <a:spcPct val="100000"/>
              </a:lnSpc>
              <a:buNone/>
              <a:defRPr lang="en-GB" sz="32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section break title</a:t>
            </a:r>
          </a:p>
        </p:txBody>
      </p:sp>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879264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pic>
        <p:nvPicPr>
          <p:cNvPr id="8" name="Picture 7" descr="Text&#10;&#10;Description automatically generated with low confidence">
            <a:extLst>
              <a:ext uri="{FF2B5EF4-FFF2-40B4-BE49-F238E27FC236}">
                <a16:creationId xmlns:a16="http://schemas.microsoft.com/office/drawing/2014/main" id="{83400AE1-494C-2F41-8C8C-5EDAEA322113}"/>
              </a:ext>
            </a:extLst>
          </p:cNvPr>
          <p:cNvPicPr>
            <a:picLocks noChangeAspect="1"/>
          </p:cNvPicPr>
          <p:nvPr userDrawn="1"/>
        </p:nvPicPr>
        <p:blipFill>
          <a:blip r:embed="rId2"/>
          <a:stretch>
            <a:fillRect/>
          </a:stretch>
        </p:blipFill>
        <p:spPr>
          <a:xfrm>
            <a:off x="372536" y="5943666"/>
            <a:ext cx="1964267" cy="677140"/>
          </a:xfrm>
          <a:prstGeom prst="rect">
            <a:avLst/>
          </a:prstGeom>
        </p:spPr>
      </p:pic>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3"/>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sp>
        <p:nvSpPr>
          <p:cNvPr id="14" name="Text Placeholder 5">
            <a:extLst>
              <a:ext uri="{FF2B5EF4-FFF2-40B4-BE49-F238E27FC236}">
                <a16:creationId xmlns:a16="http://schemas.microsoft.com/office/drawing/2014/main" id="{E36A0934-E77B-CD45-A334-A5AEE9F0DADE}"/>
              </a:ext>
            </a:extLst>
          </p:cNvPr>
          <p:cNvSpPr>
            <a:spLocks noGrp="1"/>
          </p:cNvSpPr>
          <p:nvPr>
            <p:ph type="body" sz="quarter" idx="11" hasCustomPrompt="1"/>
          </p:nvPr>
        </p:nvSpPr>
        <p:spPr>
          <a:xfrm>
            <a:off x="812279" y="1883900"/>
            <a:ext cx="3651414" cy="3206771"/>
          </a:xfrm>
        </p:spPr>
        <p:txBody>
          <a:bodyPr>
            <a:normAutofit/>
          </a:bodyPr>
          <a:lstStyle>
            <a:lvl1pPr marL="285750" marR="0" indent="-285750" algn="l" defTabSz="914400" rtl="0" eaLnBrk="1" fontAlgn="auto" latinLnBrk="0" hangingPunct="1">
              <a:lnSpc>
                <a:spcPct val="100000"/>
              </a:lnSpc>
              <a:spcBef>
                <a:spcPts val="0"/>
              </a:spcBef>
              <a:spcAft>
                <a:spcPts val="600"/>
              </a:spcAft>
              <a:buClr>
                <a:srgbClr val="0067A5"/>
              </a:buClr>
              <a:buSzTx/>
              <a:buFont typeface="Arial" panose="020B0604020202020204" pitchFamily="34" charset="0"/>
              <a:buChar char="•"/>
              <a:tabLst/>
              <a:defRPr lang="en-GB" sz="1600" kern="1200" dirty="0">
                <a:solidFill>
                  <a:schemeClr val="tx1"/>
                </a:solidFill>
                <a:effectLst/>
                <a:latin typeface="+mn-lt"/>
                <a:ea typeface="+mn-ea"/>
                <a:cs typeface="+mn-cs"/>
              </a:defRPr>
            </a:lvl1pPr>
          </a:lstStyle>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1</a:t>
            </a:r>
          </a:p>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2</a:t>
            </a:r>
          </a:p>
          <a:p>
            <a:pPr marL="285750" indent="-285750">
              <a:spcAft>
                <a:spcPts val="600"/>
              </a:spcAft>
              <a:buClr>
                <a:srgbClr val="0067A5"/>
              </a:buClr>
              <a:buFont typeface="Arial" panose="020B0604020202020204" pitchFamily="34" charset="0"/>
              <a:buChar char="•"/>
            </a:pPr>
            <a:r>
              <a:rPr lang="en-GB" sz="1600" kern="1200" dirty="0">
                <a:solidFill>
                  <a:schemeClr val="tx1"/>
                </a:solidFill>
                <a:effectLst/>
                <a:latin typeface="+mn-lt"/>
                <a:ea typeface="+mn-ea"/>
                <a:cs typeface="+mn-cs"/>
              </a:rPr>
              <a:t>Bullet 3</a:t>
            </a:r>
          </a:p>
        </p:txBody>
      </p:sp>
    </p:spTree>
    <p:extLst>
      <p:ext uri="{BB962C8B-B14F-4D97-AF65-F5344CB8AC3E}">
        <p14:creationId xmlns:p14="http://schemas.microsoft.com/office/powerpoint/2010/main" val="2854488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86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50FC886-343C-4B72-AFE6-F0497CBE7873}"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7" name="Picture 6" descr="A blue and black logo">
            <a:extLst>
              <a:ext uri="{FF2B5EF4-FFF2-40B4-BE49-F238E27FC236}">
                <a16:creationId xmlns:a16="http://schemas.microsoft.com/office/drawing/2014/main" id="{A86D64B6-CD3D-E4A2-C8FC-1A1FEAD507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2303" y1="54203" x2="12303" y2="54203"/>
                        <a14:foregroundMark x1="14061" y1="69469" x2="14061" y2="69469"/>
                        <a14:foregroundMark x1="29695" y1="62899" x2="29695" y2="62899"/>
                        <a14:foregroundMark x1="16651" y1="70242" x2="16651" y2="70242"/>
                        <a14:foregroundMark x1="35985" y1="68213" x2="35985" y2="68213"/>
                        <a14:foregroundMark x1="48566" y1="63188" x2="48566" y2="63188"/>
                        <a14:foregroundMark x1="61425" y1="65024" x2="61425" y2="65024"/>
                        <a14:foregroundMark x1="67530" y1="65314" x2="67530" y2="65314"/>
                        <a14:foregroundMark x1="89639" y1="65507" x2="89639" y2="65507"/>
                        <a14:foregroundMark x1="85106" y1="83671" x2="85106" y2="83671"/>
                        <a14:foregroundMark x1="81591" y1="85797" x2="81591" y2="85797"/>
                        <a14:foregroundMark x1="71323" y1="82126" x2="71323" y2="82126"/>
                        <a14:foregroundMark x1="59667" y1="83188" x2="59667" y2="83188"/>
                        <a14:foregroundMark x1="51896" y1="83961" x2="51896" y2="83961"/>
                        <a14:foregroundMark x1="40333" y1="86087" x2="40333" y2="86087"/>
                      </a14:backgroundRemoval>
                    </a14:imgEffect>
                  </a14:imgLayer>
                </a14:imgProps>
              </a:ext>
            </a:extLst>
          </a:blip>
          <a:stretch>
            <a:fillRect/>
          </a:stretch>
        </p:blipFill>
        <p:spPr>
          <a:xfrm>
            <a:off x="10500000" y="136525"/>
            <a:ext cx="1260000" cy="1206383"/>
          </a:xfrm>
          <a:prstGeom prst="rect">
            <a:avLst/>
          </a:prstGeom>
        </p:spPr>
      </p:pic>
    </p:spTree>
    <p:extLst>
      <p:ext uri="{BB962C8B-B14F-4D97-AF65-F5344CB8AC3E}">
        <p14:creationId xmlns:p14="http://schemas.microsoft.com/office/powerpoint/2010/main" val="1615103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3462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84729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4351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37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9658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4007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4319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6B7689-8678-D965-F6AD-2A6E2BEFF6D2}"/>
              </a:ext>
            </a:extLst>
          </p:cNvPr>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reeform 3">
            <a:extLst>
              <a:ext uri="{FF2B5EF4-FFF2-40B4-BE49-F238E27FC236}">
                <a16:creationId xmlns:a16="http://schemas.microsoft.com/office/drawing/2014/main" id="{3FC57379-EF8F-1700-A881-D34737C193B4}"/>
              </a:ext>
            </a:extLst>
          </p:cNvPr>
          <p:cNvSpPr/>
          <p:nvPr userDrawn="1"/>
        </p:nvSpPr>
        <p:spPr>
          <a:xfrm rot="16200000">
            <a:off x="4694379" y="3250454"/>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p:nvPr userDrawn="1"/>
        </p:nvSpPr>
        <p:spPr>
          <a:xfrm rot="18900000">
            <a:off x="9295640" y="2442646"/>
            <a:ext cx="1509618"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ChangeAspect="1"/>
          </p:cNvPicPr>
          <p:nvPr userDrawn="1"/>
        </p:nvPicPr>
        <p:blipFill>
          <a:blip r:embed="rId2"/>
          <a:srcRect/>
          <a:stretch/>
        </p:blipFill>
        <p:spPr>
          <a:xfrm>
            <a:off x="363416" y="366988"/>
            <a:ext cx="3387969" cy="1524938"/>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0" y="4372468"/>
            <a:ext cx="3847745" cy="791513"/>
          </a:xfrm>
          <a:prstGeom prst="rect">
            <a:avLst/>
          </a:prstGeom>
        </p:spPr>
        <p:txBody>
          <a:bodyPr/>
          <a:lstStyle>
            <a:lvl1pPr marL="0" indent="0" algn="l" defTabSz="914400"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 body copy</a:t>
            </a:r>
          </a:p>
        </p:txBody>
      </p:sp>
      <p:sp>
        <p:nvSpPr>
          <p:cNvPr id="8" name="Text Placeholder 9">
            <a:extLst>
              <a:ext uri="{FF2B5EF4-FFF2-40B4-BE49-F238E27FC236}">
                <a16:creationId xmlns:a16="http://schemas.microsoft.com/office/drawing/2014/main" id="{5446DCDD-88E8-9D29-861C-86B1880B4FD4}"/>
              </a:ext>
            </a:extLst>
          </p:cNvPr>
          <p:cNvSpPr>
            <a:spLocks noGrp="1"/>
          </p:cNvSpPr>
          <p:nvPr>
            <p:ph type="body" sz="quarter" idx="10"/>
          </p:nvPr>
        </p:nvSpPr>
        <p:spPr>
          <a:xfrm>
            <a:off x="762700" y="3820965"/>
            <a:ext cx="6182110" cy="369332"/>
          </a:xfrm>
          <a:prstGeom prst="rect">
            <a:avLst/>
          </a:prstGeom>
        </p:spPr>
        <p:txBody>
          <a:bodyPr/>
          <a:lstStyle>
            <a:lvl1pPr marL="0" indent="0" algn="l" defTabSz="914400" rtl="0" eaLnBrk="1" latinLnBrk="0" hangingPunct="1">
              <a:lnSpc>
                <a:spcPct val="100000"/>
              </a:lnSpc>
              <a:buNone/>
              <a:defRPr lang="en-GB" sz="1800" b="1"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dirty="0"/>
              <a:t>Click to edit</a:t>
            </a:r>
          </a:p>
        </p:txBody>
      </p:sp>
    </p:spTree>
    <p:extLst>
      <p:ext uri="{BB962C8B-B14F-4D97-AF65-F5344CB8AC3E}">
        <p14:creationId xmlns:p14="http://schemas.microsoft.com/office/powerpoint/2010/main" val="36006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1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5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537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303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0739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4199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959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5570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398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961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ChangeAspect="1"/>
          </p:cNvPicPr>
          <p:nvPr userDrawn="1"/>
        </p:nvPicPr>
        <p:blipFill>
          <a:blip r:embed="rId2"/>
          <a:stretch>
            <a:fillRect/>
          </a:stretch>
        </p:blipFill>
        <p:spPr>
          <a:xfrm>
            <a:off x="0" y="0"/>
            <a:ext cx="1833975" cy="825479"/>
          </a:xfrm>
          <a:prstGeom prst="rect">
            <a:avLst/>
          </a:prstGeom>
        </p:spPr>
      </p:pic>
    </p:spTree>
    <p:extLst>
      <p:ext uri="{BB962C8B-B14F-4D97-AF65-F5344CB8AC3E}">
        <p14:creationId xmlns:p14="http://schemas.microsoft.com/office/powerpoint/2010/main" val="39594141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095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70231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506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5369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52309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0205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2195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5002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772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958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Tree>
    <p:extLst>
      <p:ext uri="{BB962C8B-B14F-4D97-AF65-F5344CB8AC3E}">
        <p14:creationId xmlns:p14="http://schemas.microsoft.com/office/powerpoint/2010/main" val="3530469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589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2593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@nhsenglandLDN</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8"/>
          <a:stretch>
            <a:fillRect/>
          </a:stretch>
        </p:blipFill>
        <p:spPr>
          <a:xfrm rot="5400000">
            <a:off x="-2509143" y="-71523"/>
            <a:ext cx="10768951" cy="7616239"/>
          </a:xfrm>
          <a:prstGeom prst="rect">
            <a:avLst/>
          </a:prstGeom>
        </p:spPr>
      </p:pic>
      <p:pic>
        <p:nvPicPr>
          <p:cNvPr id="4" name="Picture 3" descr="A blue and black logo">
            <a:extLst>
              <a:ext uri="{FF2B5EF4-FFF2-40B4-BE49-F238E27FC236}">
                <a16:creationId xmlns:a16="http://schemas.microsoft.com/office/drawing/2014/main" id="{6C4941D9-070C-6637-5911-342DBBCF987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2303" y1="54203" x2="12303" y2="54203"/>
                        <a14:foregroundMark x1="14061" y1="69469" x2="14061" y2="69469"/>
                        <a14:foregroundMark x1="29695" y1="62899" x2="29695" y2="62899"/>
                        <a14:foregroundMark x1="16651" y1="70242" x2="16651" y2="70242"/>
                        <a14:foregroundMark x1="35985" y1="68213" x2="35985" y2="68213"/>
                        <a14:foregroundMark x1="48566" y1="63188" x2="48566" y2="63188"/>
                        <a14:foregroundMark x1="61425" y1="65024" x2="61425" y2="65024"/>
                        <a14:foregroundMark x1="67530" y1="65314" x2="67530" y2="65314"/>
                        <a14:foregroundMark x1="89639" y1="65507" x2="89639" y2="65507"/>
                        <a14:foregroundMark x1="85106" y1="83671" x2="85106" y2="83671"/>
                        <a14:foregroundMark x1="81591" y1="85797" x2="81591" y2="85797"/>
                        <a14:foregroundMark x1="71323" y1="82126" x2="71323" y2="82126"/>
                        <a14:foregroundMark x1="59667" y1="83188" x2="59667" y2="83188"/>
                        <a14:foregroundMark x1="51896" y1="83961" x2="51896" y2="83961"/>
                        <a14:foregroundMark x1="40333" y1="86087" x2="40333" y2="86087"/>
                      </a14:backgroundRemoval>
                    </a14:imgEffect>
                  </a14:imgLayer>
                </a14:imgProps>
              </a:ext>
            </a:extLst>
          </a:blip>
          <a:stretch>
            <a:fillRect/>
          </a:stretch>
        </p:blipFill>
        <p:spPr>
          <a:xfrm>
            <a:off x="10500000" y="136525"/>
            <a:ext cx="1260000" cy="1206383"/>
          </a:xfrm>
          <a:prstGeom prst="rect">
            <a:avLst/>
          </a:prstGeom>
        </p:spPr>
      </p:pic>
    </p:spTree>
    <p:extLst>
      <p:ext uri="{BB962C8B-B14F-4D97-AF65-F5344CB8AC3E}">
        <p14:creationId xmlns:p14="http://schemas.microsoft.com/office/powerpoint/2010/main" val="127496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6825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3019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AEA910A-C593-4064-AA9A-BBFE2D1583D4}"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7" name="Picture 6" descr="A blue and black logo">
            <a:extLst>
              <a:ext uri="{FF2B5EF4-FFF2-40B4-BE49-F238E27FC236}">
                <a16:creationId xmlns:a16="http://schemas.microsoft.com/office/drawing/2014/main" id="{A86D64B6-CD3D-E4A2-C8FC-1A1FEAD507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2303" y1="54203" x2="12303" y2="54203"/>
                        <a14:foregroundMark x1="14061" y1="69469" x2="14061" y2="69469"/>
                        <a14:foregroundMark x1="29695" y1="62899" x2="29695" y2="62899"/>
                        <a14:foregroundMark x1="16651" y1="70242" x2="16651" y2="70242"/>
                        <a14:foregroundMark x1="35985" y1="68213" x2="35985" y2="68213"/>
                        <a14:foregroundMark x1="48566" y1="63188" x2="48566" y2="63188"/>
                        <a14:foregroundMark x1="61425" y1="65024" x2="61425" y2="65024"/>
                        <a14:foregroundMark x1="67530" y1="65314" x2="67530" y2="65314"/>
                        <a14:foregroundMark x1="89639" y1="65507" x2="89639" y2="65507"/>
                        <a14:foregroundMark x1="85106" y1="83671" x2="85106" y2="83671"/>
                        <a14:foregroundMark x1="81591" y1="85797" x2="81591" y2="85797"/>
                        <a14:foregroundMark x1="71323" y1="82126" x2="71323" y2="82126"/>
                        <a14:foregroundMark x1="59667" y1="83188" x2="59667" y2="83188"/>
                        <a14:foregroundMark x1="51896" y1="83961" x2="51896" y2="83961"/>
                        <a14:foregroundMark x1="40333" y1="86087" x2="40333" y2="86087"/>
                      </a14:backgroundRemoval>
                    </a14:imgEffect>
                  </a14:imgLayer>
                </a14:imgProps>
              </a:ext>
            </a:extLst>
          </a:blip>
          <a:stretch>
            <a:fillRect/>
          </a:stretch>
        </p:blipFill>
        <p:spPr>
          <a:xfrm>
            <a:off x="10500000" y="136525"/>
            <a:ext cx="1260000" cy="1206383"/>
          </a:xfrm>
          <a:prstGeom prst="rect">
            <a:avLst/>
          </a:prstGeom>
        </p:spPr>
      </p:pic>
    </p:spTree>
    <p:extLst>
      <p:ext uri="{BB962C8B-B14F-4D97-AF65-F5344CB8AC3E}">
        <p14:creationId xmlns:p14="http://schemas.microsoft.com/office/powerpoint/2010/main" val="11444845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D2008E-3C5A-F32F-85A4-17C0B598FE6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6" name="Content Placeholder 2">
            <a:extLst>
              <a:ext uri="{FF2B5EF4-FFF2-40B4-BE49-F238E27FC236}">
                <a16:creationId xmlns:a16="http://schemas.microsoft.com/office/drawing/2014/main" id="{12E291A1-8499-DC69-1113-698B92E95E2D}"/>
              </a:ext>
            </a:extLst>
          </p:cNvPr>
          <p:cNvSpPr>
            <a:spLocks noGrp="1"/>
          </p:cNvSpPr>
          <p:nvPr>
            <p:ph idx="1"/>
          </p:nvPr>
        </p:nvSpPr>
        <p:spPr>
          <a:xfrm>
            <a:off x="432000" y="1537855"/>
            <a:ext cx="11376000" cy="4654137"/>
          </a:xfrm>
          <a:prstGeom prst="rect">
            <a:avLst/>
          </a:prstGeom>
        </p:spPr>
        <p:txBody>
          <a:bodyPr lIns="0" tIns="0" rIns="0" bIns="0" numCol="1"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2" name="Title 1">
            <a:extLst>
              <a:ext uri="{FF2B5EF4-FFF2-40B4-BE49-F238E27FC236}">
                <a16:creationId xmlns:a16="http://schemas.microsoft.com/office/drawing/2014/main" id="{DA85CA66-1F61-48A1-A6FB-490C23E8657A}"/>
              </a:ext>
            </a:extLst>
          </p:cNvPr>
          <p:cNvSpPr>
            <a:spLocks noGrp="1"/>
          </p:cNvSpPr>
          <p:nvPr>
            <p:ph type="title" hasCustomPrompt="1"/>
          </p:nvPr>
        </p:nvSpPr>
        <p:spPr>
          <a:xfrm>
            <a:off x="432000" y="432000"/>
            <a:ext cx="11376000"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77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384862"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33910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384862"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13133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1_Title, subhead,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376000" cy="3456000"/>
          </a:xfrm>
          <a:prstGeom prst="rect">
            <a:avLst/>
          </a:prstGeom>
        </p:spPr>
        <p:txBody>
          <a:bodyPr lIns="0" tIns="0" rIns="0" bIns="0" numCol="1"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376000" cy="462017"/>
          </a:xfrm>
          <a:prstGeom prst="rect">
            <a:avLst/>
          </a:prstGeom>
        </p:spPr>
        <p:txBody>
          <a:bodyPr lIns="0" tIns="0" rIns="0" bIns="0" numCol="1"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376000"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3596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Tree>
    <p:extLst>
      <p:ext uri="{BB962C8B-B14F-4D97-AF65-F5344CB8AC3E}">
        <p14:creationId xmlns:p14="http://schemas.microsoft.com/office/powerpoint/2010/main" val="749831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376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384862"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376000"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296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376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3760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384862"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5708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510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9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384861"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62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384862"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05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384862"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3457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819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391249"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45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396591"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06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theme" Target="../theme/theme8.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9" Type="http://schemas.openxmlformats.org/officeDocument/2006/relationships/slideLayout" Target="../slideLayouts/slideLayout196.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42" Type="http://schemas.openxmlformats.org/officeDocument/2006/relationships/slideLayout" Target="../slideLayouts/slideLayout199.xml"/><Relationship Id="rId47" Type="http://schemas.openxmlformats.org/officeDocument/2006/relationships/slideLayout" Target="../slideLayouts/slideLayout204.xml"/><Relationship Id="rId50" Type="http://schemas.openxmlformats.org/officeDocument/2006/relationships/slideLayout" Target="../slideLayouts/slideLayout207.xml"/><Relationship Id="rId55" Type="http://schemas.openxmlformats.org/officeDocument/2006/relationships/slideLayout" Target="../slideLayouts/slideLayout212.xml"/><Relationship Id="rId63" Type="http://schemas.openxmlformats.org/officeDocument/2006/relationships/slideLayout" Target="../slideLayouts/slideLayout220.xml"/><Relationship Id="rId68" Type="http://schemas.openxmlformats.org/officeDocument/2006/relationships/theme" Target="../theme/theme9.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slideLayout" Target="../slideLayouts/slideLayout194.xml"/><Relationship Id="rId40" Type="http://schemas.openxmlformats.org/officeDocument/2006/relationships/slideLayout" Target="../slideLayouts/slideLayout197.xml"/><Relationship Id="rId45" Type="http://schemas.openxmlformats.org/officeDocument/2006/relationships/slideLayout" Target="../slideLayouts/slideLayout202.xml"/><Relationship Id="rId53" Type="http://schemas.openxmlformats.org/officeDocument/2006/relationships/slideLayout" Target="../slideLayouts/slideLayout210.xml"/><Relationship Id="rId58" Type="http://schemas.openxmlformats.org/officeDocument/2006/relationships/slideLayout" Target="../slideLayouts/slideLayout215.xml"/><Relationship Id="rId66" Type="http://schemas.openxmlformats.org/officeDocument/2006/relationships/slideLayout" Target="../slideLayouts/slideLayout223.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slideLayout" Target="../slideLayouts/slideLayout193.xml"/><Relationship Id="rId49" Type="http://schemas.openxmlformats.org/officeDocument/2006/relationships/slideLayout" Target="../slideLayouts/slideLayout206.xml"/><Relationship Id="rId57" Type="http://schemas.openxmlformats.org/officeDocument/2006/relationships/slideLayout" Target="../slideLayouts/slideLayout214.xml"/><Relationship Id="rId61" Type="http://schemas.openxmlformats.org/officeDocument/2006/relationships/slideLayout" Target="../slideLayouts/slideLayout218.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4" Type="http://schemas.openxmlformats.org/officeDocument/2006/relationships/slideLayout" Target="../slideLayouts/slideLayout201.xml"/><Relationship Id="rId52" Type="http://schemas.openxmlformats.org/officeDocument/2006/relationships/slideLayout" Target="../slideLayouts/slideLayout209.xml"/><Relationship Id="rId60" Type="http://schemas.openxmlformats.org/officeDocument/2006/relationships/slideLayout" Target="../slideLayouts/slideLayout217.xml"/><Relationship Id="rId65" Type="http://schemas.openxmlformats.org/officeDocument/2006/relationships/slideLayout" Target="../slideLayouts/slideLayout222.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 Id="rId43" Type="http://schemas.openxmlformats.org/officeDocument/2006/relationships/slideLayout" Target="../slideLayouts/slideLayout200.xml"/><Relationship Id="rId48" Type="http://schemas.openxmlformats.org/officeDocument/2006/relationships/slideLayout" Target="../slideLayouts/slideLayout205.xml"/><Relationship Id="rId56" Type="http://schemas.openxmlformats.org/officeDocument/2006/relationships/slideLayout" Target="../slideLayouts/slideLayout213.xml"/><Relationship Id="rId64" Type="http://schemas.openxmlformats.org/officeDocument/2006/relationships/slideLayout" Target="../slideLayouts/slideLayout221.xml"/><Relationship Id="rId8" Type="http://schemas.openxmlformats.org/officeDocument/2006/relationships/slideLayout" Target="../slideLayouts/slideLayout165.xml"/><Relationship Id="rId51" Type="http://schemas.openxmlformats.org/officeDocument/2006/relationships/slideLayout" Target="../slideLayouts/slideLayout208.xml"/><Relationship Id="rId3" Type="http://schemas.openxmlformats.org/officeDocument/2006/relationships/slideLayout" Target="../slideLayouts/slideLayout160.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slideLayout" Target="../slideLayouts/slideLayout195.xml"/><Relationship Id="rId46" Type="http://schemas.openxmlformats.org/officeDocument/2006/relationships/slideLayout" Target="../slideLayouts/slideLayout203.xml"/><Relationship Id="rId59" Type="http://schemas.openxmlformats.org/officeDocument/2006/relationships/slideLayout" Target="../slideLayouts/slideLayout216.xml"/><Relationship Id="rId67" Type="http://schemas.openxmlformats.org/officeDocument/2006/relationships/slideLayout" Target="../slideLayouts/slideLayout224.xml"/><Relationship Id="rId20" Type="http://schemas.openxmlformats.org/officeDocument/2006/relationships/slideLayout" Target="../slideLayouts/slideLayout177.xml"/><Relationship Id="rId41" Type="http://schemas.openxmlformats.org/officeDocument/2006/relationships/slideLayout" Target="../slideLayouts/slideLayout198.xml"/><Relationship Id="rId54" Type="http://schemas.openxmlformats.org/officeDocument/2006/relationships/slideLayout" Target="../slideLayouts/slideLayout211.xml"/><Relationship Id="rId62"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49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71" r:id="rId5"/>
    <p:sldLayoutId id="2147483670" r:id="rId6"/>
    <p:sldLayoutId id="2147483674" r:id="rId7"/>
    <p:sldLayoutId id="2147483676" r:id="rId8"/>
    <p:sldLayoutId id="2147483675"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00129"/>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6"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2061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11/6/2024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11394481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93A0E-CBF8-495B-8B58-C1A4E3036C53}" type="datetimeFigureOut">
              <a:rPr lang="en-GB" smtClean="0"/>
              <a:t>06/11/2024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94C2-1EE8-498C-BF2D-63C65FE00CCB}" type="slidenum">
              <a:rPr lang="en-GB" smtClean="0"/>
              <a:t>‹#›</a:t>
            </a:fld>
            <a:endParaRPr lang="en-GB"/>
          </a:p>
        </p:txBody>
      </p:sp>
    </p:spTree>
    <p:extLst>
      <p:ext uri="{BB962C8B-B14F-4D97-AF65-F5344CB8AC3E}">
        <p14:creationId xmlns:p14="http://schemas.microsoft.com/office/powerpoint/2010/main" val="468199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06/11/2024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213911700"/>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165AA-8CDE-4E2A-A8B5-6E22E8224116}" type="datetimeFigureOut">
              <a:rPr lang="en-GB" smtClean="0"/>
              <a:t>06/11/2024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A910A-C593-4064-AA9A-BBFE2D1583D4}" type="slidenum">
              <a:rPr lang="en-GB" smtClean="0"/>
              <a:t>‹#›</a:t>
            </a:fld>
            <a:endParaRPr lang="en-GB"/>
          </a:p>
        </p:txBody>
      </p:sp>
    </p:spTree>
    <p:extLst>
      <p:ext uri="{BB962C8B-B14F-4D97-AF65-F5344CB8AC3E}">
        <p14:creationId xmlns:p14="http://schemas.microsoft.com/office/powerpoint/2010/main" val="222778289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06/11/2024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091210945"/>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06/11/2024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3705402042"/>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 id="2147483848" r:id="rId35"/>
    <p:sldLayoutId id="2147483849" r:id="rId36"/>
    <p:sldLayoutId id="2147483850" r:id="rId37"/>
    <p:sldLayoutId id="2147483851" r:id="rId38"/>
    <p:sldLayoutId id="2147483852" r:id="rId39"/>
    <p:sldLayoutId id="2147483853" r:id="rId40"/>
    <p:sldLayoutId id="2147483854" r:id="rId41"/>
    <p:sldLayoutId id="2147483855" r:id="rId42"/>
    <p:sldLayoutId id="2147483856" r:id="rId43"/>
    <p:sldLayoutId id="2147483857" r:id="rId44"/>
    <p:sldLayoutId id="2147483858" r:id="rId45"/>
    <p:sldLayoutId id="2147483859" r:id="rId46"/>
    <p:sldLayoutId id="2147483860" r:id="rId47"/>
    <p:sldLayoutId id="2147483861" r:id="rId48"/>
    <p:sldLayoutId id="2147483862" r:id="rId49"/>
    <p:sldLayoutId id="2147483863" r:id="rId50"/>
    <p:sldLayoutId id="2147483864" r:id="rId51"/>
    <p:sldLayoutId id="2147483865" r:id="rId52"/>
    <p:sldLayoutId id="2147483866" r:id="rId53"/>
    <p:sldLayoutId id="2147483867" r:id="rId54"/>
    <p:sldLayoutId id="2147483868" r:id="rId55"/>
    <p:sldLayoutId id="2147483869" r:id="rId56"/>
    <p:sldLayoutId id="2147483870" r:id="rId57"/>
    <p:sldLayoutId id="2147483871" r:id="rId58"/>
    <p:sldLayoutId id="2147483872" r:id="rId59"/>
    <p:sldLayoutId id="2147483873" r:id="rId60"/>
    <p:sldLayoutId id="2147483874" r:id="rId61"/>
    <p:sldLayoutId id="2147483875" r:id="rId62"/>
    <p:sldLayoutId id="2147483876" r:id="rId63"/>
    <p:sldLayoutId id="2147483877" r:id="rId64"/>
    <p:sldLayoutId id="2147483878" r:id="rId65"/>
    <p:sldLayoutId id="2147483879" r:id="rId66"/>
    <p:sldLayoutId id="2147483880"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mailto:england.mhinfrastructure@nhs.ne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9.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8" Type="http://schemas.openxmlformats.org/officeDocument/2006/relationships/hyperlink" Target="https://future.nhs.uk/AdultMH/view?objectID=37658832"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future.nhs.uk/MHRH/view?objectID=317425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england.londonmentalhealth@nhs.net" TargetMode="Externa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hyperlink" Target="mailto:england.londonmentalhealth@nhs.net" TargetMode="Externa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ngminds.org.uk/support-us/join-the-movement/end-the-wait/#WhatchangeswereaskingtheGovernmenttomake" TargetMode="External"/><Relationship Id="rId2" Type="http://schemas.openxmlformats.org/officeDocument/2006/relationships/hyperlink" Target="https://digital.nhs.uk/data-and-information/publications/statistical/mental-health-of-children-and-young-people-in-england/2023-wave-4-follow-up" TargetMode="External"/><Relationship Id="rId1" Type="http://schemas.openxmlformats.org/officeDocument/2006/relationships/slideLayout" Target="../slideLayouts/slideLayout10.xml"/><Relationship Id="rId4" Type="http://schemas.openxmlformats.org/officeDocument/2006/relationships/hyperlink" Target="https://future.nhs.uk/CYPMH/view?objectId=3759710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hyperlink" Target="https://www.youngminds.org.uk/support-us/join-the-movement/end-the-wait/#WhatchangeswereaskingtheGovernmenttomak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kingsfund.org.uk/insight-and-analysis/data-and-charts/nhs-workforce-nutshell" TargetMode="External"/><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s://future.nhs.uk/CYPMH/view?objectId=37597104"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6.jpeg"/><Relationship Id="rId5" Type="http://schemas.openxmlformats.org/officeDocument/2006/relationships/image" Target="../media/image35.sv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hyperlink" Target="mailto:rf-tr.cyp-programme@nhs.net" TargetMode="External"/><Relationship Id="rId2" Type="http://schemas.openxmlformats.org/officeDocument/2006/relationships/hyperlink" Target="mailto:jennifer.taylor85@nhs.net"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3.jpe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hyperlink" Target="mailto:katy.paul@cntw.nhs.uk" TargetMode="External"/><Relationship Id="rId2" Type="http://schemas.openxmlformats.org/officeDocument/2006/relationships/hyperlink" Target="mailto:michelle.Bouhleli@cntw.nhs.uk" TargetMode="Externa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cid:image006.png@01DA8FDD.A8CA3720" TargetMode="External"/><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70.png"/><Relationship Id="rId5" Type="http://schemas.openxmlformats.org/officeDocument/2006/relationships/image" Target="cid:image005.png@01DA8FDD.A8CA3720" TargetMode="Externa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2.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hyperlink" Target="https://future.nhs.uk/AdultMH/view?objectId=222147749" TargetMode="Externa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9148C-7890-2753-719F-996772E7C369}"/>
              </a:ext>
            </a:extLst>
          </p:cNvPr>
          <p:cNvSpPr>
            <a:spLocks noGrp="1"/>
          </p:cNvSpPr>
          <p:nvPr>
            <p:ph type="body" sz="quarter" idx="10"/>
          </p:nvPr>
        </p:nvSpPr>
        <p:spPr>
          <a:xfrm>
            <a:off x="7085725" y="3298707"/>
            <a:ext cx="4830972" cy="1233081"/>
          </a:xfrm>
        </p:spPr>
        <p:txBody>
          <a:bodyPr/>
          <a:lstStyle/>
          <a:p>
            <a:r>
              <a:rPr lang="en-GB" sz="1800" b="1" dirty="0">
                <a:effectLst/>
                <a:latin typeface="Arial" panose="020B0604020202020204" pitchFamily="34" charset="0"/>
                <a:ea typeface="Calibri" panose="020F0502020204030204" pitchFamily="34" charset="0"/>
              </a:rPr>
              <a:t>Children and young people mental health wait times: insights, learning and best practice</a:t>
            </a:r>
            <a:endParaRPr lang="en-GB"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5D21634B-FD3F-7DF3-12F5-A9DFEEBA1242}"/>
              </a:ext>
            </a:extLst>
          </p:cNvPr>
          <p:cNvSpPr>
            <a:spLocks noGrp="1"/>
          </p:cNvSpPr>
          <p:nvPr>
            <p:ph type="body" sz="quarter" idx="11"/>
          </p:nvPr>
        </p:nvSpPr>
        <p:spPr>
          <a:xfrm>
            <a:off x="7085725" y="4531788"/>
            <a:ext cx="3847745" cy="791513"/>
          </a:xfrm>
        </p:spPr>
        <p:txBody>
          <a:bodyPr/>
          <a:lstStyle/>
          <a:p>
            <a:r>
              <a:rPr lang="en-GB" sz="1800" dirty="0"/>
              <a:t>6</a:t>
            </a:r>
            <a:r>
              <a:rPr lang="en-GB" sz="1800" baseline="30000" dirty="0"/>
              <a:t>th</a:t>
            </a:r>
            <a:r>
              <a:rPr lang="en-GB" sz="1800" dirty="0"/>
              <a:t> November 2024 – 15:00 - 16:30</a:t>
            </a:r>
          </a:p>
        </p:txBody>
      </p:sp>
    </p:spTree>
    <p:extLst>
      <p:ext uri="{BB962C8B-B14F-4D97-AF65-F5344CB8AC3E}">
        <p14:creationId xmlns:p14="http://schemas.microsoft.com/office/powerpoint/2010/main" val="428876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1D0E89D-89D1-3DE4-8AAC-9FEB655504E0}"/>
              </a:ext>
            </a:extLst>
          </p:cNvPr>
          <p:cNvSpPr>
            <a:spLocks noGrp="1"/>
          </p:cNvSpPr>
          <p:nvPr>
            <p:ph type="title"/>
          </p:nvPr>
        </p:nvSpPr>
        <p:spPr>
          <a:xfrm>
            <a:off x="393923" y="494144"/>
            <a:ext cx="11404154" cy="865186"/>
          </a:xfrm>
        </p:spPr>
        <p:txBody>
          <a:bodyPr>
            <a:noAutofit/>
          </a:bodyPr>
          <a:lstStyle/>
          <a:p>
            <a:r>
              <a:rPr lang="en-GB" sz="2800"/>
              <a:t>NHS Operational Planning Guidance 24/25 asked systems to focus on long waits in CYP and Adult UEC and CMH services </a:t>
            </a:r>
          </a:p>
        </p:txBody>
      </p:sp>
      <p:sp>
        <p:nvSpPr>
          <p:cNvPr id="8" name="TextBox 7">
            <a:extLst>
              <a:ext uri="{FF2B5EF4-FFF2-40B4-BE49-F238E27FC236}">
                <a16:creationId xmlns:a16="http://schemas.microsoft.com/office/drawing/2014/main" id="{4538FD77-1771-9D75-49AB-FA77EE3BFC49}"/>
              </a:ext>
            </a:extLst>
          </p:cNvPr>
          <p:cNvSpPr txBox="1"/>
          <p:nvPr/>
        </p:nvSpPr>
        <p:spPr>
          <a:xfrm>
            <a:off x="393923" y="1677880"/>
            <a:ext cx="115820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NHS England has circulated a collection tool for ICBs and provider to complete with trajectories to reduce 104 week waits. The collection tool includes backing data at an ICB and provider level for 104, 78 and 52 week waits. </a:t>
            </a:r>
          </a:p>
        </p:txBody>
      </p:sp>
      <p:graphicFrame>
        <p:nvGraphicFramePr>
          <p:cNvPr id="9" name="Diagram 8">
            <a:extLst>
              <a:ext uri="{FF2B5EF4-FFF2-40B4-BE49-F238E27FC236}">
                <a16:creationId xmlns:a16="http://schemas.microsoft.com/office/drawing/2014/main" id="{A8BE823C-CC2E-CF9D-043D-108578CEDE84}"/>
              </a:ext>
            </a:extLst>
          </p:cNvPr>
          <p:cNvGraphicFramePr/>
          <p:nvPr/>
        </p:nvGraphicFramePr>
        <p:xfrm>
          <a:off x="1027023" y="2572785"/>
          <a:ext cx="10315853" cy="285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8ECB15F-A820-EABC-5B03-288B2120C972}"/>
              </a:ext>
            </a:extLst>
          </p:cNvPr>
          <p:cNvSpPr txBox="1"/>
          <p:nvPr/>
        </p:nvSpPr>
        <p:spPr>
          <a:xfrm>
            <a:off x="393923" y="5677268"/>
            <a:ext cx="115820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104 week wait collection tool only looks at </a:t>
            </a: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contact-based metrics. </a:t>
            </a: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D75CF78-CD2F-65D9-8164-E40DD2642F11}"/>
              </a:ext>
            </a:extLst>
          </p:cNvPr>
          <p:cNvSpPr txBox="1"/>
          <p:nvPr/>
        </p:nvSpPr>
        <p:spPr>
          <a:xfrm>
            <a:off x="-2787" y="6363856"/>
            <a:ext cx="123754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ICBs should return the completed collection tool to </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hlinkClick r:id="rId8"/>
              </a:rPr>
              <a:t>england.mhinfrastructure@nhs.net</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 by COP Friday 8</a:t>
            </a:r>
            <a:r>
              <a:rPr kumimoji="0" lang="en-GB" sz="1800" b="0" i="0" u="none" strike="noStrike" kern="1200" cap="none" spc="0" normalizeH="0" baseline="30000" noProof="0">
                <a:ln>
                  <a:noFill/>
                </a:ln>
                <a:solidFill>
                  <a:srgbClr val="231F20"/>
                </a:solidFill>
                <a:effectLst/>
                <a:uLnTx/>
                <a:uFillTx/>
                <a:latin typeface="Arial" panose="020B0604020202020204"/>
                <a:ea typeface="+mn-ea"/>
                <a:cs typeface="+mn-cs"/>
              </a:rPr>
              <a:t>th</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 November.  </a:t>
            </a:r>
          </a:p>
        </p:txBody>
      </p:sp>
    </p:spTree>
    <p:extLst>
      <p:ext uri="{BB962C8B-B14F-4D97-AF65-F5344CB8AC3E}">
        <p14:creationId xmlns:p14="http://schemas.microsoft.com/office/powerpoint/2010/main" val="40029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A0EB5F-041A-4209-2B73-CAB1512CD93D}"/>
              </a:ext>
            </a:extLst>
          </p:cNvPr>
          <p:cNvSpPr>
            <a:spLocks noGrp="1"/>
          </p:cNvSpPr>
          <p:nvPr>
            <p:ph type="title"/>
          </p:nvPr>
        </p:nvSpPr>
        <p:spPr>
          <a:xfrm>
            <a:off x="393923" y="432000"/>
            <a:ext cx="11404154" cy="865186"/>
          </a:xfrm>
        </p:spPr>
        <p:txBody>
          <a:bodyPr>
            <a:noAutofit/>
          </a:bodyPr>
          <a:lstStyle/>
          <a:p>
            <a:r>
              <a:rPr lang="en-GB" sz="2400"/>
              <a:t>Adult CMH - Proportion of people waiting over 104, 78 or 52 weeks for full clock stop or 2</a:t>
            </a:r>
            <a:r>
              <a:rPr lang="en-GB" sz="2400" baseline="30000"/>
              <a:t>nd</a:t>
            </a:r>
            <a:r>
              <a:rPr lang="en-GB" sz="2400"/>
              <a:t> contact </a:t>
            </a:r>
          </a:p>
        </p:txBody>
      </p:sp>
      <p:graphicFrame>
        <p:nvGraphicFramePr>
          <p:cNvPr id="5" name="Chart 4">
            <a:extLst>
              <a:ext uri="{FF2B5EF4-FFF2-40B4-BE49-F238E27FC236}">
                <a16:creationId xmlns:a16="http://schemas.microsoft.com/office/drawing/2014/main" id="{F4DDE2BA-A111-451B-0BA4-2F6E1C30E6FB}"/>
              </a:ext>
            </a:extLst>
          </p:cNvPr>
          <p:cNvGraphicFramePr>
            <a:graphicFrameLocks/>
          </p:cNvGraphicFramePr>
          <p:nvPr/>
        </p:nvGraphicFramePr>
        <p:xfrm>
          <a:off x="393923" y="1511081"/>
          <a:ext cx="3494496" cy="2690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22D457A-E46D-AB6A-42C3-3139C5D125C4}"/>
              </a:ext>
            </a:extLst>
          </p:cNvPr>
          <p:cNvGraphicFramePr>
            <a:graphicFrameLocks/>
          </p:cNvGraphicFramePr>
          <p:nvPr/>
        </p:nvGraphicFramePr>
        <p:xfrm>
          <a:off x="4199138" y="1511081"/>
          <a:ext cx="3494497" cy="2690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9AB4E21-81DC-90DD-7FB6-580A4449288C}"/>
              </a:ext>
            </a:extLst>
          </p:cNvPr>
          <p:cNvGraphicFramePr>
            <a:graphicFrameLocks/>
          </p:cNvGraphicFramePr>
          <p:nvPr/>
        </p:nvGraphicFramePr>
        <p:xfrm>
          <a:off x="8149701" y="1511081"/>
          <a:ext cx="3561079" cy="269061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FB218CB-26A5-2F96-268E-73DB4CA29649}"/>
              </a:ext>
            </a:extLst>
          </p:cNvPr>
          <p:cNvSpPr txBox="1"/>
          <p:nvPr/>
        </p:nvSpPr>
        <p:spPr>
          <a:xfrm>
            <a:off x="393923" y="4545150"/>
            <a:ext cx="1124470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Key points to 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104ww collection tool looks at only contact-based metrics. The graphs above include full clock-stop for comparison.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metrics use referral-spell methodology which stitches together referrals which occur within 5 days of each other at a provider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D7560CE-5FD2-D259-F11F-DDD8CEB08F64}"/>
              </a:ext>
            </a:extLst>
          </p:cNvPr>
          <p:cNvSpPr txBox="1"/>
          <p:nvPr/>
        </p:nvSpPr>
        <p:spPr>
          <a:xfrm>
            <a:off x="342310" y="4201699"/>
            <a:ext cx="51368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9999"/>
                </a:solidFill>
                <a:effectLst/>
                <a:uLnTx/>
                <a:uFillTx/>
                <a:latin typeface="Arial" panose="020B0604020202020204"/>
                <a:ea typeface="+mn-ea"/>
                <a:cs typeface="+mn-cs"/>
              </a:rPr>
              <a:t>Full Clock Stop</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GB" sz="1200" b="1" i="0" u="none" strike="noStrike" kern="1200" cap="none" spc="0" normalizeH="0" baseline="0" noProof="0">
                <a:ln>
                  <a:noFill/>
                </a:ln>
                <a:solidFill>
                  <a:srgbClr val="FF9933"/>
                </a:solidFill>
                <a:effectLst/>
                <a:uLnTx/>
                <a:uFillTx/>
                <a:latin typeface="Arial" panose="020B0604020202020204"/>
                <a:ea typeface="+mn-ea"/>
                <a:cs typeface="+mn-cs"/>
              </a:rPr>
              <a:t>2 contacts</a:t>
            </a:r>
          </a:p>
        </p:txBody>
      </p:sp>
      <p:sp>
        <p:nvSpPr>
          <p:cNvPr id="10" name="Speech Bubble: Rectangle 9">
            <a:extLst>
              <a:ext uri="{FF2B5EF4-FFF2-40B4-BE49-F238E27FC236}">
                <a16:creationId xmlns:a16="http://schemas.microsoft.com/office/drawing/2014/main" id="{A572242A-254F-1953-2801-EE5BB5CFBEFA}"/>
              </a:ext>
            </a:extLst>
          </p:cNvPr>
          <p:cNvSpPr/>
          <p:nvPr/>
        </p:nvSpPr>
        <p:spPr>
          <a:xfrm>
            <a:off x="3405721" y="3558154"/>
            <a:ext cx="674702" cy="406153"/>
          </a:xfrm>
          <a:prstGeom prst="wedgeRectCallout">
            <a:avLst>
              <a:gd name="adj1" fmla="val -66217"/>
              <a:gd name="adj2" fmla="val -6840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10%</a:t>
            </a:r>
          </a:p>
        </p:txBody>
      </p:sp>
      <p:sp>
        <p:nvSpPr>
          <p:cNvPr id="11" name="Speech Bubble: Rectangle 10">
            <a:extLst>
              <a:ext uri="{FF2B5EF4-FFF2-40B4-BE49-F238E27FC236}">
                <a16:creationId xmlns:a16="http://schemas.microsoft.com/office/drawing/2014/main" id="{2AF57D7E-E274-495B-6F5C-2A96E44A9F0F}"/>
              </a:ext>
            </a:extLst>
          </p:cNvPr>
          <p:cNvSpPr/>
          <p:nvPr/>
        </p:nvSpPr>
        <p:spPr>
          <a:xfrm>
            <a:off x="3185432" y="2407867"/>
            <a:ext cx="674702" cy="406153"/>
          </a:xfrm>
          <a:prstGeom prst="wedgeRectCallout">
            <a:avLst>
              <a:gd name="adj1" fmla="val -33322"/>
              <a:gd name="adj2" fmla="val 846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21%</a:t>
            </a:r>
          </a:p>
        </p:txBody>
      </p:sp>
      <p:sp>
        <p:nvSpPr>
          <p:cNvPr id="12" name="Speech Bubble: Rectangle 11">
            <a:extLst>
              <a:ext uri="{FF2B5EF4-FFF2-40B4-BE49-F238E27FC236}">
                <a16:creationId xmlns:a16="http://schemas.microsoft.com/office/drawing/2014/main" id="{FF4F232C-323B-3D47-D10D-691B3DF3ACE0}"/>
              </a:ext>
            </a:extLst>
          </p:cNvPr>
          <p:cNvSpPr/>
          <p:nvPr/>
        </p:nvSpPr>
        <p:spPr>
          <a:xfrm>
            <a:off x="7018933" y="2001714"/>
            <a:ext cx="674702" cy="406153"/>
          </a:xfrm>
          <a:prstGeom prst="wedgeRectCallout">
            <a:avLst>
              <a:gd name="adj1" fmla="val -7006"/>
              <a:gd name="adj2" fmla="val 846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28%</a:t>
            </a:r>
          </a:p>
        </p:txBody>
      </p:sp>
      <p:sp>
        <p:nvSpPr>
          <p:cNvPr id="13" name="Speech Bubble: Rectangle 12">
            <a:extLst>
              <a:ext uri="{FF2B5EF4-FFF2-40B4-BE49-F238E27FC236}">
                <a16:creationId xmlns:a16="http://schemas.microsoft.com/office/drawing/2014/main" id="{6227ED66-52F7-7775-F24B-FD1C4BFC5806}"/>
              </a:ext>
            </a:extLst>
          </p:cNvPr>
          <p:cNvSpPr/>
          <p:nvPr/>
        </p:nvSpPr>
        <p:spPr>
          <a:xfrm>
            <a:off x="7329652" y="3225923"/>
            <a:ext cx="674702" cy="406153"/>
          </a:xfrm>
          <a:prstGeom prst="wedgeRectCallout">
            <a:avLst>
              <a:gd name="adj1" fmla="val -51743"/>
              <a:gd name="adj2" fmla="val -6622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15%</a:t>
            </a:r>
          </a:p>
        </p:txBody>
      </p:sp>
      <p:sp>
        <p:nvSpPr>
          <p:cNvPr id="14" name="Speech Bubble: Rectangle 13">
            <a:extLst>
              <a:ext uri="{FF2B5EF4-FFF2-40B4-BE49-F238E27FC236}">
                <a16:creationId xmlns:a16="http://schemas.microsoft.com/office/drawing/2014/main" id="{8E88E408-9937-9EE1-51E7-A1F681FACBB7}"/>
              </a:ext>
            </a:extLst>
          </p:cNvPr>
          <p:cNvSpPr/>
          <p:nvPr/>
        </p:nvSpPr>
        <p:spPr>
          <a:xfrm>
            <a:off x="11036078" y="3037699"/>
            <a:ext cx="674702" cy="406153"/>
          </a:xfrm>
          <a:prstGeom prst="wedgeRectCallout">
            <a:avLst>
              <a:gd name="adj1" fmla="val -25427"/>
              <a:gd name="adj2" fmla="val -9463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23%</a:t>
            </a:r>
          </a:p>
        </p:txBody>
      </p:sp>
      <p:sp>
        <p:nvSpPr>
          <p:cNvPr id="15" name="Speech Bubble: Rectangle 14">
            <a:extLst>
              <a:ext uri="{FF2B5EF4-FFF2-40B4-BE49-F238E27FC236}">
                <a16:creationId xmlns:a16="http://schemas.microsoft.com/office/drawing/2014/main" id="{E703D635-97BA-BD96-62E3-574A83427ECD}"/>
              </a:ext>
            </a:extLst>
          </p:cNvPr>
          <p:cNvSpPr/>
          <p:nvPr/>
        </p:nvSpPr>
        <p:spPr>
          <a:xfrm>
            <a:off x="11123375" y="1574185"/>
            <a:ext cx="674702" cy="406153"/>
          </a:xfrm>
          <a:prstGeom prst="wedgeRectCallout">
            <a:avLst>
              <a:gd name="adj1" fmla="val -29374"/>
              <a:gd name="adj2" fmla="val 86786"/>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39%</a:t>
            </a:r>
          </a:p>
        </p:txBody>
      </p:sp>
    </p:spTree>
    <p:extLst>
      <p:ext uri="{BB962C8B-B14F-4D97-AF65-F5344CB8AC3E}">
        <p14:creationId xmlns:p14="http://schemas.microsoft.com/office/powerpoint/2010/main" val="57867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EA872-C744-143E-33A7-61E7120A8865}"/>
              </a:ext>
            </a:extLst>
          </p:cNvPr>
          <p:cNvSpPr>
            <a:spLocks noGrp="1"/>
          </p:cNvSpPr>
          <p:nvPr>
            <p:ph type="title"/>
          </p:nvPr>
        </p:nvSpPr>
        <p:spPr/>
        <p:txBody>
          <a:bodyPr>
            <a:noAutofit/>
          </a:bodyPr>
          <a:lstStyle/>
          <a:p>
            <a:r>
              <a:rPr lang="en-GB" sz="2400"/>
              <a:t>CYP CMH - Proportion of people waiting over 104, 78 or 52 weeks for full clock stop or 1</a:t>
            </a:r>
            <a:r>
              <a:rPr lang="en-GB" sz="2400" baseline="30000"/>
              <a:t>st</a:t>
            </a:r>
            <a:r>
              <a:rPr lang="en-GB" sz="2400"/>
              <a:t> contact </a:t>
            </a:r>
          </a:p>
        </p:txBody>
      </p:sp>
      <p:graphicFrame>
        <p:nvGraphicFramePr>
          <p:cNvPr id="6" name="Chart 5">
            <a:extLst>
              <a:ext uri="{FF2B5EF4-FFF2-40B4-BE49-F238E27FC236}">
                <a16:creationId xmlns:a16="http://schemas.microsoft.com/office/drawing/2014/main" id="{158CB774-B892-1522-FC97-06BC3815B15D}"/>
              </a:ext>
            </a:extLst>
          </p:cNvPr>
          <p:cNvGraphicFramePr>
            <a:graphicFrameLocks/>
          </p:cNvGraphicFramePr>
          <p:nvPr/>
        </p:nvGraphicFramePr>
        <p:xfrm>
          <a:off x="4197242" y="1585423"/>
          <a:ext cx="3633973" cy="2737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EB9C2AC-E495-222B-EEE4-3526266D1B36}"/>
              </a:ext>
            </a:extLst>
          </p:cNvPr>
          <p:cNvGraphicFramePr>
            <a:graphicFrameLocks/>
          </p:cNvGraphicFramePr>
          <p:nvPr/>
        </p:nvGraphicFramePr>
        <p:xfrm>
          <a:off x="8202181" y="1585424"/>
          <a:ext cx="3633973" cy="2737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6F10FE7-20AA-82A7-AA18-49A7155A4B8B}"/>
              </a:ext>
            </a:extLst>
          </p:cNvPr>
          <p:cNvGraphicFramePr>
            <a:graphicFrameLocks/>
          </p:cNvGraphicFramePr>
          <p:nvPr/>
        </p:nvGraphicFramePr>
        <p:xfrm>
          <a:off x="192303" y="1585423"/>
          <a:ext cx="3633973" cy="2737953"/>
        </p:xfrm>
        <a:graphic>
          <a:graphicData uri="http://schemas.openxmlformats.org/drawingml/2006/chart">
            <c:chart xmlns:c="http://schemas.openxmlformats.org/drawingml/2006/chart" xmlns:r="http://schemas.openxmlformats.org/officeDocument/2006/relationships" r:id="rId4"/>
          </a:graphicData>
        </a:graphic>
      </p:graphicFrame>
      <p:sp>
        <p:nvSpPr>
          <p:cNvPr id="9" name="Speech Bubble: Rectangle 8">
            <a:extLst>
              <a:ext uri="{FF2B5EF4-FFF2-40B4-BE49-F238E27FC236}">
                <a16:creationId xmlns:a16="http://schemas.microsoft.com/office/drawing/2014/main" id="{B175B1A7-A628-54FA-603C-574C11BD118F}"/>
              </a:ext>
            </a:extLst>
          </p:cNvPr>
          <p:cNvSpPr/>
          <p:nvPr/>
        </p:nvSpPr>
        <p:spPr>
          <a:xfrm>
            <a:off x="2978459" y="2405800"/>
            <a:ext cx="674703" cy="399495"/>
          </a:xfrm>
          <a:prstGeom prst="wedgeRectCallout">
            <a:avLst>
              <a:gd name="adj1" fmla="val -6359"/>
              <a:gd name="adj2" fmla="val 93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24%</a:t>
            </a:r>
          </a:p>
        </p:txBody>
      </p:sp>
      <p:sp>
        <p:nvSpPr>
          <p:cNvPr id="10" name="Speech Bubble: Rectangle 9">
            <a:extLst>
              <a:ext uri="{FF2B5EF4-FFF2-40B4-BE49-F238E27FC236}">
                <a16:creationId xmlns:a16="http://schemas.microsoft.com/office/drawing/2014/main" id="{70DFBED7-F2A3-E87C-F303-588EE7F46368}"/>
              </a:ext>
            </a:extLst>
          </p:cNvPr>
          <p:cNvSpPr/>
          <p:nvPr/>
        </p:nvSpPr>
        <p:spPr>
          <a:xfrm>
            <a:off x="2978459" y="3712298"/>
            <a:ext cx="674703" cy="399495"/>
          </a:xfrm>
          <a:prstGeom prst="wedgeRectCallout">
            <a:avLst>
              <a:gd name="adj1" fmla="val -5043"/>
              <a:gd name="adj2" fmla="val -84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12%</a:t>
            </a:r>
          </a:p>
        </p:txBody>
      </p:sp>
      <p:sp>
        <p:nvSpPr>
          <p:cNvPr id="11" name="Speech Bubble: Rectangle 10">
            <a:extLst>
              <a:ext uri="{FF2B5EF4-FFF2-40B4-BE49-F238E27FC236}">
                <a16:creationId xmlns:a16="http://schemas.microsoft.com/office/drawing/2014/main" id="{73F2FEF7-9B5F-DDBB-C718-08878B12B495}"/>
              </a:ext>
            </a:extLst>
          </p:cNvPr>
          <p:cNvSpPr/>
          <p:nvPr/>
        </p:nvSpPr>
        <p:spPr>
          <a:xfrm>
            <a:off x="7004644" y="2078806"/>
            <a:ext cx="674703" cy="399495"/>
          </a:xfrm>
          <a:prstGeom prst="wedgeRectCallout">
            <a:avLst>
              <a:gd name="adj1" fmla="val -6359"/>
              <a:gd name="adj2" fmla="val 93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33%</a:t>
            </a:r>
          </a:p>
        </p:txBody>
      </p:sp>
      <p:sp>
        <p:nvSpPr>
          <p:cNvPr id="12" name="Speech Bubble: Rectangle 11">
            <a:extLst>
              <a:ext uri="{FF2B5EF4-FFF2-40B4-BE49-F238E27FC236}">
                <a16:creationId xmlns:a16="http://schemas.microsoft.com/office/drawing/2014/main" id="{F92F14B8-5677-9057-4A62-0502999A3160}"/>
              </a:ext>
            </a:extLst>
          </p:cNvPr>
          <p:cNvSpPr/>
          <p:nvPr/>
        </p:nvSpPr>
        <p:spPr>
          <a:xfrm>
            <a:off x="7004644" y="3411936"/>
            <a:ext cx="674703" cy="399495"/>
          </a:xfrm>
          <a:prstGeom prst="wedgeRectCallout">
            <a:avLst>
              <a:gd name="adj1" fmla="val -6359"/>
              <a:gd name="adj2" fmla="val -819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19%</a:t>
            </a:r>
          </a:p>
        </p:txBody>
      </p:sp>
      <p:sp>
        <p:nvSpPr>
          <p:cNvPr id="13" name="Speech Bubble: Rectangle 12">
            <a:extLst>
              <a:ext uri="{FF2B5EF4-FFF2-40B4-BE49-F238E27FC236}">
                <a16:creationId xmlns:a16="http://schemas.microsoft.com/office/drawing/2014/main" id="{093CD25D-B167-A010-1044-DA3C72D97C40}"/>
              </a:ext>
            </a:extLst>
          </p:cNvPr>
          <p:cNvSpPr/>
          <p:nvPr/>
        </p:nvSpPr>
        <p:spPr>
          <a:xfrm>
            <a:off x="11161450" y="1585422"/>
            <a:ext cx="674703" cy="399495"/>
          </a:xfrm>
          <a:prstGeom prst="wedgeRectCallout">
            <a:avLst>
              <a:gd name="adj1" fmla="val -27412"/>
              <a:gd name="adj2" fmla="val 73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47%</a:t>
            </a:r>
          </a:p>
        </p:txBody>
      </p:sp>
      <p:sp>
        <p:nvSpPr>
          <p:cNvPr id="14" name="Speech Bubble: Rectangle 13">
            <a:extLst>
              <a:ext uri="{FF2B5EF4-FFF2-40B4-BE49-F238E27FC236}">
                <a16:creationId xmlns:a16="http://schemas.microsoft.com/office/drawing/2014/main" id="{083B18B8-93C3-5737-8E14-B473DB1E2C51}"/>
              </a:ext>
            </a:extLst>
          </p:cNvPr>
          <p:cNvSpPr/>
          <p:nvPr/>
        </p:nvSpPr>
        <p:spPr>
          <a:xfrm>
            <a:off x="11161451" y="2789759"/>
            <a:ext cx="674703" cy="399495"/>
          </a:xfrm>
          <a:prstGeom prst="wedgeRectCallout">
            <a:avLst>
              <a:gd name="adj1" fmla="val -24780"/>
              <a:gd name="adj2" fmla="val -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a:ea typeface="+mn-ea"/>
                <a:cs typeface="+mn-cs"/>
              </a:rPr>
              <a:t>July 2024 – 35%</a:t>
            </a:r>
          </a:p>
        </p:txBody>
      </p:sp>
      <p:sp>
        <p:nvSpPr>
          <p:cNvPr id="15" name="TextBox 14">
            <a:extLst>
              <a:ext uri="{FF2B5EF4-FFF2-40B4-BE49-F238E27FC236}">
                <a16:creationId xmlns:a16="http://schemas.microsoft.com/office/drawing/2014/main" id="{AE053B0F-D6F4-A36C-F117-295B5B11C33C}"/>
              </a:ext>
            </a:extLst>
          </p:cNvPr>
          <p:cNvSpPr txBox="1"/>
          <p:nvPr/>
        </p:nvSpPr>
        <p:spPr>
          <a:xfrm>
            <a:off x="192303" y="4361379"/>
            <a:ext cx="51368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9999"/>
                </a:solidFill>
                <a:effectLst/>
                <a:uLnTx/>
                <a:uFillTx/>
                <a:latin typeface="Arial" panose="020B0604020202020204"/>
                <a:ea typeface="+mn-ea"/>
                <a:cs typeface="+mn-cs"/>
              </a:rPr>
              <a:t>Full Clock Stop</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GB" sz="1200" b="1" i="0" u="none" strike="noStrike" kern="1200" cap="none" spc="0" normalizeH="0" baseline="0" noProof="0">
                <a:ln>
                  <a:noFill/>
                </a:ln>
                <a:solidFill>
                  <a:srgbClr val="FF9933"/>
                </a:solidFill>
                <a:effectLst/>
                <a:uLnTx/>
                <a:uFillTx/>
                <a:latin typeface="Arial" panose="020B0604020202020204"/>
                <a:ea typeface="+mn-ea"/>
                <a:cs typeface="+mn-cs"/>
              </a:rPr>
              <a:t>1 contact</a:t>
            </a:r>
          </a:p>
        </p:txBody>
      </p:sp>
      <p:sp>
        <p:nvSpPr>
          <p:cNvPr id="16" name="TextBox 15">
            <a:extLst>
              <a:ext uri="{FF2B5EF4-FFF2-40B4-BE49-F238E27FC236}">
                <a16:creationId xmlns:a16="http://schemas.microsoft.com/office/drawing/2014/main" id="{C532B360-06D8-9BFF-7102-B1D28C8725ED}"/>
              </a:ext>
            </a:extLst>
          </p:cNvPr>
          <p:cNvSpPr txBox="1"/>
          <p:nvPr/>
        </p:nvSpPr>
        <p:spPr>
          <a:xfrm>
            <a:off x="192303" y="4611613"/>
            <a:ext cx="1124470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Key points to 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104ww collection tool looks at only contact-based metrics. The graphs above include full clock-stop for comparison.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metrics use referral-spell methodology which stitches together referrals which occur within 5 days of each other at a provider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82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64AE5C-FC02-1996-BBFE-C58E98B596EA}"/>
              </a:ext>
            </a:extLst>
          </p:cNvPr>
          <p:cNvSpPr>
            <a:spLocks noGrp="1"/>
          </p:cNvSpPr>
          <p:nvPr>
            <p:ph type="title"/>
          </p:nvPr>
        </p:nvSpPr>
        <p:spPr/>
        <p:txBody>
          <a:bodyPr/>
          <a:lstStyle/>
          <a:p>
            <a:r>
              <a:rPr lang="en-GB"/>
              <a:t>Community Mental Health Waiting Times 2024/25</a:t>
            </a:r>
          </a:p>
        </p:txBody>
      </p:sp>
      <p:graphicFrame>
        <p:nvGraphicFramePr>
          <p:cNvPr id="5" name="Diagram 4">
            <a:extLst>
              <a:ext uri="{FF2B5EF4-FFF2-40B4-BE49-F238E27FC236}">
                <a16:creationId xmlns:a16="http://schemas.microsoft.com/office/drawing/2014/main" id="{C900BE59-29F8-C690-1D97-66A4EC60B181}"/>
              </a:ext>
            </a:extLst>
          </p:cNvPr>
          <p:cNvGraphicFramePr/>
          <p:nvPr/>
        </p:nvGraphicFramePr>
        <p:xfrm>
          <a:off x="700991" y="-592888"/>
          <a:ext cx="10694841" cy="639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C154855-C90C-6B18-4CF2-D00E3F1A7EFA}"/>
              </a:ext>
            </a:extLst>
          </p:cNvPr>
          <p:cNvSpPr txBox="1"/>
          <p:nvPr/>
        </p:nvSpPr>
        <p:spPr>
          <a:xfrm>
            <a:off x="8455543" y="3444389"/>
            <a:ext cx="2656406" cy="2031325"/>
          </a:xfrm>
          <a:prstGeom prst="rect">
            <a:avLst/>
          </a:prstGeom>
          <a:noFill/>
          <a:ln w="28575">
            <a:solidFill>
              <a:schemeClr val="accent5"/>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Engagement to test multiple provider pathway approach (MHSDS v7)</a:t>
            </a: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Arial"/>
              </a:rPr>
              <a:t>Work to understand in-treatment waits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Continued engagement on proposed adjustments to methodologies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48B73B8-A076-D7FB-B4F1-088EAD7AAC98}"/>
              </a:ext>
            </a:extLst>
          </p:cNvPr>
          <p:cNvSpPr txBox="1"/>
          <p:nvPr/>
        </p:nvSpPr>
        <p:spPr>
          <a:xfrm>
            <a:off x="3284693" y="3429000"/>
            <a:ext cx="2439149" cy="1815882"/>
          </a:xfrm>
          <a:prstGeom prst="rect">
            <a:avLst/>
          </a:prstGeom>
          <a:solidFill>
            <a:schemeClr val="accent2">
              <a:lumMod val="20000"/>
              <a:lumOff val="80000"/>
            </a:schemeClr>
          </a:solidFill>
          <a:ln w="28575">
            <a:solidFill>
              <a:schemeClr val="accent3"/>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First data published in September with full time-series from April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Ongoing webinars, SQL code, updates to FAQs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A0F1FAC-1FE4-232E-6FDB-B569DFBFC9F2}"/>
              </a:ext>
            </a:extLst>
          </p:cNvPr>
          <p:cNvSpPr txBox="1"/>
          <p:nvPr/>
        </p:nvSpPr>
        <p:spPr>
          <a:xfrm>
            <a:off x="700991" y="3429000"/>
            <a:ext cx="2439156" cy="1815882"/>
          </a:xfrm>
          <a:prstGeom prst="rect">
            <a:avLst/>
          </a:prstGeom>
          <a:solidFill>
            <a:schemeClr val="accent2">
              <a:lumMod val="20000"/>
              <a:lumOff val="80000"/>
            </a:schemeClr>
          </a:solidFill>
          <a:ln w="28575">
            <a:solidFill>
              <a:schemeClr val="accent3"/>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Guidance published including metric methodology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FAQs released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hlinkClick r:id="rId8"/>
              </a:rPr>
              <a:t>Adult</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 and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hlinkClick r:id="rId9"/>
              </a:rPr>
              <a:t>CYP</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 dashboards continuing to support DQ improvement</a:t>
            </a:r>
          </a:p>
        </p:txBody>
      </p:sp>
      <p:sp>
        <p:nvSpPr>
          <p:cNvPr id="2" name="TextBox 1">
            <a:extLst>
              <a:ext uri="{FF2B5EF4-FFF2-40B4-BE49-F238E27FC236}">
                <a16:creationId xmlns:a16="http://schemas.microsoft.com/office/drawing/2014/main" id="{55B8B90D-4FA9-BF0D-10EB-F6DCB34469CA}"/>
              </a:ext>
            </a:extLst>
          </p:cNvPr>
          <p:cNvSpPr txBox="1"/>
          <p:nvPr/>
        </p:nvSpPr>
        <p:spPr>
          <a:xfrm>
            <a:off x="5871847" y="3444389"/>
            <a:ext cx="2439149" cy="2031325"/>
          </a:xfrm>
          <a:prstGeom prst="rect">
            <a:avLst/>
          </a:prstGeom>
          <a:noFill/>
          <a:ln w="28575">
            <a:solidFill>
              <a:schemeClr val="accent5">
                <a:lumMod val="60000"/>
                <a:lumOff val="40000"/>
              </a:schemeClr>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104 week wait collection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tool to be returned by 8</a:t>
            </a:r>
            <a:r>
              <a:rPr kumimoji="0" lang="en-GB" sz="1400" b="1" i="0" u="none" strike="noStrike" kern="1200" cap="none" spc="0" normalizeH="0" baseline="30000" noProof="0">
                <a:ln>
                  <a:noFill/>
                </a:ln>
                <a:solidFill>
                  <a:srgbClr val="231F20"/>
                </a:solidFill>
                <a:effectLst/>
                <a:uLnTx/>
                <a:uFillTx/>
                <a:latin typeface="Arial" panose="020B0604020202020204"/>
                <a:ea typeface="+mn-ea"/>
                <a:cs typeface="+mn-cs"/>
              </a:rPr>
              <a:t>th</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 November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Data quality improvement, including closing historical open waits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Ongoing updates to FAQs</a:t>
            </a:r>
          </a:p>
        </p:txBody>
      </p:sp>
    </p:spTree>
    <p:extLst>
      <p:ext uri="{BB962C8B-B14F-4D97-AF65-F5344CB8AC3E}">
        <p14:creationId xmlns:p14="http://schemas.microsoft.com/office/powerpoint/2010/main" val="16650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7DB7B-8FE4-2184-97AB-33C922467D24}"/>
              </a:ext>
            </a:extLst>
          </p:cNvPr>
          <p:cNvSpPr>
            <a:spLocks noGrp="1"/>
          </p:cNvSpPr>
          <p:nvPr>
            <p:ph type="body" sz="quarter" idx="10"/>
          </p:nvPr>
        </p:nvSpPr>
        <p:spPr>
          <a:xfrm>
            <a:off x="673501" y="3429000"/>
            <a:ext cx="6878977" cy="2312646"/>
          </a:xfrm>
        </p:spPr>
        <p:txBody>
          <a:bodyPr/>
          <a:lstStyle/>
          <a:p>
            <a:r>
              <a:rPr kumimoji="0" lang="en-GB" sz="3200" b="1" i="0" u="none" strike="noStrike" kern="1200" cap="none" spc="-30" normalizeH="0" baseline="0" noProof="0" dirty="0">
                <a:ln>
                  <a:noFill/>
                </a:ln>
                <a:solidFill>
                  <a:schemeClr val="bg1"/>
                </a:solidFill>
                <a:effectLst/>
                <a:uLnTx/>
                <a:uFillTx/>
                <a:latin typeface="Arial" panose="020B0604020202020204"/>
                <a:ea typeface="+mj-ea"/>
                <a:cs typeface="+mj-cs"/>
              </a:rPr>
              <a:t>NHSE London region updates</a:t>
            </a:r>
          </a:p>
          <a:p>
            <a:endParaRPr kumimoji="0" lang="en-GB" sz="3200" b="1" i="0" u="none" strike="noStrike" kern="1200" cap="none" spc="-30" normalizeH="0" baseline="0" noProof="0" dirty="0">
              <a:ln>
                <a:noFill/>
              </a:ln>
              <a:solidFill>
                <a:schemeClr val="bg1"/>
              </a:solidFill>
              <a:effectLst/>
              <a:uLnTx/>
              <a:uFillTx/>
              <a:latin typeface="Arial" panose="020B0604020202020204"/>
              <a:ea typeface="+mj-ea"/>
              <a:cs typeface="+mj-cs"/>
            </a:endParaRPr>
          </a:p>
          <a:p>
            <a:r>
              <a:rPr lang="en-GB" sz="2400" dirty="0">
                <a:solidFill>
                  <a:schemeClr val="bg1"/>
                </a:solidFill>
              </a:rPr>
              <a:t>Beth </a:t>
            </a:r>
            <a:r>
              <a:rPr lang="en-GB" sz="2400" dirty="0" err="1">
                <a:solidFill>
                  <a:schemeClr val="bg1"/>
                </a:solidFill>
              </a:rPr>
              <a:t>McGeever</a:t>
            </a:r>
            <a:r>
              <a:rPr lang="en-GB" sz="2400" dirty="0">
                <a:solidFill>
                  <a:schemeClr val="bg1"/>
                </a:solidFill>
              </a:rPr>
              <a:t>, Senior Programme Manager</a:t>
            </a:r>
            <a:endParaRPr kumimoji="0" lang="en-GB" sz="3200" b="1" i="0" u="none" strike="noStrike" kern="1200" cap="none" spc="-30" normalizeH="0" baseline="0" noProof="0" dirty="0">
              <a:ln>
                <a:noFill/>
              </a:ln>
              <a:solidFill>
                <a:schemeClr val="bg1"/>
              </a:solidFill>
              <a:effectLst/>
              <a:uLnTx/>
              <a:uFillTx/>
              <a:latin typeface="Arial" panose="020B0604020202020204"/>
              <a:ea typeface="+mj-ea"/>
              <a:cs typeface="+mj-cs"/>
            </a:endParaRPr>
          </a:p>
          <a:p>
            <a:endParaRPr lang="en-GB" spc="-30" dirty="0">
              <a:solidFill>
                <a:schemeClr val="bg1"/>
              </a:solidFill>
              <a:latin typeface="Arial" panose="020B0604020202020204"/>
              <a:ea typeface="+mj-ea"/>
              <a:cs typeface="+mj-cs"/>
            </a:endParaRPr>
          </a:p>
          <a:p>
            <a:endParaRPr lang="en-GB" dirty="0">
              <a:solidFill>
                <a:schemeClr val="bg1"/>
              </a:solidFill>
            </a:endParaRPr>
          </a:p>
        </p:txBody>
      </p:sp>
    </p:spTree>
    <p:extLst>
      <p:ext uri="{BB962C8B-B14F-4D97-AF65-F5344CB8AC3E}">
        <p14:creationId xmlns:p14="http://schemas.microsoft.com/office/powerpoint/2010/main" val="165352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B2B6-F6A6-C284-9DAC-C135DF920D68}"/>
              </a:ext>
            </a:extLst>
          </p:cNvPr>
          <p:cNvSpPr>
            <a:spLocks noGrp="1"/>
          </p:cNvSpPr>
          <p:nvPr>
            <p:ph type="ctrTitle"/>
          </p:nvPr>
        </p:nvSpPr>
        <p:spPr>
          <a:xfrm>
            <a:off x="432000" y="1002268"/>
            <a:ext cx="5809002" cy="2507695"/>
          </a:xfrm>
        </p:spPr>
        <p:txBody>
          <a:bodyPr>
            <a:noAutofit/>
          </a:bodyPr>
          <a:lstStyle/>
          <a:p>
            <a:r>
              <a:rPr lang="en-GB" sz="3200" dirty="0"/>
              <a:t>NHS England Children and Young People’s Community Mental Health Waiting times updates: London</a:t>
            </a:r>
            <a:endParaRPr lang="en-GB" sz="3200" b="1" dirty="0"/>
          </a:p>
        </p:txBody>
      </p:sp>
      <p:sp>
        <p:nvSpPr>
          <p:cNvPr id="3" name="Subtitle 2">
            <a:extLst>
              <a:ext uri="{FF2B5EF4-FFF2-40B4-BE49-F238E27FC236}">
                <a16:creationId xmlns:a16="http://schemas.microsoft.com/office/drawing/2014/main" id="{CE0A476D-29FD-E51D-201E-B94FCC129BA3}"/>
              </a:ext>
            </a:extLst>
          </p:cNvPr>
          <p:cNvSpPr>
            <a:spLocks noGrp="1"/>
          </p:cNvSpPr>
          <p:nvPr>
            <p:ph type="subTitle" idx="1"/>
          </p:nvPr>
        </p:nvSpPr>
        <p:spPr>
          <a:xfrm>
            <a:off x="468216" y="3763641"/>
            <a:ext cx="5503960" cy="1189359"/>
          </a:xfrm>
          <a:ln>
            <a:noFill/>
          </a:ln>
        </p:spPr>
        <p:txBody>
          <a:bodyPr anchor="ctr">
            <a:normAutofit fontScale="85000" lnSpcReduction="20000"/>
          </a:bodyPr>
          <a:lstStyle/>
          <a:p>
            <a:r>
              <a:rPr lang="en-GB" dirty="0">
                <a:solidFill>
                  <a:schemeClr val="tx1"/>
                </a:solidFill>
              </a:rPr>
              <a:t>Beth </a:t>
            </a:r>
            <a:r>
              <a:rPr lang="en-GB" dirty="0" err="1">
                <a:solidFill>
                  <a:schemeClr val="tx1"/>
                </a:solidFill>
              </a:rPr>
              <a:t>McGeever</a:t>
            </a:r>
            <a:r>
              <a:rPr lang="en-GB" dirty="0">
                <a:solidFill>
                  <a:schemeClr val="tx1"/>
                </a:solidFill>
              </a:rPr>
              <a:t>, Senior Programme Manager, MH programme NHSE London region</a:t>
            </a:r>
          </a:p>
          <a:p>
            <a:pPr algn="r"/>
            <a:r>
              <a:rPr lang="en-GB" sz="2400" dirty="0">
                <a:solidFill>
                  <a:schemeClr val="tx1"/>
                </a:solidFill>
              </a:rPr>
              <a:t>6</a:t>
            </a:r>
            <a:r>
              <a:rPr lang="en-GB" sz="2400" baseline="30000" dirty="0">
                <a:solidFill>
                  <a:schemeClr val="tx1"/>
                </a:solidFill>
              </a:rPr>
              <a:t>th</a:t>
            </a:r>
            <a:r>
              <a:rPr lang="en-GB" sz="2400" dirty="0">
                <a:solidFill>
                  <a:schemeClr val="tx1"/>
                </a:solidFill>
              </a:rPr>
              <a:t> November 2024</a:t>
            </a:r>
          </a:p>
        </p:txBody>
      </p:sp>
      <p:sp>
        <p:nvSpPr>
          <p:cNvPr id="5" name="Rectangle: Rounded Corners 4">
            <a:extLst>
              <a:ext uri="{FF2B5EF4-FFF2-40B4-BE49-F238E27FC236}">
                <a16:creationId xmlns:a16="http://schemas.microsoft.com/office/drawing/2014/main" id="{1E7AA4D5-D29D-9D2A-A3AB-16EEB2F14D8E}"/>
              </a:ext>
            </a:extLst>
          </p:cNvPr>
          <p:cNvSpPr/>
          <p:nvPr/>
        </p:nvSpPr>
        <p:spPr>
          <a:xfrm>
            <a:off x="432000" y="5173344"/>
            <a:ext cx="6037039" cy="136477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231F20"/>
                </a:solidFill>
                <a:effectLst/>
                <a:uLnTx/>
                <a:uFillTx/>
                <a:latin typeface="Arial" panose="020B0604020202020204"/>
                <a:ea typeface="+mn-ea"/>
                <a:cs typeface="+mn-cs"/>
              </a:rPr>
              <a:t>If you have any questions about the data or information contained in this pack please contact </a:t>
            </a:r>
            <a:r>
              <a:rPr kumimoji="0" lang="en-GB" sz="1800" b="0" i="1" u="none" strike="noStrike" kern="1200" cap="none" spc="0" normalizeH="0" baseline="0" noProof="0">
                <a:ln>
                  <a:noFill/>
                </a:ln>
                <a:solidFill>
                  <a:srgbClr val="231F20"/>
                </a:solidFill>
                <a:effectLst/>
                <a:uLnTx/>
                <a:uFillTx/>
                <a:latin typeface="Arial" panose="020B0604020202020204"/>
                <a:ea typeface="+mn-ea"/>
                <a:cs typeface="+mn-cs"/>
                <a:hlinkClick r:id="rId2"/>
              </a:rPr>
              <a:t>england.londonmentalhealth@nhs.net</a:t>
            </a:r>
            <a:r>
              <a:rPr kumimoji="0" lang="en-GB" sz="1800" b="0" i="1" u="none" strike="noStrike" kern="1200" cap="none" spc="0" normalizeH="0" baseline="0" noProof="0">
                <a:ln>
                  <a:noFill/>
                </a:ln>
                <a:solidFill>
                  <a:srgbClr val="231F2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10660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06F73-6BC9-1F62-1858-C9FA289455B0}"/>
              </a:ext>
            </a:extLst>
          </p:cNvPr>
          <p:cNvSpPr>
            <a:spLocks noGrp="1"/>
          </p:cNvSpPr>
          <p:nvPr>
            <p:ph type="title"/>
          </p:nvPr>
        </p:nvSpPr>
        <p:spPr>
          <a:xfrm>
            <a:off x="293455" y="330707"/>
            <a:ext cx="11376000" cy="865186"/>
          </a:xfrm>
        </p:spPr>
        <p:txBody>
          <a:bodyPr>
            <a:normAutofit/>
          </a:bodyPr>
          <a:lstStyle/>
          <a:p>
            <a:r>
              <a:rPr lang="en-GB" sz="2400"/>
              <a:t>Measuring waiting times is critical to help us understand how long people wait to access meaningful help </a:t>
            </a:r>
          </a:p>
        </p:txBody>
      </p:sp>
      <p:grpSp>
        <p:nvGrpSpPr>
          <p:cNvPr id="13" name="Group 12">
            <a:extLst>
              <a:ext uri="{FF2B5EF4-FFF2-40B4-BE49-F238E27FC236}">
                <a16:creationId xmlns:a16="http://schemas.microsoft.com/office/drawing/2014/main" id="{278ADF7D-D305-151D-19EC-38508F04108D}"/>
              </a:ext>
            </a:extLst>
          </p:cNvPr>
          <p:cNvGrpSpPr/>
          <p:nvPr/>
        </p:nvGrpSpPr>
        <p:grpSpPr>
          <a:xfrm>
            <a:off x="1106255" y="1350817"/>
            <a:ext cx="9529027" cy="4909127"/>
            <a:chOff x="773745" y="1507836"/>
            <a:chExt cx="9529027" cy="4909127"/>
          </a:xfrm>
        </p:grpSpPr>
        <p:sp>
          <p:nvSpPr>
            <p:cNvPr id="5" name="Hexagon 4">
              <a:extLst>
                <a:ext uri="{FF2B5EF4-FFF2-40B4-BE49-F238E27FC236}">
                  <a16:creationId xmlns:a16="http://schemas.microsoft.com/office/drawing/2014/main" id="{FF33C137-7470-D8B5-3568-AE5812DECD12}"/>
                </a:ext>
              </a:extLst>
            </p:cNvPr>
            <p:cNvSpPr/>
            <p:nvPr/>
          </p:nvSpPr>
          <p:spPr>
            <a:xfrm>
              <a:off x="773745" y="2468418"/>
              <a:ext cx="2181891" cy="1992746"/>
            </a:xfrm>
            <a:prstGeom prst="hexag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The length of time people wait can impact experience and outcomes </a:t>
              </a:r>
            </a:p>
          </p:txBody>
        </p:sp>
        <p:sp>
          <p:nvSpPr>
            <p:cNvPr id="6" name="Hexagon 5">
              <a:extLst>
                <a:ext uri="{FF2B5EF4-FFF2-40B4-BE49-F238E27FC236}">
                  <a16:creationId xmlns:a16="http://schemas.microsoft.com/office/drawing/2014/main" id="{C2970D80-3BB8-A235-8A97-A6B55EB77E22}"/>
                </a:ext>
              </a:extLst>
            </p:cNvPr>
            <p:cNvSpPr/>
            <p:nvPr/>
          </p:nvSpPr>
          <p:spPr>
            <a:xfrm>
              <a:off x="2634872" y="1507836"/>
              <a:ext cx="2181891" cy="1921164"/>
            </a:xfrm>
            <a:prstGeom prst="hexagon">
              <a:avLst/>
            </a:prstGeom>
            <a:solidFill>
              <a:srgbClr val="0070C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Service users and carers report that it is important to them, specifically through the Clinically Led review of standards for MH </a:t>
              </a:r>
            </a:p>
          </p:txBody>
        </p:sp>
        <p:sp>
          <p:nvSpPr>
            <p:cNvPr id="7" name="Hexagon 6">
              <a:extLst>
                <a:ext uri="{FF2B5EF4-FFF2-40B4-BE49-F238E27FC236}">
                  <a16:creationId xmlns:a16="http://schemas.microsoft.com/office/drawing/2014/main" id="{DD35B095-1439-199E-8B08-493266504D18}"/>
                </a:ext>
              </a:extLst>
            </p:cNvPr>
            <p:cNvSpPr/>
            <p:nvPr/>
          </p:nvSpPr>
          <p:spPr>
            <a:xfrm>
              <a:off x="2610725" y="3535217"/>
              <a:ext cx="2181891" cy="1921164"/>
            </a:xfrm>
            <a:prstGeom prst="hexagon">
              <a:avLst/>
            </a:prstGeom>
            <a:solidFill>
              <a:schemeClr val="accent1">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Hexagon 8">
              <a:extLst>
                <a:ext uri="{FF2B5EF4-FFF2-40B4-BE49-F238E27FC236}">
                  <a16:creationId xmlns:a16="http://schemas.microsoft.com/office/drawing/2014/main" id="{2C16314B-497D-124F-3E16-4A27F7D62F9E}"/>
                </a:ext>
              </a:extLst>
            </p:cNvPr>
            <p:cNvSpPr/>
            <p:nvPr/>
          </p:nvSpPr>
          <p:spPr>
            <a:xfrm>
              <a:off x="4495999" y="2468418"/>
              <a:ext cx="2181891" cy="1921164"/>
            </a:xfrm>
            <a:prstGeom prst="hexagon">
              <a:avLst/>
            </a:prstGeom>
            <a:solidFill>
              <a:schemeClr val="accent5">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Data can be used to support systems to address health inequalities </a:t>
              </a:r>
            </a:p>
          </p:txBody>
        </p:sp>
        <p:sp>
          <p:nvSpPr>
            <p:cNvPr id="10" name="Hexagon 9">
              <a:extLst>
                <a:ext uri="{FF2B5EF4-FFF2-40B4-BE49-F238E27FC236}">
                  <a16:creationId xmlns:a16="http://schemas.microsoft.com/office/drawing/2014/main" id="{ECE5EE2A-5362-4447-F1EB-1EB1637F1FEB}"/>
                </a:ext>
              </a:extLst>
            </p:cNvPr>
            <p:cNvSpPr/>
            <p:nvPr/>
          </p:nvSpPr>
          <p:spPr>
            <a:xfrm>
              <a:off x="4471852" y="4495799"/>
              <a:ext cx="2181891" cy="1921164"/>
            </a:xfrm>
            <a:prstGeom prst="hexag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Measurement helps us understand local and regional variation, and areas of best practice</a:t>
              </a:r>
            </a:p>
          </p:txBody>
        </p:sp>
        <p:sp>
          <p:nvSpPr>
            <p:cNvPr id="11" name="Hexagon 10">
              <a:extLst>
                <a:ext uri="{FF2B5EF4-FFF2-40B4-BE49-F238E27FC236}">
                  <a16:creationId xmlns:a16="http://schemas.microsoft.com/office/drawing/2014/main" id="{31C2F281-CDFF-4752-EC89-D25B2C4F20F1}"/>
                </a:ext>
              </a:extLst>
            </p:cNvPr>
            <p:cNvSpPr/>
            <p:nvPr/>
          </p:nvSpPr>
          <p:spPr>
            <a:xfrm>
              <a:off x="6308440" y="3500582"/>
              <a:ext cx="2181891" cy="1921164"/>
            </a:xfrm>
            <a:prstGeom prst="hexag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Data enables us to demonstrate the impact of investment in mental health and secure future funding </a:t>
              </a:r>
            </a:p>
          </p:txBody>
        </p:sp>
        <p:sp>
          <p:nvSpPr>
            <p:cNvPr id="12" name="Hexagon 11">
              <a:extLst>
                <a:ext uri="{FF2B5EF4-FFF2-40B4-BE49-F238E27FC236}">
                  <a16:creationId xmlns:a16="http://schemas.microsoft.com/office/drawing/2014/main" id="{D9EC1DA7-AC3A-E1C9-6F45-006CFCB74A8F}"/>
                </a:ext>
              </a:extLst>
            </p:cNvPr>
            <p:cNvSpPr/>
            <p:nvPr/>
          </p:nvSpPr>
          <p:spPr>
            <a:xfrm>
              <a:off x="8120881" y="2504209"/>
              <a:ext cx="2181891" cy="1921164"/>
            </a:xfrm>
            <a:prstGeom prst="hexagon">
              <a:avLst/>
            </a:prstGeom>
            <a:solidFill>
              <a:srgbClr val="0070C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Waiting times help us to understand changes in demand across systems and identify support and resources </a:t>
              </a:r>
            </a:p>
          </p:txBody>
        </p:sp>
      </p:grpSp>
      <p:sp>
        <p:nvSpPr>
          <p:cNvPr id="15" name="TextBox 14">
            <a:extLst>
              <a:ext uri="{FF2B5EF4-FFF2-40B4-BE49-F238E27FC236}">
                <a16:creationId xmlns:a16="http://schemas.microsoft.com/office/drawing/2014/main" id="{A54C9454-5515-BD9B-06D2-11848CA6F681}"/>
              </a:ext>
            </a:extLst>
          </p:cNvPr>
          <p:cNvSpPr txBox="1"/>
          <p:nvPr/>
        </p:nvSpPr>
        <p:spPr>
          <a:xfrm>
            <a:off x="3221046" y="3664756"/>
            <a:ext cx="1723642"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Measuring waiting times can help us to support systems to deliver timely and appropriate care</a:t>
            </a:r>
          </a:p>
        </p:txBody>
      </p:sp>
    </p:spTree>
    <p:extLst>
      <p:ext uri="{BB962C8B-B14F-4D97-AF65-F5344CB8AC3E}">
        <p14:creationId xmlns:p14="http://schemas.microsoft.com/office/powerpoint/2010/main" val="2805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6A8345D3-0085-BA42-F509-9BD4C27270B9}"/>
              </a:ext>
            </a:extLst>
          </p:cNvPr>
          <p:cNvSpPr txBox="1">
            <a:spLocks/>
          </p:cNvSpPr>
          <p:nvPr/>
        </p:nvSpPr>
        <p:spPr>
          <a:xfrm>
            <a:off x="516410" y="1416519"/>
            <a:ext cx="11563132" cy="1988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NHS England has: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Published data on the full waiting times metric for community mental health services (full clock stop) as set out in the clinically led review of standards, with a view to demonstrating where people are receiving </a:t>
            </a:r>
            <a:r>
              <a:rPr kumimoji="0" lang="en-GB" sz="1100" b="1"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meaningful help </a:t>
            </a: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from services. </a:t>
            </a:r>
            <a:endParaRPr kumimoji="0" lang="en-GB" sz="1100" b="0" i="1" u="none" strike="noStrike" kern="1200" cap="none" spc="0" normalizeH="0" baseline="0" noProof="0">
              <a:ln>
                <a:noFill/>
              </a:ln>
              <a:solidFill>
                <a:srgbClr val="231F20"/>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Published data on contact-based clock stops (referral-spell) and, as set out in the planning guidance, is asking systems to review long waits (104 weeks) with a view to eliminating.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Times New Roman" panose="02020603050405020304" pitchFamily="18" charset="0"/>
                <a:cs typeface="Arial" panose="020B0604020202020204" pitchFamily="34" charset="0"/>
              </a:rPr>
              <a:t>Systems are asked to: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Review the full clock stop data for adults and children and young people’s community mental health, to identify areas where the full clock stop is not being met, focussing on ensuring that people are receiving meaningful help from services and focussing on improving data completeness and improving data quality.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ptos" panose="020B0004020202020204" pitchFamily="34" charset="0"/>
              </a:rPr>
              <a:t>Review the contact-based data for adult and children and young people’s community mental health services.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Submit trajectories for eliminating 104, 78 and 52 week waits in adults and children and young people’s MH CMH services to </a:t>
            </a: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hlinkClick r:id="rId2"/>
              </a:rPr>
              <a:t>england.londonmentalhealth@nhs.net</a:t>
            </a: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 by </a:t>
            </a:r>
            <a:r>
              <a:rPr kumimoji="0" lang="en-GB" sz="1100" b="1"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close of play 6</a:t>
            </a:r>
            <a:r>
              <a:rPr kumimoji="0" lang="en-GB" sz="1100" b="1" i="0" u="none" strike="noStrike" kern="1200" cap="none" spc="0" normalizeH="0" baseline="3000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th</a:t>
            </a:r>
            <a:r>
              <a:rPr kumimoji="0" lang="en-GB" sz="1100" b="1"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 November </a:t>
            </a:r>
            <a:r>
              <a:rPr kumimoji="0" lang="en-GB" sz="1100" b="0" i="0" u="none" strike="noStrike" kern="1200" cap="none" spc="0" normalizeH="0" baseline="0" noProof="0">
                <a:ln>
                  <a:noFill/>
                </a:ln>
                <a:solidFill>
                  <a:srgbClr val="231F20"/>
                </a:solidFill>
                <a:effectLst/>
                <a:uLnTx/>
                <a:uFillTx/>
                <a:latin typeface="Arial" panose="020B0604020202020204" pitchFamily="34" charset="0"/>
                <a:ea typeface="Aptos" panose="020B0004020202020204" pitchFamily="34" charset="0"/>
                <a:cs typeface="Aptos" panose="020B0004020202020204" pitchFamily="34" charset="0"/>
              </a:rPr>
              <a:t>(see annexe one for supporting resources).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1" i="0" u="none" strike="noStrike" kern="1200" cap="none" spc="0" normalizeH="0" baseline="0" noProof="0">
              <a:ln>
                <a:noFill/>
              </a:ln>
              <a:solidFill>
                <a:sysClr val="windowText" lastClr="000000"/>
              </a:solidFill>
              <a:effectLst/>
              <a:uLnTx/>
              <a:uFillTx/>
              <a:latin typeface="Arial" panose="020B0604020202020204"/>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3B3FCEED-9B02-ED2E-4322-CF6B77F948E9}"/>
              </a:ext>
            </a:extLst>
          </p:cNvPr>
          <p:cNvSpPr/>
          <p:nvPr/>
        </p:nvSpPr>
        <p:spPr>
          <a:xfrm>
            <a:off x="783051" y="3911212"/>
            <a:ext cx="2015471" cy="336082"/>
          </a:xfrm>
          <a:prstGeom prst="rect">
            <a:avLst/>
          </a:prstGeom>
          <a:solidFill>
            <a:srgbClr val="00308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2" name="Rectangle 31">
            <a:extLst>
              <a:ext uri="{FF2B5EF4-FFF2-40B4-BE49-F238E27FC236}">
                <a16:creationId xmlns:a16="http://schemas.microsoft.com/office/drawing/2014/main" id="{78A57236-EFD0-BBB4-9B73-A3A6427580D4}"/>
              </a:ext>
            </a:extLst>
          </p:cNvPr>
          <p:cNvSpPr/>
          <p:nvPr/>
        </p:nvSpPr>
        <p:spPr>
          <a:xfrm>
            <a:off x="2816220" y="3911212"/>
            <a:ext cx="2346400" cy="336082"/>
          </a:xfrm>
          <a:prstGeom prst="rect">
            <a:avLst/>
          </a:prstGeom>
          <a:solidFill>
            <a:srgbClr val="005EB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3" name="Rectangle 32">
            <a:extLst>
              <a:ext uri="{FF2B5EF4-FFF2-40B4-BE49-F238E27FC236}">
                <a16:creationId xmlns:a16="http://schemas.microsoft.com/office/drawing/2014/main" id="{C9E78D17-E24F-F1ED-1ED2-498FFD6B8515}"/>
              </a:ext>
            </a:extLst>
          </p:cNvPr>
          <p:cNvSpPr/>
          <p:nvPr/>
        </p:nvSpPr>
        <p:spPr>
          <a:xfrm>
            <a:off x="5348249" y="3911212"/>
            <a:ext cx="3089331" cy="336082"/>
          </a:xfrm>
          <a:prstGeom prst="rect">
            <a:avLst/>
          </a:prstGeom>
          <a:solidFill>
            <a:srgbClr val="00A9C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4" name="Rectangle 33">
            <a:extLst>
              <a:ext uri="{FF2B5EF4-FFF2-40B4-BE49-F238E27FC236}">
                <a16:creationId xmlns:a16="http://schemas.microsoft.com/office/drawing/2014/main" id="{9AB57EE0-A2FE-BB41-5C8D-F4921C14E475}"/>
              </a:ext>
            </a:extLst>
          </p:cNvPr>
          <p:cNvSpPr/>
          <p:nvPr/>
        </p:nvSpPr>
        <p:spPr>
          <a:xfrm>
            <a:off x="8455254" y="3911212"/>
            <a:ext cx="2546484" cy="336082"/>
          </a:xfrm>
          <a:prstGeom prst="rect">
            <a:avLst/>
          </a:prstGeom>
          <a:solidFill>
            <a:srgbClr val="41B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5" name="Freeform 40">
            <a:extLst>
              <a:ext uri="{FF2B5EF4-FFF2-40B4-BE49-F238E27FC236}">
                <a16:creationId xmlns:a16="http://schemas.microsoft.com/office/drawing/2014/main" id="{EAF36ED0-6505-F569-38A7-9C992354512D}"/>
              </a:ext>
            </a:extLst>
          </p:cNvPr>
          <p:cNvSpPr/>
          <p:nvPr/>
        </p:nvSpPr>
        <p:spPr>
          <a:xfrm>
            <a:off x="2240178" y="3911337"/>
            <a:ext cx="918120" cy="33583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3087"/>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6" name="Freeform 42">
            <a:extLst>
              <a:ext uri="{FF2B5EF4-FFF2-40B4-BE49-F238E27FC236}">
                <a16:creationId xmlns:a16="http://schemas.microsoft.com/office/drawing/2014/main" id="{AF3D3EB0-9321-41F3-3B57-4468A8EACBBE}"/>
              </a:ext>
            </a:extLst>
          </p:cNvPr>
          <p:cNvSpPr/>
          <p:nvPr/>
        </p:nvSpPr>
        <p:spPr>
          <a:xfrm>
            <a:off x="4764745" y="3911337"/>
            <a:ext cx="918120" cy="33583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5EB8"/>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7" name="Freeform 43">
            <a:extLst>
              <a:ext uri="{FF2B5EF4-FFF2-40B4-BE49-F238E27FC236}">
                <a16:creationId xmlns:a16="http://schemas.microsoft.com/office/drawing/2014/main" id="{0B829EA3-DB99-5095-5586-715FEBC6D81B}"/>
              </a:ext>
            </a:extLst>
          </p:cNvPr>
          <p:cNvSpPr/>
          <p:nvPr/>
        </p:nvSpPr>
        <p:spPr>
          <a:xfrm>
            <a:off x="7983291" y="3911337"/>
            <a:ext cx="918120" cy="33583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9CE"/>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8" name="Flowchart: Delay 37">
            <a:extLst>
              <a:ext uri="{FF2B5EF4-FFF2-40B4-BE49-F238E27FC236}">
                <a16:creationId xmlns:a16="http://schemas.microsoft.com/office/drawing/2014/main" id="{882C001F-45F1-85AB-A1C2-AF5529DDD593}"/>
              </a:ext>
            </a:extLst>
          </p:cNvPr>
          <p:cNvSpPr/>
          <p:nvPr/>
        </p:nvSpPr>
        <p:spPr>
          <a:xfrm>
            <a:off x="10922417" y="3911212"/>
            <a:ext cx="621666" cy="336081"/>
          </a:xfrm>
          <a:prstGeom prst="flowChartDelay">
            <a:avLst/>
          </a:prstGeom>
          <a:solidFill>
            <a:srgbClr val="41B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nvGrpSpPr>
          <p:cNvPr id="39" name="Group 38">
            <a:extLst>
              <a:ext uri="{FF2B5EF4-FFF2-40B4-BE49-F238E27FC236}">
                <a16:creationId xmlns:a16="http://schemas.microsoft.com/office/drawing/2014/main" id="{A3548FA9-B802-E1E9-4A9A-CF015B1890E5}"/>
              </a:ext>
            </a:extLst>
          </p:cNvPr>
          <p:cNvGrpSpPr/>
          <p:nvPr/>
        </p:nvGrpSpPr>
        <p:grpSpPr>
          <a:xfrm>
            <a:off x="516410" y="3728179"/>
            <a:ext cx="265237" cy="1402242"/>
            <a:chOff x="330432" y="5149205"/>
            <a:chExt cx="265237" cy="1402242"/>
          </a:xfrm>
        </p:grpSpPr>
        <p:sp>
          <p:nvSpPr>
            <p:cNvPr id="40" name="TextBox 39">
              <a:extLst>
                <a:ext uri="{FF2B5EF4-FFF2-40B4-BE49-F238E27FC236}">
                  <a16:creationId xmlns:a16="http://schemas.microsoft.com/office/drawing/2014/main" id="{261E968B-CD44-A02B-17E5-96314FB741F2}"/>
                </a:ext>
              </a:extLst>
            </p:cNvPr>
            <p:cNvSpPr txBox="1"/>
            <p:nvPr/>
          </p:nvSpPr>
          <p:spPr>
            <a:xfrm rot="16200000">
              <a:off x="132230" y="5351034"/>
              <a:ext cx="66526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Phase</a:t>
              </a:r>
            </a:p>
          </p:txBody>
        </p:sp>
        <p:sp>
          <p:nvSpPr>
            <p:cNvPr id="41" name="TextBox 40">
              <a:extLst>
                <a:ext uri="{FF2B5EF4-FFF2-40B4-BE49-F238E27FC236}">
                  <a16:creationId xmlns:a16="http://schemas.microsoft.com/office/drawing/2014/main" id="{6107A7C4-D0AE-D23B-8611-1B3877833D03}"/>
                </a:ext>
              </a:extLst>
            </p:cNvPr>
            <p:cNvSpPr txBox="1"/>
            <p:nvPr/>
          </p:nvSpPr>
          <p:spPr>
            <a:xfrm rot="16200000">
              <a:off x="6974" y="5966379"/>
              <a:ext cx="90852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Objectives</a:t>
              </a:r>
            </a:p>
          </p:txBody>
        </p:sp>
      </p:grpSp>
      <p:sp>
        <p:nvSpPr>
          <p:cNvPr id="42" name="TextBox 41">
            <a:extLst>
              <a:ext uri="{FF2B5EF4-FFF2-40B4-BE49-F238E27FC236}">
                <a16:creationId xmlns:a16="http://schemas.microsoft.com/office/drawing/2014/main" id="{BAE84AB7-C1B7-EB2C-385A-E27E11DA9346}"/>
              </a:ext>
            </a:extLst>
          </p:cNvPr>
          <p:cNvSpPr txBox="1"/>
          <p:nvPr/>
        </p:nvSpPr>
        <p:spPr>
          <a:xfrm>
            <a:off x="6117344" y="3656355"/>
            <a:ext cx="220404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November</a:t>
            </a:r>
          </a:p>
        </p:txBody>
      </p:sp>
      <p:sp>
        <p:nvSpPr>
          <p:cNvPr id="43" name="TextBox 42">
            <a:extLst>
              <a:ext uri="{FF2B5EF4-FFF2-40B4-BE49-F238E27FC236}">
                <a16:creationId xmlns:a16="http://schemas.microsoft.com/office/drawing/2014/main" id="{D2843C35-691C-C929-2D49-6F0708C8F041}"/>
              </a:ext>
            </a:extLst>
          </p:cNvPr>
          <p:cNvSpPr txBox="1"/>
          <p:nvPr/>
        </p:nvSpPr>
        <p:spPr>
          <a:xfrm>
            <a:off x="770576" y="4241744"/>
            <a:ext cx="2223672"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NHS England publishes full clock stop data for adults and CYP community mental health and contact-based clock stop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National SQL script published and socialised.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44" name="TextBox 43">
            <a:extLst>
              <a:ext uri="{FF2B5EF4-FFF2-40B4-BE49-F238E27FC236}">
                <a16:creationId xmlns:a16="http://schemas.microsoft.com/office/drawing/2014/main" id="{92CEEFD8-7E63-D813-2EB9-BDB1E2691011}"/>
              </a:ext>
            </a:extLst>
          </p:cNvPr>
          <p:cNvSpPr txBox="1"/>
          <p:nvPr/>
        </p:nvSpPr>
        <p:spPr>
          <a:xfrm>
            <a:off x="3131234" y="4284346"/>
            <a:ext cx="2292372" cy="186974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National waiting times webinar.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London specific waiting times community of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15</a:t>
            </a:r>
            <a:r>
              <a:rPr kumimoji="0" lang="en-GB" sz="1050" b="1"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rPr>
              <a:t>th</a:t>
            </a: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October</a:t>
            </a: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regional Directors of Performance Network (WT focus)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w/c 14</a:t>
            </a:r>
            <a:r>
              <a:rPr kumimoji="0" lang="en-GB" sz="1050" b="1"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rPr>
              <a:t>th</a:t>
            </a: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October: </a:t>
            </a: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regional SQL script for referral-spell contact based waiting times to be made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46" name="TextBox 45">
            <a:extLst>
              <a:ext uri="{FF2B5EF4-FFF2-40B4-BE49-F238E27FC236}">
                <a16:creationId xmlns:a16="http://schemas.microsoft.com/office/drawing/2014/main" id="{2400CD4B-5E8C-BE3C-DAFF-1D5BF8914A74}"/>
              </a:ext>
            </a:extLst>
          </p:cNvPr>
          <p:cNvSpPr txBox="1"/>
          <p:nvPr/>
        </p:nvSpPr>
        <p:spPr>
          <a:xfrm>
            <a:off x="9034961" y="3656355"/>
            <a:ext cx="194253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November- onwards</a:t>
            </a:r>
          </a:p>
        </p:txBody>
      </p:sp>
      <p:sp>
        <p:nvSpPr>
          <p:cNvPr id="51" name="TextBox 50">
            <a:extLst>
              <a:ext uri="{FF2B5EF4-FFF2-40B4-BE49-F238E27FC236}">
                <a16:creationId xmlns:a16="http://schemas.microsoft.com/office/drawing/2014/main" id="{1BB6F5FE-CC28-BB48-9E1B-46028DF114E1}"/>
              </a:ext>
            </a:extLst>
          </p:cNvPr>
          <p:cNvSpPr txBox="1"/>
          <p:nvPr/>
        </p:nvSpPr>
        <p:spPr>
          <a:xfrm>
            <a:off x="8837849" y="4306827"/>
            <a:ext cx="2719171" cy="122341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Report in shadow form to LMHDG and LMHB full clock stop data for adults and CYP.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Future support sessions on the elements of the full clock stop to be scheduled, e.g. SNOMED, care plans, and outcomes. </a:t>
            </a:r>
          </a:p>
        </p:txBody>
      </p:sp>
      <p:sp>
        <p:nvSpPr>
          <p:cNvPr id="52" name="TextBox 51">
            <a:extLst>
              <a:ext uri="{FF2B5EF4-FFF2-40B4-BE49-F238E27FC236}">
                <a16:creationId xmlns:a16="http://schemas.microsoft.com/office/drawing/2014/main" id="{78ABC229-3F92-37C8-0055-2AC19BB46C9A}"/>
              </a:ext>
            </a:extLst>
          </p:cNvPr>
          <p:cNvSpPr txBox="1"/>
          <p:nvPr/>
        </p:nvSpPr>
        <p:spPr>
          <a:xfrm>
            <a:off x="757562" y="3643993"/>
            <a:ext cx="25717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September 2024</a:t>
            </a:r>
          </a:p>
        </p:txBody>
      </p:sp>
      <p:sp>
        <p:nvSpPr>
          <p:cNvPr id="53" name="TextBox 52">
            <a:extLst>
              <a:ext uri="{FF2B5EF4-FFF2-40B4-BE49-F238E27FC236}">
                <a16:creationId xmlns:a16="http://schemas.microsoft.com/office/drawing/2014/main" id="{5F9FD52B-D508-3155-8045-8F3C217CAC74}"/>
              </a:ext>
            </a:extLst>
          </p:cNvPr>
          <p:cNvSpPr txBox="1"/>
          <p:nvPr/>
        </p:nvSpPr>
        <p:spPr>
          <a:xfrm>
            <a:off x="3105983" y="3667557"/>
            <a:ext cx="22962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October </a:t>
            </a:r>
          </a:p>
        </p:txBody>
      </p:sp>
      <p:sp>
        <p:nvSpPr>
          <p:cNvPr id="4" name="Title 3">
            <a:extLst>
              <a:ext uri="{FF2B5EF4-FFF2-40B4-BE49-F238E27FC236}">
                <a16:creationId xmlns:a16="http://schemas.microsoft.com/office/drawing/2014/main" id="{471A509B-F1CD-71BC-F088-6E59F4C816E2}"/>
              </a:ext>
            </a:extLst>
          </p:cNvPr>
          <p:cNvSpPr>
            <a:spLocks noGrp="1"/>
          </p:cNvSpPr>
          <p:nvPr>
            <p:ph type="title"/>
          </p:nvPr>
        </p:nvSpPr>
        <p:spPr>
          <a:xfrm>
            <a:off x="330401" y="414804"/>
            <a:ext cx="11376000" cy="865186"/>
          </a:xfrm>
        </p:spPr>
        <p:txBody>
          <a:bodyPr>
            <a:normAutofit/>
          </a:bodyPr>
          <a:lstStyle/>
          <a:p>
            <a:r>
              <a:rPr lang="en-GB" sz="2400"/>
              <a:t>Focussing on waiting times is a key priority for the region and we are providing ongoing support to systems </a:t>
            </a:r>
          </a:p>
        </p:txBody>
      </p:sp>
      <p:sp>
        <p:nvSpPr>
          <p:cNvPr id="6" name="Speech Bubble: Rectangle with Corners Rounded 5">
            <a:extLst>
              <a:ext uri="{FF2B5EF4-FFF2-40B4-BE49-F238E27FC236}">
                <a16:creationId xmlns:a16="http://schemas.microsoft.com/office/drawing/2014/main" id="{097A5E82-A661-ED82-9DC3-D8F3B1698B92}"/>
              </a:ext>
            </a:extLst>
          </p:cNvPr>
          <p:cNvSpPr/>
          <p:nvPr/>
        </p:nvSpPr>
        <p:spPr>
          <a:xfrm>
            <a:off x="2552327" y="6080805"/>
            <a:ext cx="2540033" cy="724781"/>
          </a:xfrm>
          <a:prstGeom prst="wedgeRoundRectCallout">
            <a:avLst>
              <a:gd name="adj1" fmla="val 21251"/>
              <a:gd name="adj2" fmla="val -70109"/>
              <a:gd name="adj3" fmla="val 16667"/>
            </a:avLst>
          </a:prstGeom>
          <a:solidFill>
            <a:srgbClr val="FDFF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srgbClr val="231F20"/>
                </a:solidFill>
                <a:effectLst/>
                <a:uLnTx/>
                <a:uFillTx/>
                <a:latin typeface="Arial" panose="020B0604020202020204"/>
                <a:ea typeface="+mn-ea"/>
                <a:cs typeface="+mn-cs"/>
              </a:rPr>
              <a:t>This additional regional resource will further support ICBs and providers with the development of trajectories due 6</a:t>
            </a:r>
            <a:r>
              <a:rPr kumimoji="0" lang="en-GB" sz="800" b="1" i="1" u="none" strike="noStrike" kern="1200" cap="none" spc="0" normalizeH="0" baseline="30000" noProof="0">
                <a:ln>
                  <a:noFill/>
                </a:ln>
                <a:solidFill>
                  <a:srgbClr val="231F20"/>
                </a:solidFill>
                <a:effectLst/>
                <a:uLnTx/>
                <a:uFillTx/>
                <a:latin typeface="Arial" panose="020B0604020202020204"/>
                <a:ea typeface="+mn-ea"/>
                <a:cs typeface="+mn-cs"/>
              </a:rPr>
              <a:t>th</a:t>
            </a:r>
            <a:r>
              <a:rPr kumimoji="0" lang="en-GB" sz="800" b="1" i="1" u="none" strike="noStrike" kern="1200" cap="none" spc="0" normalizeH="0" baseline="0" noProof="0">
                <a:ln>
                  <a:noFill/>
                </a:ln>
                <a:solidFill>
                  <a:srgbClr val="231F20"/>
                </a:solidFill>
                <a:effectLst/>
                <a:uLnTx/>
                <a:uFillTx/>
                <a:latin typeface="Arial" panose="020B0604020202020204"/>
                <a:ea typeface="+mn-ea"/>
                <a:cs typeface="+mn-cs"/>
              </a:rPr>
              <a:t> Nov.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srgbClr val="231F20"/>
                </a:solidFill>
                <a:effectLst/>
                <a:uLnTx/>
                <a:uFillTx/>
                <a:latin typeface="Arial" panose="020B0604020202020204"/>
                <a:ea typeface="+mn-ea"/>
                <a:cs typeface="+mn-cs"/>
              </a:rPr>
              <a:t>We will be doing a demo of this tool today</a:t>
            </a:r>
            <a:r>
              <a:rPr kumimoji="0" lang="en-GB" sz="900" b="0" i="0" u="none" strike="noStrike" kern="1200" cap="none" spc="0" normalizeH="0" baseline="0" noProof="0">
                <a:ln>
                  <a:noFill/>
                </a:ln>
                <a:solidFill>
                  <a:srgbClr val="231F20"/>
                </a:solidFill>
                <a:effectLst/>
                <a:uLnTx/>
                <a:uFillTx/>
                <a:latin typeface="Arial" panose="020B0604020202020204"/>
                <a:ea typeface="+mn-ea"/>
                <a:cs typeface="+mn-cs"/>
              </a:rPr>
              <a:t>.  </a:t>
            </a:r>
          </a:p>
        </p:txBody>
      </p:sp>
      <p:sp>
        <p:nvSpPr>
          <p:cNvPr id="9" name="TextBox 8">
            <a:extLst>
              <a:ext uri="{FF2B5EF4-FFF2-40B4-BE49-F238E27FC236}">
                <a16:creationId xmlns:a16="http://schemas.microsoft.com/office/drawing/2014/main" id="{7A06A59D-7E6F-6E3A-07DB-0AE91CAB759B}"/>
              </a:ext>
            </a:extLst>
          </p:cNvPr>
          <p:cNvSpPr txBox="1"/>
          <p:nvPr/>
        </p:nvSpPr>
        <p:spPr>
          <a:xfrm>
            <a:off x="5812146" y="4306827"/>
            <a:ext cx="2292372"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Trajectories for eliminating 104,78 and 52 week waiting to be submitted cop 6/11/2024.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w/c 14</a:t>
            </a:r>
            <a:r>
              <a:rPr kumimoji="0" lang="en-GB" sz="1050" b="1" i="0" u="none" strike="noStrike" kern="1200" cap="none" spc="0" normalizeH="0" baseline="30000" noProof="0">
                <a:ln>
                  <a:noFill/>
                </a:ln>
                <a:solidFill>
                  <a:srgbClr val="000000"/>
                </a:solidFill>
                <a:effectLst/>
                <a:uLnTx/>
                <a:uFillTx/>
                <a:latin typeface="Arial" panose="020B0604020202020204"/>
                <a:ea typeface="+mn-ea"/>
                <a:cs typeface="Arial" panose="020B0604020202020204" pitchFamily="34" charset="0"/>
              </a:rPr>
              <a:t>th</a:t>
            </a: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November</a:t>
            </a: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regional SQL script for full clock stop based waiting times to be made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Regional review of trajectories and play back to LMHB (December) </a:t>
            </a:r>
          </a:p>
        </p:txBody>
      </p:sp>
      <p:sp>
        <p:nvSpPr>
          <p:cNvPr id="10" name="TextBox 9">
            <a:extLst>
              <a:ext uri="{FF2B5EF4-FFF2-40B4-BE49-F238E27FC236}">
                <a16:creationId xmlns:a16="http://schemas.microsoft.com/office/drawing/2014/main" id="{3EA79A38-2303-53FE-7FCC-3127C32C2973}"/>
              </a:ext>
            </a:extLst>
          </p:cNvPr>
          <p:cNvSpPr txBox="1"/>
          <p:nvPr/>
        </p:nvSpPr>
        <p:spPr>
          <a:xfrm>
            <a:off x="-331580" y="3371901"/>
            <a:ext cx="25717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8692"/>
                </a:solidFill>
                <a:effectLst/>
                <a:uLnTx/>
                <a:uFillTx/>
                <a:latin typeface="Arial" panose="020B0604020202020204"/>
                <a:ea typeface="+mn-ea"/>
                <a:cs typeface="Arial" panose="020B0604020202020204" pitchFamily="34" charset="0"/>
              </a:rPr>
              <a:t>Regional timeline</a:t>
            </a:r>
            <a:r>
              <a:rPr kumimoji="0" lang="en-GB" sz="1100" b="0" i="0" u="sng"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t>
            </a:r>
          </a:p>
        </p:txBody>
      </p:sp>
      <p:sp>
        <p:nvSpPr>
          <p:cNvPr id="13" name="TextBox 12">
            <a:extLst>
              <a:ext uri="{FF2B5EF4-FFF2-40B4-BE49-F238E27FC236}">
                <a16:creationId xmlns:a16="http://schemas.microsoft.com/office/drawing/2014/main" id="{BCA7D2AC-4F2A-DBAA-4DD5-55AE6C1B726C}"/>
              </a:ext>
            </a:extLst>
          </p:cNvPr>
          <p:cNvSpPr txBox="1"/>
          <p:nvPr/>
        </p:nvSpPr>
        <p:spPr>
          <a:xfrm>
            <a:off x="1226997" y="3915881"/>
            <a:ext cx="101553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FFFF"/>
                </a:solidFill>
                <a:effectLst/>
                <a:uLnTx/>
                <a:uFillTx/>
                <a:latin typeface="Arial" panose="020B0604020202020204"/>
                <a:ea typeface="+mn-ea"/>
                <a:cs typeface="+mn-cs"/>
              </a:rPr>
              <a:t>Ad-hoc support  from the regional MH team is available to ICBs and providers as required to support implementation </a:t>
            </a:r>
          </a:p>
        </p:txBody>
      </p:sp>
    </p:spTree>
    <p:extLst>
      <p:ext uri="{BB962C8B-B14F-4D97-AF65-F5344CB8AC3E}">
        <p14:creationId xmlns:p14="http://schemas.microsoft.com/office/powerpoint/2010/main" val="39346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7DB7B-8FE4-2184-97AB-33C922467D24}"/>
              </a:ext>
            </a:extLst>
          </p:cNvPr>
          <p:cNvSpPr>
            <a:spLocks noGrp="1"/>
          </p:cNvSpPr>
          <p:nvPr>
            <p:ph type="body" sz="quarter" idx="10"/>
          </p:nvPr>
        </p:nvSpPr>
        <p:spPr>
          <a:xfrm>
            <a:off x="722662" y="2303959"/>
            <a:ext cx="6878977" cy="2312646"/>
          </a:xfrm>
        </p:spPr>
        <p:txBody>
          <a:bodyPr/>
          <a:lstStyle/>
          <a:p>
            <a:r>
              <a:rPr lang="en-GB" dirty="0"/>
              <a:t>Children and Young People’s Mental Health – Waiting Times</a:t>
            </a:r>
          </a:p>
        </p:txBody>
      </p:sp>
      <p:sp>
        <p:nvSpPr>
          <p:cNvPr id="5" name="Text Placeholder 4">
            <a:extLst>
              <a:ext uri="{FF2B5EF4-FFF2-40B4-BE49-F238E27FC236}">
                <a16:creationId xmlns:a16="http://schemas.microsoft.com/office/drawing/2014/main" id="{488B8AD0-32EF-6AC4-F5B8-CE9C6527B328}"/>
              </a:ext>
            </a:extLst>
          </p:cNvPr>
          <p:cNvSpPr txBox="1">
            <a:spLocks/>
          </p:cNvSpPr>
          <p:nvPr/>
        </p:nvSpPr>
        <p:spPr>
          <a:xfrm>
            <a:off x="553849" y="5218605"/>
            <a:ext cx="4482385" cy="791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bg1"/>
                </a:solidFill>
              </a:rPr>
              <a:t>Presented by Jenny Taylor</a:t>
            </a:r>
          </a:p>
        </p:txBody>
      </p:sp>
    </p:spTree>
    <p:extLst>
      <p:ext uri="{BB962C8B-B14F-4D97-AF65-F5344CB8AC3E}">
        <p14:creationId xmlns:p14="http://schemas.microsoft.com/office/powerpoint/2010/main" val="293196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02CCE2-CFBE-A938-DB50-D5CEA908A4EA}"/>
              </a:ext>
            </a:extLst>
          </p:cNvPr>
          <p:cNvSpPr>
            <a:spLocks noGrp="1"/>
          </p:cNvSpPr>
          <p:nvPr>
            <p:ph type="sldNum" sz="quarter" idx="15"/>
          </p:nvPr>
        </p:nvSpPr>
        <p:spPr/>
        <p:txBody>
          <a:bodyPr/>
          <a:lstStyle/>
          <a:p>
            <a:fld id="{CF839E00-920F-44B0-A87D-3D18AF2DE1AE}" type="slidenum">
              <a:rPr lang="en-GB" smtClean="0"/>
              <a:t>19</a:t>
            </a:fld>
            <a:endParaRPr lang="en-GB" dirty="0"/>
          </a:p>
        </p:txBody>
      </p:sp>
      <p:sp>
        <p:nvSpPr>
          <p:cNvPr id="3" name="Title 2">
            <a:extLst>
              <a:ext uri="{FF2B5EF4-FFF2-40B4-BE49-F238E27FC236}">
                <a16:creationId xmlns:a16="http://schemas.microsoft.com/office/drawing/2014/main" id="{89BC9091-3228-7EBD-8DC8-CE9972169A3B}"/>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0999FFCC-17F1-4C15-6CEE-F7B4A12F62FD}"/>
              </a:ext>
            </a:extLst>
          </p:cNvPr>
          <p:cNvSpPr>
            <a:spLocks noGrp="1"/>
          </p:cNvSpPr>
          <p:nvPr>
            <p:ph type="body" sz="quarter" idx="18"/>
          </p:nvPr>
        </p:nvSpPr>
        <p:spPr>
          <a:xfrm>
            <a:off x="763200" y="1396800"/>
            <a:ext cx="4802400" cy="4327725"/>
          </a:xfrm>
        </p:spPr>
        <p:txBody>
          <a:bodyPr lIns="91440" tIns="45720" rIns="91440" bIns="45720" anchor="t"/>
          <a:lstStyle/>
          <a:p>
            <a:r>
              <a:rPr lang="en-GB" dirty="0"/>
              <a:t>Transformation Partners in Health and Care (TPHC) are committed to supporting children, young people (CYP) and families to be able to access mental health support when they need it. </a:t>
            </a:r>
          </a:p>
          <a:p>
            <a:r>
              <a:rPr lang="en-GB" dirty="0"/>
              <a:t>Over the course of the pandemic, we saw a rise in referral numbers and acuity. The ongoing cost of living crisis has continued to put pressure on communities and services. The latest </a:t>
            </a:r>
            <a:r>
              <a:rPr lang="en-GB" dirty="0">
                <a:hlinkClick r:id="rId2"/>
              </a:rPr>
              <a:t>prevalence data</a:t>
            </a:r>
            <a:r>
              <a:rPr lang="en-GB" dirty="0"/>
              <a:t> for England has shown that one in five children and young people aged eight to 25 had a probable mental disorder in 2023. All of this has led to an increased level of need for CYP mental health services.</a:t>
            </a:r>
            <a:endParaRPr lang="en-GB" dirty="0">
              <a:cs typeface="Arial"/>
            </a:endParaRPr>
          </a:p>
          <a:p>
            <a:r>
              <a:rPr lang="en-GB" dirty="0"/>
              <a:t>Whilst we have come a long way in increasing access to community mental health services, we know that many children and young people are still having to wait too long. Young Minds' </a:t>
            </a:r>
            <a:r>
              <a:rPr lang="en-GB" dirty="0">
                <a:hlinkClick r:id="rId3"/>
              </a:rPr>
              <a:t>End the Wait Campaign </a:t>
            </a:r>
            <a:r>
              <a:rPr lang="en-GB" dirty="0"/>
              <a:t>captured feedback from young people on their mental health including the impact of long waits. Over 40% reported waiting over a month for mental health support after seeking it and almost 1 in 10 were turned away when they tried to get support. </a:t>
            </a:r>
          </a:p>
          <a:p>
            <a:r>
              <a:rPr lang="en-GB" dirty="0"/>
              <a:t>Waits can occur both at the beginning of a treatment pathway, between referral to services and a first contact, but crucially we know there are also ‘hidden waits’ experienced by CYP waiting between a first and second or subsequent contacts with a service. </a:t>
            </a:r>
          </a:p>
          <a:p>
            <a:r>
              <a:rPr lang="en-GB" dirty="0"/>
              <a:t>In addition, we know that many young people and families face inequalities in access, experience and outcomes.  </a:t>
            </a:r>
          </a:p>
          <a:p>
            <a:r>
              <a:rPr lang="en-GB" dirty="0"/>
              <a:t>The NHS England National Mental Health team have also recently shared </a:t>
            </a:r>
            <a:r>
              <a:rPr lang="en-GB" dirty="0">
                <a:hlinkClick r:id="rId4"/>
              </a:rPr>
              <a:t>draft guidance </a:t>
            </a:r>
            <a:r>
              <a:rPr lang="en-GB" dirty="0"/>
              <a:t>on measuring waiting times for CYP mental health, and all areas will now need to work on implementing this. </a:t>
            </a:r>
          </a:p>
          <a:p>
            <a:r>
              <a:rPr lang="en-GB" dirty="0"/>
              <a:t>  </a:t>
            </a:r>
          </a:p>
          <a:p>
            <a:endParaRPr lang="en-GB" dirty="0"/>
          </a:p>
        </p:txBody>
      </p:sp>
      <p:sp>
        <p:nvSpPr>
          <p:cNvPr id="5" name="Text Placeholder 4">
            <a:extLst>
              <a:ext uri="{FF2B5EF4-FFF2-40B4-BE49-F238E27FC236}">
                <a16:creationId xmlns:a16="http://schemas.microsoft.com/office/drawing/2014/main" id="{BD6EF1D9-67F8-549E-CE5B-693B0601BCC3}"/>
              </a:ext>
            </a:extLst>
          </p:cNvPr>
          <p:cNvSpPr>
            <a:spLocks noGrp="1"/>
          </p:cNvSpPr>
          <p:nvPr>
            <p:ph type="body" sz="quarter" idx="19"/>
          </p:nvPr>
        </p:nvSpPr>
        <p:spPr>
          <a:xfrm>
            <a:off x="6499852" y="1396800"/>
            <a:ext cx="4802400" cy="2360613"/>
          </a:xfrm>
        </p:spPr>
        <p:txBody>
          <a:bodyPr/>
          <a:lstStyle/>
          <a:p>
            <a:r>
              <a:rPr lang="en-GB" dirty="0"/>
              <a:t>To address these issues the London Mental Health Board agreed Children and Young People’s (CYP) mental health waiting times as a pan-London priority area. This presentations reviews the learning from the work we did which aimed to:</a:t>
            </a:r>
          </a:p>
          <a:p>
            <a:pPr marL="171450" indent="-171450">
              <a:buFont typeface="Arial" panose="020B0604020202020204" pitchFamily="34" charset="0"/>
              <a:buChar char="•"/>
            </a:pPr>
            <a:r>
              <a:rPr lang="en-GB" dirty="0"/>
              <a:t>understand the current waiting times in London and the factors driving long waits </a:t>
            </a:r>
          </a:p>
          <a:p>
            <a:pPr marL="171450" indent="-171450">
              <a:buFont typeface="Arial" panose="020B0604020202020204" pitchFamily="34" charset="0"/>
              <a:buChar char="•"/>
            </a:pPr>
            <a:r>
              <a:rPr lang="en-GB" dirty="0"/>
              <a:t>explore inequalities in access for those on waiting lists </a:t>
            </a:r>
          </a:p>
          <a:p>
            <a:pPr marL="171450" indent="-171450">
              <a:buFont typeface="Arial" panose="020B0604020202020204" pitchFamily="34" charset="0"/>
              <a:buChar char="•"/>
            </a:pPr>
            <a:r>
              <a:rPr lang="en-GB" dirty="0"/>
              <a:t>hear from young people about their experiences and work with them on solutions </a:t>
            </a:r>
          </a:p>
          <a:p>
            <a:pPr marL="171450" indent="-171450">
              <a:buFont typeface="Arial" panose="020B0604020202020204" pitchFamily="34" charset="0"/>
              <a:buChar char="•"/>
            </a:pPr>
            <a:r>
              <a:rPr lang="en-GB" dirty="0"/>
              <a:t>capture and share examples of best practice </a:t>
            </a:r>
          </a:p>
          <a:p>
            <a:pPr marL="171450" indent="-171450">
              <a:buFont typeface="Arial" panose="020B0604020202020204" pitchFamily="34" charset="0"/>
              <a:buChar char="•"/>
            </a:pPr>
            <a:r>
              <a:rPr lang="en-GB" dirty="0"/>
              <a:t>develop an online resource hub to showcase webinars, case studies, data reports and our insights and evidence review.  </a:t>
            </a:r>
          </a:p>
          <a:p>
            <a:endParaRPr lang="en-GB" dirty="0"/>
          </a:p>
        </p:txBody>
      </p:sp>
    </p:spTree>
    <p:extLst>
      <p:ext uri="{BB962C8B-B14F-4D97-AF65-F5344CB8AC3E}">
        <p14:creationId xmlns:p14="http://schemas.microsoft.com/office/powerpoint/2010/main" val="283982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48B5C-63D5-403D-BC11-87805C2962BE}"/>
              </a:ext>
            </a:extLst>
          </p:cNvPr>
          <p:cNvSpPr txBox="1"/>
          <p:nvPr/>
        </p:nvSpPr>
        <p:spPr>
          <a:xfrm>
            <a:off x="1573161" y="545689"/>
            <a:ext cx="9306583" cy="830997"/>
          </a:xfrm>
          <a:prstGeom prst="rect">
            <a:avLst/>
          </a:prstGeom>
          <a:solidFill>
            <a:schemeClr val="bg1"/>
          </a:solidFill>
        </p:spPr>
        <p:txBody>
          <a:bodyPr wrap="square">
            <a:spAutoFit/>
          </a:bodyPr>
          <a:lstStyle/>
          <a:p>
            <a:pPr algn="ctr"/>
            <a:r>
              <a:rPr lang="en-GB" sz="2400" b="1" dirty="0">
                <a:latin typeface="Arial" panose="020B0604020202020204" pitchFamily="34" charset="0"/>
                <a:cs typeface="Arial" panose="020B0604020202020204" pitchFamily="34" charset="0"/>
              </a:rPr>
              <a:t>Agenda – </a:t>
            </a:r>
            <a:r>
              <a:rPr lang="en-GB" sz="2400" b="1" dirty="0">
                <a:effectLst/>
                <a:latin typeface="Arial" panose="020B0604020202020204" pitchFamily="34" charset="0"/>
                <a:ea typeface="Calibri" panose="020F0502020204030204" pitchFamily="34" charset="0"/>
              </a:rPr>
              <a:t>Children and young people mental health wait times: insights, learning and best practice</a:t>
            </a:r>
          </a:p>
        </p:txBody>
      </p:sp>
      <p:graphicFrame>
        <p:nvGraphicFramePr>
          <p:cNvPr id="2" name="Table 1">
            <a:extLst>
              <a:ext uri="{FF2B5EF4-FFF2-40B4-BE49-F238E27FC236}">
                <a16:creationId xmlns:a16="http://schemas.microsoft.com/office/drawing/2014/main" id="{BFC89C49-0F16-1A1B-0D69-65B9F3310C5A}"/>
              </a:ext>
            </a:extLst>
          </p:cNvPr>
          <p:cNvGraphicFramePr>
            <a:graphicFrameLocks noGrp="1"/>
          </p:cNvGraphicFramePr>
          <p:nvPr>
            <p:extLst>
              <p:ext uri="{D42A27DB-BD31-4B8C-83A1-F6EECF244321}">
                <p14:modId xmlns:p14="http://schemas.microsoft.com/office/powerpoint/2010/main" val="876836454"/>
              </p:ext>
            </p:extLst>
          </p:nvPr>
        </p:nvGraphicFramePr>
        <p:xfrm>
          <a:off x="314631" y="1439872"/>
          <a:ext cx="11159613" cy="4872439"/>
        </p:xfrm>
        <a:graphic>
          <a:graphicData uri="http://schemas.openxmlformats.org/drawingml/2006/table">
            <a:tbl>
              <a:tblPr firstRow="1" firstCol="1" bandRow="1">
                <a:tableStyleId>{5C22544A-7EE6-4342-B048-85BDC9FD1C3A}</a:tableStyleId>
              </a:tblPr>
              <a:tblGrid>
                <a:gridCol w="1101549">
                  <a:extLst>
                    <a:ext uri="{9D8B030D-6E8A-4147-A177-3AD203B41FA5}">
                      <a16:colId xmlns:a16="http://schemas.microsoft.com/office/drawing/2014/main" val="1051995286"/>
                    </a:ext>
                  </a:extLst>
                </a:gridCol>
                <a:gridCol w="6660765">
                  <a:extLst>
                    <a:ext uri="{9D8B030D-6E8A-4147-A177-3AD203B41FA5}">
                      <a16:colId xmlns:a16="http://schemas.microsoft.com/office/drawing/2014/main" val="1815265328"/>
                    </a:ext>
                  </a:extLst>
                </a:gridCol>
                <a:gridCol w="3397299">
                  <a:extLst>
                    <a:ext uri="{9D8B030D-6E8A-4147-A177-3AD203B41FA5}">
                      <a16:colId xmlns:a16="http://schemas.microsoft.com/office/drawing/2014/main" val="1192042555"/>
                    </a:ext>
                  </a:extLst>
                </a:gridCol>
              </a:tblGrid>
              <a:tr h="431229">
                <a:tc>
                  <a:txBody>
                    <a:bodyPr/>
                    <a:lstStyle/>
                    <a:p>
                      <a:pPr marL="72000"/>
                      <a:r>
                        <a:rPr lang="en-GB" sz="1600" dirty="0">
                          <a:effectLst/>
                          <a:latin typeface="Arial" panose="020B0604020202020204" pitchFamily="34" charset="0"/>
                          <a:cs typeface="Arial" panose="020B0604020202020204" pitchFamily="34" charset="0"/>
                        </a:rPr>
                        <a:t>Time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effectLst/>
                          <a:latin typeface="Arial" panose="020B0604020202020204" pitchFamily="34" charset="0"/>
                          <a:cs typeface="Arial" panose="020B0604020202020204" pitchFamily="34" charset="0"/>
                        </a:rPr>
                        <a:t>Content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effectLst/>
                          <a:latin typeface="Arial" panose="020B0604020202020204" pitchFamily="34" charset="0"/>
                          <a:cs typeface="Arial" panose="020B0604020202020204" pitchFamily="34" charset="0"/>
                        </a:rPr>
                        <a:t>Lead</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498884610"/>
                  </a:ext>
                </a:extLst>
              </a:tr>
              <a:tr h="444121">
                <a:tc>
                  <a:txBody>
                    <a:bodyPr/>
                    <a:lstStyle/>
                    <a:p>
                      <a:pPr marL="72000" algn="l"/>
                      <a:r>
                        <a:rPr lang="en-GB" sz="1600" dirty="0">
                          <a:effectLst/>
                          <a:latin typeface="Arial" panose="020B0604020202020204" pitchFamily="34" charset="0"/>
                          <a:cs typeface="Arial" panose="020B0604020202020204" pitchFamily="34" charset="0"/>
                        </a:rPr>
                        <a:t>15.00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a:solidFill>
                            <a:srgbClr val="000000"/>
                          </a:solidFill>
                          <a:effectLst/>
                          <a:latin typeface="Arial" panose="020B0604020202020204" pitchFamily="34" charset="0"/>
                          <a:cs typeface="Arial" panose="020B0604020202020204" pitchFamily="34" charset="0"/>
                        </a:rPr>
                        <a:t>Welcome, housekeeping and introduction</a:t>
                      </a:r>
                      <a:endPar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Dr Cathy Lavelle</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80720470"/>
                  </a:ext>
                </a:extLst>
              </a:tr>
              <a:tr h="444121">
                <a:tc>
                  <a:txBody>
                    <a:bodyPr/>
                    <a:lstStyle/>
                    <a:p>
                      <a:pPr marL="72000" algn="l"/>
                      <a:r>
                        <a:rPr lang="en-GB" sz="1600" dirty="0">
                          <a:effectLst/>
                          <a:latin typeface="Arial" panose="020B0604020202020204" pitchFamily="34" charset="0"/>
                          <a:cs typeface="Arial" panose="020B0604020202020204" pitchFamily="34" charset="0"/>
                        </a:rPr>
                        <a:t>15.10</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a:solidFill>
                            <a:srgbClr val="000000"/>
                          </a:solidFill>
                          <a:effectLst/>
                          <a:latin typeface="Arial" panose="020B0604020202020204" pitchFamily="34" charset="0"/>
                          <a:cs typeface="Arial" panose="020B0604020202020204" pitchFamily="34" charset="0"/>
                        </a:rPr>
                        <a:t>NHSE update</a:t>
                      </a:r>
                      <a:endPar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Grace Harding</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885929238"/>
                  </a:ext>
                </a:extLst>
              </a:tr>
              <a:tr h="444121">
                <a:tc>
                  <a:txBody>
                    <a:bodyPr/>
                    <a:lstStyle/>
                    <a:p>
                      <a:pPr marL="72000" algn="l"/>
                      <a:r>
                        <a:rPr lang="en-GB" sz="1600">
                          <a:effectLst/>
                          <a:latin typeface="Arial" panose="020B0604020202020204" pitchFamily="34" charset="0"/>
                          <a:cs typeface="Arial" panose="020B0604020202020204" pitchFamily="34" charset="0"/>
                        </a:rPr>
                        <a:t>15.20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London Region update</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Beth </a:t>
                      </a:r>
                      <a:r>
                        <a:rPr lang="en-GB" sz="1600" dirty="0" err="1">
                          <a:solidFill>
                            <a:srgbClr val="000000"/>
                          </a:solidFill>
                          <a:effectLst/>
                          <a:latin typeface="Arial" panose="020B0604020202020204" pitchFamily="34" charset="0"/>
                          <a:cs typeface="Arial" panose="020B0604020202020204" pitchFamily="34" charset="0"/>
                        </a:rPr>
                        <a:t>McGeever</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59222135"/>
                  </a:ext>
                </a:extLst>
              </a:tr>
              <a:tr h="444121">
                <a:tc>
                  <a:txBody>
                    <a:bodyPr/>
                    <a:lstStyle/>
                    <a:p>
                      <a:pPr marL="72000" algn="l"/>
                      <a:r>
                        <a:rPr lang="en-GB" sz="1600">
                          <a:effectLst/>
                          <a:latin typeface="Arial" panose="020B0604020202020204" pitchFamily="34" charset="0"/>
                          <a:cs typeface="Arial" panose="020B0604020202020204" pitchFamily="34" charset="0"/>
                        </a:rPr>
                        <a:t>15.30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TPHC presentation</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Jenny Taylor</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82216084"/>
                  </a:ext>
                </a:extLst>
              </a:tr>
              <a:tr h="444121">
                <a:tc>
                  <a:txBody>
                    <a:bodyPr/>
                    <a:lstStyle/>
                    <a:p>
                      <a:pPr marL="72000" algn="l"/>
                      <a:r>
                        <a:rPr lang="en-GB" sz="1600">
                          <a:effectLst/>
                          <a:latin typeface="Arial" panose="020B0604020202020204" pitchFamily="34" charset="0"/>
                          <a:cs typeface="Arial" panose="020B0604020202020204" pitchFamily="34" charset="0"/>
                        </a:rPr>
                        <a:t>15.40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Q&amp;A with delegates</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Cathy Lavelle and all</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355129182"/>
                  </a:ext>
                </a:extLst>
              </a:tr>
              <a:tr h="444121">
                <a:tc>
                  <a:txBody>
                    <a:bodyPr/>
                    <a:lstStyle/>
                    <a:p>
                      <a:pPr marL="72000" algn="l"/>
                      <a:r>
                        <a:rPr lang="en-GB" sz="1600">
                          <a:effectLst/>
                          <a:latin typeface="Arial" panose="020B0604020202020204" pitchFamily="34" charset="0"/>
                          <a:cs typeface="Arial" panose="020B0604020202020204" pitchFamily="34" charset="0"/>
                        </a:rPr>
                        <a:t>15.50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Introduction to case studies</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Jenny Taylor</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910499602"/>
                  </a:ext>
                </a:extLst>
              </a:tr>
              <a:tr h="444121">
                <a:tc>
                  <a:txBody>
                    <a:bodyPr/>
                    <a:lstStyle/>
                    <a:p>
                      <a:pPr marL="72000" algn="l"/>
                      <a:r>
                        <a:rPr lang="en-GB" sz="1600" dirty="0">
                          <a:effectLst/>
                          <a:latin typeface="Arial" panose="020B0604020202020204" pitchFamily="34" charset="0"/>
                          <a:cs typeface="Arial" panose="020B0604020202020204" pitchFamily="34" charset="0"/>
                        </a:rPr>
                        <a:t>15.55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Northumberland case study</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Michelle </a:t>
                      </a:r>
                      <a:r>
                        <a:rPr lang="en-GB" sz="1600" dirty="0" err="1">
                          <a:solidFill>
                            <a:srgbClr val="000000"/>
                          </a:solidFill>
                          <a:effectLst/>
                          <a:latin typeface="Arial" panose="020B0604020202020204" pitchFamily="34" charset="0"/>
                          <a:cs typeface="Arial" panose="020B0604020202020204" pitchFamily="34" charset="0"/>
                        </a:rPr>
                        <a:t>Bouhleli</a:t>
                      </a:r>
                      <a:r>
                        <a:rPr lang="en-GB" sz="1600" dirty="0">
                          <a:solidFill>
                            <a:srgbClr val="000000"/>
                          </a:solidFill>
                          <a:effectLst/>
                          <a:latin typeface="Arial" panose="020B0604020202020204" pitchFamily="34" charset="0"/>
                          <a:cs typeface="Arial" panose="020B0604020202020204" pitchFamily="34" charset="0"/>
                        </a:rPr>
                        <a:t> and Katy Paul</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816925217"/>
                  </a:ext>
                </a:extLst>
              </a:tr>
              <a:tr h="444121">
                <a:tc>
                  <a:txBody>
                    <a:bodyPr/>
                    <a:lstStyle/>
                    <a:p>
                      <a:pPr marL="72000" algn="l"/>
                      <a:r>
                        <a:rPr lang="en-GB" sz="1600">
                          <a:effectLst/>
                          <a:latin typeface="Arial" panose="020B0604020202020204" pitchFamily="34" charset="0"/>
                          <a:cs typeface="Arial" panose="020B0604020202020204" pitchFamily="34" charset="0"/>
                        </a:rPr>
                        <a:t>16.05</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East London case Study</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Dr Sophia </a:t>
                      </a:r>
                      <a:r>
                        <a:rPr lang="en-GB" sz="1600" dirty="0" err="1">
                          <a:solidFill>
                            <a:srgbClr val="000000"/>
                          </a:solidFill>
                          <a:effectLst/>
                          <a:latin typeface="Arial" panose="020B0604020202020204" pitchFamily="34" charset="0"/>
                          <a:cs typeface="Arial" panose="020B0604020202020204" pitchFamily="34" charset="0"/>
                        </a:rPr>
                        <a:t>Ulhaq</a:t>
                      </a:r>
                      <a:r>
                        <a:rPr lang="en-GB" sz="1600" dirty="0">
                          <a:solidFill>
                            <a:srgbClr val="000000"/>
                          </a:solidFill>
                          <a:effectLst/>
                          <a:latin typeface="Arial" panose="020B0604020202020204" pitchFamily="34" charset="0"/>
                          <a:cs typeface="Arial" panose="020B0604020202020204" pitchFamily="34" charset="0"/>
                        </a:rPr>
                        <a:t> and Kamel </a:t>
                      </a:r>
                      <a:r>
                        <a:rPr lang="en-GB" sz="1600" dirty="0" err="1">
                          <a:solidFill>
                            <a:srgbClr val="000000"/>
                          </a:solidFill>
                          <a:effectLst/>
                          <a:latin typeface="Arial" panose="020B0604020202020204" pitchFamily="34" charset="0"/>
                          <a:cs typeface="Arial" panose="020B0604020202020204" pitchFamily="34" charset="0"/>
                        </a:rPr>
                        <a:t>Cheradi</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942900979"/>
                  </a:ext>
                </a:extLst>
              </a:tr>
              <a:tr h="444121">
                <a:tc>
                  <a:txBody>
                    <a:bodyPr/>
                    <a:lstStyle/>
                    <a:p>
                      <a:pPr marL="72000" algn="l"/>
                      <a:r>
                        <a:rPr lang="en-GB" sz="1600">
                          <a:effectLst/>
                          <a:latin typeface="Arial" panose="020B0604020202020204" pitchFamily="34" charset="0"/>
                          <a:cs typeface="Arial" panose="020B0604020202020204" pitchFamily="34" charset="0"/>
                        </a:rPr>
                        <a:t>16.15</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a:solidFill>
                            <a:srgbClr val="000000"/>
                          </a:solidFill>
                          <a:effectLst/>
                          <a:latin typeface="Arial" panose="020B0604020202020204" pitchFamily="34" charset="0"/>
                          <a:cs typeface="Arial" panose="020B0604020202020204" pitchFamily="34" charset="0"/>
                        </a:rPr>
                        <a:t>Q&amp;A with delegates</a:t>
                      </a:r>
                      <a:endPar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Cathy Lavelle and all</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36598825"/>
                  </a:ext>
                </a:extLst>
              </a:tr>
              <a:tr h="444121">
                <a:tc>
                  <a:txBody>
                    <a:bodyPr/>
                    <a:lstStyle/>
                    <a:p>
                      <a:pPr marL="72000" algn="l"/>
                      <a:r>
                        <a:rPr lang="en-GB" sz="1600" dirty="0">
                          <a:effectLst/>
                          <a:latin typeface="Arial" panose="020B0604020202020204" pitchFamily="34" charset="0"/>
                          <a:cs typeface="Arial" panose="020B0604020202020204" pitchFamily="34" charset="0"/>
                        </a:rPr>
                        <a:t>16.25</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Wrap up and close</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tc>
                  <a:txBody>
                    <a:bodyPr/>
                    <a:lstStyle/>
                    <a:p>
                      <a:pPr marL="72000"/>
                      <a:r>
                        <a:rPr lang="en-GB" sz="1600" dirty="0">
                          <a:solidFill>
                            <a:srgbClr val="000000"/>
                          </a:solidFill>
                          <a:effectLst/>
                          <a:latin typeface="Arial" panose="020B0604020202020204" pitchFamily="34" charset="0"/>
                          <a:cs typeface="Arial" panose="020B0604020202020204" pitchFamily="34" charset="0"/>
                        </a:rPr>
                        <a:t>Cathy Lavelle and Jenny Taylor</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160265320"/>
                  </a:ext>
                </a:extLst>
              </a:tr>
            </a:tbl>
          </a:graphicData>
        </a:graphic>
      </p:graphicFrame>
    </p:spTree>
    <p:extLst>
      <p:ext uri="{BB962C8B-B14F-4D97-AF65-F5344CB8AC3E}">
        <p14:creationId xmlns:p14="http://schemas.microsoft.com/office/powerpoint/2010/main" val="421442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98BDA-16AB-2456-9A3C-81315074CDA9}"/>
              </a:ext>
            </a:extLst>
          </p:cNvPr>
          <p:cNvSpPr txBox="1"/>
          <p:nvPr/>
        </p:nvSpPr>
        <p:spPr>
          <a:xfrm>
            <a:off x="767164" y="2941092"/>
            <a:ext cx="2520000" cy="3600986"/>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Explored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published evidence on the impact of long waits for CYP waiting for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Captured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examples of where services have cleared waiting lists or back logs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Captured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examples of good practice or programmes aiming to reduce waiting times, including 4 Week Wait Pilots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Explored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models and evidence around support for young people while they wait for mental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Reviewed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evidence and insights from young people on waiting times for CYP mental health services  </a:t>
            </a:r>
          </a:p>
        </p:txBody>
      </p:sp>
      <p:sp>
        <p:nvSpPr>
          <p:cNvPr id="10" name="TextBox 9">
            <a:extLst>
              <a:ext uri="{FF2B5EF4-FFF2-40B4-BE49-F238E27FC236}">
                <a16:creationId xmlns:a16="http://schemas.microsoft.com/office/drawing/2014/main" id="{88D39611-C04E-06B2-F326-3778E835EF2D}"/>
              </a:ext>
            </a:extLst>
          </p:cNvPr>
          <p:cNvSpPr txBox="1"/>
          <p:nvPr/>
        </p:nvSpPr>
        <p:spPr>
          <a:xfrm>
            <a:off x="6212792" y="2941092"/>
            <a:ext cx="2520000" cy="304698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rgbClr val="425563"/>
                </a:solidFill>
                <a:latin typeface="Arial" panose="020B0604020202020204"/>
              </a:rPr>
              <a:t>Undertook</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waiting times data analysis per ICB to understand driving factors and target areas for improvement and transformation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Examined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length of waiting times, both </a:t>
            </a:r>
            <a:r>
              <a:rPr lang="en-GB" sz="1200" dirty="0">
                <a:solidFill>
                  <a:srgbClr val="425563"/>
                </a:solidFill>
                <a:latin typeface="Arial" panose="020B0604020202020204"/>
              </a:rPr>
              <a:t>for initial waits and hidden waits,</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across London ICBs and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Undertook</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equalities analysis by reviewing waiting times by demographic groups including ethnicity and gender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Gathered q</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qualitative and quantitative intelligence through stakeholder engagement</a:t>
            </a:r>
          </a:p>
        </p:txBody>
      </p:sp>
      <p:sp>
        <p:nvSpPr>
          <p:cNvPr id="14" name="TextBox 13">
            <a:extLst>
              <a:ext uri="{FF2B5EF4-FFF2-40B4-BE49-F238E27FC236}">
                <a16:creationId xmlns:a16="http://schemas.microsoft.com/office/drawing/2014/main" id="{FC5A47FF-6414-7CDD-6661-5369374DD15E}"/>
              </a:ext>
            </a:extLst>
          </p:cNvPr>
          <p:cNvSpPr txBox="1"/>
          <p:nvPr/>
        </p:nvSpPr>
        <p:spPr>
          <a:xfrm>
            <a:off x="3489978" y="2941092"/>
            <a:ext cx="2520000" cy="286232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Set up a </a:t>
            </a:r>
            <a:r>
              <a:rPr lang="en-GB" sz="1200" dirty="0">
                <a:solidFill>
                  <a:srgbClr val="425563"/>
                </a:solidFill>
                <a:latin typeface="Arial" panose="020B0604020202020204"/>
              </a:rPr>
              <a:t>London Youth</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Board of 20 young people aged 16-25 to provide insights, experience and input into development of </a:t>
            </a:r>
            <a:r>
              <a:rPr lang="en-GB" sz="1200" dirty="0">
                <a:solidFill>
                  <a:srgbClr val="425563"/>
                </a:solidFill>
                <a:latin typeface="Arial" panose="020B0604020202020204"/>
              </a:rPr>
              <a:t>the </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programme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Engaged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with leads from the 4 Week Wait Pilot areas in London and across England to learn from their experiences of delivery</a:t>
            </a:r>
          </a:p>
          <a:p>
            <a:pPr marL="171450" indent="-171450">
              <a:buFont typeface="Arial" panose="020B0604020202020204" pitchFamily="34" charset="0"/>
              <a:buChar char="•"/>
              <a:defRPr/>
            </a:pPr>
            <a:r>
              <a:rPr lang="en-GB" sz="1200" dirty="0">
                <a:solidFill>
                  <a:srgbClr val="425563"/>
                </a:solidFill>
                <a:latin typeface="Arial" panose="020B0604020202020204"/>
              </a:rPr>
              <a:t>Engaged with </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stakeholders to review learning around clearing back logs and </a:t>
            </a:r>
            <a:r>
              <a:rPr lang="en-GB" sz="1200" dirty="0">
                <a:solidFill>
                  <a:srgbClr val="425563"/>
                </a:solidFill>
                <a:latin typeface="Arial" panose="020B0604020202020204"/>
              </a:rPr>
              <a:t>from those</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implementing support for CYP on waiting lists</a:t>
            </a:r>
          </a:p>
        </p:txBody>
      </p:sp>
      <p:sp>
        <p:nvSpPr>
          <p:cNvPr id="2" name="Slide Number Placeholder 1">
            <a:extLst>
              <a:ext uri="{FF2B5EF4-FFF2-40B4-BE49-F238E27FC236}">
                <a16:creationId xmlns:a16="http://schemas.microsoft.com/office/drawing/2014/main" id="{A48CD7F6-5980-940B-30CF-9FA683D7022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651E0-1F05-4E09-9C4C-14F8B2A6F461}" type="slidenum">
              <a:rPr kumimoji="0" lang="en-GB" sz="1200" b="0" i="0" u="none" strike="noStrike" kern="1200" cap="none" spc="0" normalizeH="0" baseline="0" noProof="0" smtClean="0">
                <a:ln>
                  <a:noFill/>
                </a:ln>
                <a:solidFill>
                  <a:srgbClr val="005FB8">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005FB8">
                  <a:tint val="75000"/>
                </a:srgbClr>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EE74B6E7-B617-8A53-EC9A-3DE5417B4FC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Approach</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3C039A-730C-3F47-E5D0-98B431729001}"/>
              </a:ext>
            </a:extLst>
          </p:cNvPr>
          <p:cNvSpPr>
            <a:spLocks noGrp="1"/>
          </p:cNvSpPr>
          <p:nvPr>
            <p:ph type="body" sz="quarter" idx="4294967295"/>
          </p:nvPr>
        </p:nvSpPr>
        <p:spPr>
          <a:xfrm>
            <a:off x="755551" y="1511986"/>
            <a:ext cx="10670816" cy="319530"/>
          </a:xfrm>
          <a:prstGeom prst="rect">
            <a:avLst/>
          </a:prstGeom>
        </p:spPr>
        <p:txBody>
          <a:bodyPr lIns="91440" tIns="45720" rIns="91440" bIns="45720" anchor="t"/>
          <a:lstStyle/>
          <a:p>
            <a:pPr marL="0" indent="0">
              <a:buNone/>
            </a:pPr>
            <a:r>
              <a:rPr lang="en-GB" sz="1400" b="0" i="0" dirty="0">
                <a:solidFill>
                  <a:srgbClr val="425463"/>
                </a:solidFill>
                <a:effectLst/>
              </a:rPr>
              <a:t>In order to meet the </a:t>
            </a:r>
            <a:r>
              <a:rPr lang="en-GB" sz="1400" dirty="0">
                <a:solidFill>
                  <a:srgbClr val="425463"/>
                </a:solidFill>
              </a:rPr>
              <a:t>programme aims </a:t>
            </a:r>
            <a:r>
              <a:rPr lang="en-GB" sz="1400" b="0" i="0" dirty="0">
                <a:solidFill>
                  <a:srgbClr val="425463"/>
                </a:solidFill>
                <a:effectLst/>
              </a:rPr>
              <a:t>outlined, we took the following approach</a:t>
            </a:r>
            <a:r>
              <a:rPr lang="en-GB" sz="1400" dirty="0">
                <a:solidFill>
                  <a:srgbClr val="425463"/>
                </a:solidFill>
              </a:rPr>
              <a:t>: </a:t>
            </a:r>
            <a:endParaRPr lang="en-GB" sz="1400" b="0" i="0" dirty="0">
              <a:solidFill>
                <a:srgbClr val="425463"/>
              </a:solidFill>
              <a:effectLst/>
            </a:endParaRPr>
          </a:p>
        </p:txBody>
      </p:sp>
      <p:grpSp>
        <p:nvGrpSpPr>
          <p:cNvPr id="11" name="Group 10">
            <a:extLst>
              <a:ext uri="{FF2B5EF4-FFF2-40B4-BE49-F238E27FC236}">
                <a16:creationId xmlns:a16="http://schemas.microsoft.com/office/drawing/2014/main" id="{931A29EA-95A7-15D6-FA1F-93720E658C42}"/>
              </a:ext>
            </a:extLst>
          </p:cNvPr>
          <p:cNvGrpSpPr/>
          <p:nvPr/>
        </p:nvGrpSpPr>
        <p:grpSpPr>
          <a:xfrm>
            <a:off x="765634" y="2068335"/>
            <a:ext cx="10660732" cy="720000"/>
            <a:chOff x="765634" y="2354085"/>
            <a:chExt cx="10660732" cy="720000"/>
          </a:xfrm>
        </p:grpSpPr>
        <p:sp>
          <p:nvSpPr>
            <p:cNvPr id="24" name="Rectangle 23">
              <a:extLst>
                <a:ext uri="{FF2B5EF4-FFF2-40B4-BE49-F238E27FC236}">
                  <a16:creationId xmlns:a16="http://schemas.microsoft.com/office/drawing/2014/main" id="{4912D957-064E-AF63-4CDC-F5F44B0C90F7}"/>
                </a:ext>
              </a:extLst>
            </p:cNvPr>
            <p:cNvSpPr/>
            <p:nvPr/>
          </p:nvSpPr>
          <p:spPr>
            <a:xfrm>
              <a:off x="7785634" y="2354085"/>
              <a:ext cx="2340000" cy="7200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83D27002-8AAD-68B9-6D59-5984D0C9DF2B}"/>
                </a:ext>
              </a:extLst>
            </p:cNvPr>
            <p:cNvSpPr/>
            <p:nvPr/>
          </p:nvSpPr>
          <p:spPr>
            <a:xfrm>
              <a:off x="765634" y="2354085"/>
              <a:ext cx="2340000" cy="720000"/>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AC453D31-8140-362A-76C6-EE2FA8A52E13}"/>
                </a:ext>
              </a:extLst>
            </p:cNvPr>
            <p:cNvSpPr/>
            <p:nvPr/>
          </p:nvSpPr>
          <p:spPr>
            <a:xfrm>
              <a:off x="3105634" y="2354085"/>
              <a:ext cx="2340000" cy="720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2EDADC6A-60D6-A403-3829-A749EB2BBE9B}"/>
                </a:ext>
              </a:extLst>
            </p:cNvPr>
            <p:cNvSpPr/>
            <p:nvPr/>
          </p:nvSpPr>
          <p:spPr>
            <a:xfrm>
              <a:off x="5539904" y="2354085"/>
              <a:ext cx="2340000" cy="720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Freeform 41">
              <a:extLst>
                <a:ext uri="{FF2B5EF4-FFF2-40B4-BE49-F238E27FC236}">
                  <a16:creationId xmlns:a16="http://schemas.microsoft.com/office/drawing/2014/main" id="{D9DA3060-8C79-87EF-2FD3-834A6CECE577}"/>
                </a:ext>
              </a:extLst>
            </p:cNvPr>
            <p:cNvSpPr/>
            <p:nvPr/>
          </p:nvSpPr>
          <p:spPr>
            <a:xfrm>
              <a:off x="2696003"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C923BB8B-D620-B150-9C19-744B1FC107DE}"/>
                </a:ext>
              </a:extLst>
            </p:cNvPr>
            <p:cNvSpPr txBox="1"/>
            <p:nvPr/>
          </p:nvSpPr>
          <p:spPr>
            <a:xfrm>
              <a:off x="803154" y="2451536"/>
              <a:ext cx="2520000" cy="525098"/>
            </a:xfrm>
            <a:prstGeom prst="rect">
              <a:avLst/>
            </a:prstGeom>
            <a:noFill/>
          </p:spPr>
          <p:txBody>
            <a:bodyPr wrap="square" lIns="180000" tIns="180000" rIns="180000" bIns="180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Desk-based research</a:t>
              </a:r>
              <a:endParaRPr kumimoji="0" lang="en-GB" sz="105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27" name="Freeform 43">
              <a:extLst>
                <a:ext uri="{FF2B5EF4-FFF2-40B4-BE49-F238E27FC236}">
                  <a16:creationId xmlns:a16="http://schemas.microsoft.com/office/drawing/2014/main" id="{CD2CC02B-B454-B70E-C2FA-5FA42FF668C4}"/>
                </a:ext>
              </a:extLst>
            </p:cNvPr>
            <p:cNvSpPr/>
            <p:nvPr/>
          </p:nvSpPr>
          <p:spPr>
            <a:xfrm>
              <a:off x="5306139"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Freeform 44">
              <a:extLst>
                <a:ext uri="{FF2B5EF4-FFF2-40B4-BE49-F238E27FC236}">
                  <a16:creationId xmlns:a16="http://schemas.microsoft.com/office/drawing/2014/main" id="{6919824F-339B-0F08-5703-CF4D83D285A1}"/>
                </a:ext>
              </a:extLst>
            </p:cNvPr>
            <p:cNvSpPr/>
            <p:nvPr/>
          </p:nvSpPr>
          <p:spPr>
            <a:xfrm>
              <a:off x="7879904"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DBA32D6-DD0F-A7F6-7500-95F64A42B06C}"/>
                </a:ext>
              </a:extLst>
            </p:cNvPr>
            <p:cNvSpPr txBox="1"/>
            <p:nvPr/>
          </p:nvSpPr>
          <p:spPr>
            <a:xfrm>
              <a:off x="3701230" y="2451536"/>
              <a:ext cx="2166983" cy="525098"/>
            </a:xfrm>
            <a:prstGeom prst="rect">
              <a:avLst/>
            </a:prstGeom>
            <a:noFill/>
          </p:spPr>
          <p:txBody>
            <a:bodyPr wrap="square" lIns="180000" tIns="180000" rIns="180000" bIns="180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Stakeholder engagement</a:t>
              </a:r>
              <a:endParaRPr kumimoji="0" lang="en-GB" sz="105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30" name="TextBox 29">
              <a:extLst>
                <a:ext uri="{FF2B5EF4-FFF2-40B4-BE49-F238E27FC236}">
                  <a16:creationId xmlns:a16="http://schemas.microsoft.com/office/drawing/2014/main" id="{E774F33F-D5A7-CF64-9A8F-D4C347D99401}"/>
                </a:ext>
              </a:extLst>
            </p:cNvPr>
            <p:cNvSpPr txBox="1"/>
            <p:nvPr/>
          </p:nvSpPr>
          <p:spPr>
            <a:xfrm>
              <a:off x="6321247" y="2451536"/>
              <a:ext cx="1996387" cy="52509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425463"/>
                  </a:solidFill>
                  <a:effectLst/>
                  <a:uLnTx/>
                  <a:uFillTx/>
                  <a:latin typeface="Arial" panose="020B0604020202020204"/>
                  <a:ea typeface="+mn-ea"/>
                  <a:cs typeface="Arial" panose="020B0604020202020204" pitchFamily="34" charset="0"/>
                </a:rPr>
                <a:t>Data diagnostic</a:t>
              </a:r>
            </a:p>
          </p:txBody>
        </p:sp>
        <p:sp>
          <p:nvSpPr>
            <p:cNvPr id="31" name="TextBox 30">
              <a:extLst>
                <a:ext uri="{FF2B5EF4-FFF2-40B4-BE49-F238E27FC236}">
                  <a16:creationId xmlns:a16="http://schemas.microsoft.com/office/drawing/2014/main" id="{30FACFE8-737A-7BAA-5823-9C108D75D11A}"/>
                </a:ext>
              </a:extLst>
            </p:cNvPr>
            <p:cNvSpPr txBox="1">
              <a:spLocks/>
            </p:cNvSpPr>
            <p:nvPr/>
          </p:nvSpPr>
          <p:spPr>
            <a:xfrm>
              <a:off x="8874174" y="2354085"/>
              <a:ext cx="2552192" cy="720000"/>
            </a:xfrm>
            <a:prstGeom prst="rect">
              <a:avLst/>
            </a:prstGeom>
            <a:solidFill>
              <a:srgbClr val="E8EDEE"/>
            </a:solidFill>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425463"/>
                  </a:solidFill>
                  <a:effectLst/>
                  <a:uLnTx/>
                  <a:uFillTx/>
                  <a:latin typeface="Arial" panose="020B0604020202020204"/>
                  <a:ea typeface="+mn-ea"/>
                  <a:cs typeface="Arial" panose="020B0604020202020204" pitchFamily="34" charset="0"/>
                </a:rPr>
                <a:t>Report and recommendations</a:t>
              </a:r>
            </a:p>
          </p:txBody>
        </p:sp>
      </p:grpSp>
      <p:sp>
        <p:nvSpPr>
          <p:cNvPr id="18" name="TextBox 17">
            <a:extLst>
              <a:ext uri="{FF2B5EF4-FFF2-40B4-BE49-F238E27FC236}">
                <a16:creationId xmlns:a16="http://schemas.microsoft.com/office/drawing/2014/main" id="{E61CAC87-8943-3758-E152-1EE071B2C362}"/>
              </a:ext>
            </a:extLst>
          </p:cNvPr>
          <p:cNvSpPr txBox="1"/>
          <p:nvPr/>
        </p:nvSpPr>
        <p:spPr>
          <a:xfrm>
            <a:off x="8935606" y="2941092"/>
            <a:ext cx="2520000" cy="3231654"/>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Used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learning from desk-based research, stakeholder engagement and data analysis to develop understanding and insights around wating times across London </a:t>
            </a:r>
          </a:p>
          <a:p>
            <a:pPr marL="171450" indent="-171450">
              <a:buFont typeface="Arial" panose="020B0604020202020204" pitchFamily="34" charset="0"/>
              <a:buChar char="•"/>
              <a:defRPr/>
            </a:pPr>
            <a:r>
              <a:rPr lang="en-GB" sz="1200" dirty="0">
                <a:solidFill>
                  <a:srgbClr val="425563"/>
                </a:solidFill>
                <a:latin typeface="Arial" panose="020B0604020202020204"/>
              </a:rPr>
              <a:t>Explored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the identified inequalities highlighted from data diagnostic</a:t>
            </a:r>
            <a:r>
              <a:rPr lang="en-GB" sz="1200" dirty="0">
                <a:solidFill>
                  <a:srgbClr val="425563"/>
                </a:solidFill>
                <a:latin typeface="Arial" panose="020B0604020202020204"/>
              </a:rPr>
              <a:t>,</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evidence review</a:t>
            </a:r>
            <a:r>
              <a:rPr lang="en-GB" sz="1200" dirty="0">
                <a:solidFill>
                  <a:srgbClr val="425563"/>
                </a:solidFill>
                <a:latin typeface="Arial" panose="020B0604020202020204"/>
              </a:rPr>
              <a:t> and Youth Board</a:t>
            </a:r>
            <a:endParaRPr lang="en-GB" sz="1200" i="0" u="none" strike="noStrike" kern="1200" cap="none" spc="0" normalizeH="0" baseline="0" noProof="0" dirty="0">
              <a:ln>
                <a:noFill/>
              </a:ln>
              <a:solidFill>
                <a:srgbClr val="425563"/>
              </a:solidFill>
              <a:effectLst/>
              <a:uLnTx/>
              <a:uFillTx/>
              <a:latin typeface="Arial" panose="020B0604020202020204"/>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Developed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recommendations for advancing the understanding of CYPMH waiting times and targeting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25563"/>
                </a:solidFill>
                <a:latin typeface="Arial" panose="020B0604020202020204"/>
              </a:rPr>
              <a:t>Captured</a:t>
            </a:r>
            <a:r>
              <a:rPr kumimoji="0" lang="en-GB" sz="1200" i="0" u="none" strike="noStrike" kern="1200" cap="none" spc="0" normalizeH="0" baseline="0" noProof="0" dirty="0">
                <a:ln>
                  <a:noFill/>
                </a:ln>
                <a:solidFill>
                  <a:srgbClr val="425563"/>
                </a:solidFill>
                <a:effectLst/>
                <a:uLnTx/>
                <a:uFillTx/>
                <a:latin typeface="Arial" panose="020B0604020202020204"/>
                <a:ea typeface="+mn-ea"/>
                <a:cs typeface="+mn-cs"/>
              </a:rPr>
              <a:t> and share best practice examples </a:t>
            </a:r>
          </a:p>
        </p:txBody>
      </p:sp>
    </p:spTree>
    <p:extLst>
      <p:ext uri="{BB962C8B-B14F-4D97-AF65-F5344CB8AC3E}">
        <p14:creationId xmlns:p14="http://schemas.microsoft.com/office/powerpoint/2010/main" val="163552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AF0B6-6DEE-0014-1A72-EDD3A6705760}"/>
              </a:ext>
            </a:extLst>
          </p:cNvPr>
          <p:cNvSpPr txBox="1">
            <a:spLocks/>
          </p:cNvSpPr>
          <p:nvPr/>
        </p:nvSpPr>
        <p:spPr>
          <a:xfrm>
            <a:off x="763200" y="770400"/>
            <a:ext cx="5550194" cy="730800"/>
          </a:xfrm>
          <a:prstGeom prst="rect">
            <a:avLst/>
          </a:prstGeom>
        </p:spPr>
        <p:txBody>
          <a:bodyP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pPr marR="0" lvl="0" defTabSz="914400" fontAlgn="auto">
              <a:lnSpc>
                <a:spcPct val="110000"/>
              </a:lnSpc>
              <a:spcBef>
                <a:spcPts val="1000"/>
              </a:spcBef>
              <a:spcAft>
                <a:spcPts val="0"/>
              </a:spcAft>
              <a:buClrTx/>
              <a:buSzTx/>
              <a:tabLst/>
              <a:defRPr/>
            </a:pPr>
            <a:r>
              <a:rPr lang="en-GB" sz="1800" dirty="0">
                <a:solidFill>
                  <a:schemeClr val="tx1"/>
                </a:solidFill>
                <a:latin typeface="Arial" panose="020B0604020202020204" pitchFamily="34" charset="0"/>
                <a:ea typeface="+mn-ea"/>
                <a:cs typeface="+mn-cs"/>
              </a:rPr>
              <a:t>Summary of key findings</a:t>
            </a:r>
          </a:p>
        </p:txBody>
      </p:sp>
      <p:pic>
        <p:nvPicPr>
          <p:cNvPr id="6" name="Graphic 5" descr="Magnifying glass with solid fill">
            <a:extLst>
              <a:ext uri="{FF2B5EF4-FFF2-40B4-BE49-F238E27FC236}">
                <a16:creationId xmlns:a16="http://schemas.microsoft.com/office/drawing/2014/main" id="{ACD49471-3770-46FD-4871-9B3A228ABF53}"/>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937159" y="1290170"/>
            <a:ext cx="540000" cy="540000"/>
          </a:xfrm>
          <a:prstGeom prst="rect">
            <a:avLst/>
          </a:prstGeom>
        </p:spPr>
      </p:pic>
      <p:sp>
        <p:nvSpPr>
          <p:cNvPr id="7" name="TextBox 6">
            <a:extLst>
              <a:ext uri="{FF2B5EF4-FFF2-40B4-BE49-F238E27FC236}">
                <a16:creationId xmlns:a16="http://schemas.microsoft.com/office/drawing/2014/main" id="{42968948-2F5D-95B1-86B3-3D96C455C7FA}"/>
              </a:ext>
            </a:extLst>
          </p:cNvPr>
          <p:cNvSpPr txBox="1"/>
          <p:nvPr/>
        </p:nvSpPr>
        <p:spPr>
          <a:xfrm>
            <a:off x="762700" y="1097753"/>
            <a:ext cx="10666599" cy="830997"/>
          </a:xfrm>
          <a:prstGeom prst="rect">
            <a:avLst/>
          </a:prstGeom>
          <a:noFill/>
        </p:spPr>
        <p:txBody>
          <a:bodyPr wrap="square" rtlCol="0">
            <a:spAutoFit/>
          </a:bodyPr>
          <a:lstStyle/>
          <a:p>
            <a:r>
              <a:rPr lang="en-GB" sz="1200" dirty="0">
                <a:solidFill>
                  <a:srgbClr val="425463"/>
                </a:solidFill>
              </a:rPr>
              <a:t>In London, CYP are waiting extended periods of time for services, there are significant health inequalities impacting waiting times, and extended waiting times have an impact on outcomes. Across the evidence review, data diagnostic, review of 4WW pilots and engagement with young people, we have gathered insights into a number of contributory factors to extended waiting times and also how waiting times can be improved. A number of common themes emerged from our work which are summarised below. </a:t>
            </a:r>
          </a:p>
        </p:txBody>
      </p:sp>
      <p:sp>
        <p:nvSpPr>
          <p:cNvPr id="37" name="TextBox 36">
            <a:extLst>
              <a:ext uri="{FF2B5EF4-FFF2-40B4-BE49-F238E27FC236}">
                <a16:creationId xmlns:a16="http://schemas.microsoft.com/office/drawing/2014/main" id="{11079666-26EE-C93C-C651-A9AA177EC9B6}"/>
              </a:ext>
            </a:extLst>
          </p:cNvPr>
          <p:cNvSpPr txBox="1"/>
          <p:nvPr/>
        </p:nvSpPr>
        <p:spPr>
          <a:xfrm>
            <a:off x="761745" y="2378331"/>
            <a:ext cx="4528423" cy="1922028"/>
          </a:xfrm>
          <a:prstGeom prst="rect">
            <a:avLst/>
          </a:prstGeom>
          <a:solidFill>
            <a:srgbClr val="E8EDEE"/>
          </a:solidFill>
        </p:spPr>
        <p:txBody>
          <a:bodyPr wrap="square" lIns="91440" tIns="216000" rIns="91440" bIns="72000" rtlCol="0" anchor="t">
            <a:spAutoFit/>
          </a:bodyPr>
          <a:lstStyle/>
          <a:p>
            <a:pPr marL="285750" indent="-285750">
              <a:spcAft>
                <a:spcPts val="600"/>
              </a:spcAft>
              <a:buFont typeface="Arial" panose="020B0604020202020204" pitchFamily="34" charset="0"/>
              <a:buChar char="•"/>
            </a:pPr>
            <a:r>
              <a:rPr lang="en-GB" sz="1200" b="1" dirty="0">
                <a:solidFill>
                  <a:srgbClr val="425563"/>
                </a:solidFill>
              </a:rPr>
              <a:t>Key finding</a:t>
            </a:r>
            <a:r>
              <a:rPr lang="en-GB" sz="1200" dirty="0">
                <a:solidFill>
                  <a:srgbClr val="425563"/>
                </a:solidFill>
              </a:rPr>
              <a:t>: where waiting times have been successfully improved, sites have considered whole pathway approaches and key models/approaches. </a:t>
            </a:r>
          </a:p>
          <a:p>
            <a:pPr marL="285750" indent="-285750">
              <a:spcAft>
                <a:spcPts val="600"/>
              </a:spcAft>
              <a:buFont typeface="Arial" panose="020B0604020202020204" pitchFamily="34" charset="0"/>
              <a:buChar char="•"/>
            </a:pPr>
            <a:r>
              <a:rPr lang="en-GB" sz="1200" dirty="0">
                <a:solidFill>
                  <a:srgbClr val="425563"/>
                </a:solidFill>
              </a:rPr>
              <a:t>This includes considering the ‘front door’ to services; improving throughput and flow; reviewing operational processes; and supporting safe and effective discharge </a:t>
            </a:r>
          </a:p>
          <a:p>
            <a:pPr marL="285750" indent="-285750">
              <a:spcAft>
                <a:spcPts val="600"/>
              </a:spcAft>
              <a:buFont typeface="Arial" panose="020B0604020202020204" pitchFamily="34" charset="0"/>
              <a:buChar char="•"/>
            </a:pPr>
            <a:r>
              <a:rPr lang="en-GB" sz="1200" dirty="0">
                <a:solidFill>
                  <a:srgbClr val="425563"/>
                </a:solidFill>
              </a:rPr>
              <a:t>Sites where waiting times have been improved have employed key models/approaches for providing services</a:t>
            </a:r>
          </a:p>
        </p:txBody>
      </p:sp>
      <p:sp>
        <p:nvSpPr>
          <p:cNvPr id="38" name="TextBox 37">
            <a:extLst>
              <a:ext uri="{FF2B5EF4-FFF2-40B4-BE49-F238E27FC236}">
                <a16:creationId xmlns:a16="http://schemas.microsoft.com/office/drawing/2014/main" id="{CDFED9F0-BA5B-4494-0D75-658689387FB4}"/>
              </a:ext>
            </a:extLst>
          </p:cNvPr>
          <p:cNvSpPr txBox="1"/>
          <p:nvPr/>
        </p:nvSpPr>
        <p:spPr>
          <a:xfrm>
            <a:off x="1006160" y="2205975"/>
            <a:ext cx="1026318" cy="257366"/>
          </a:xfrm>
          <a:prstGeom prst="rect">
            <a:avLst/>
          </a:prstGeom>
          <a:solidFill>
            <a:schemeClr val="accent1"/>
          </a:solidFill>
        </p:spPr>
        <p:txBody>
          <a:bodyPr wrap="square" lIns="36000" tIns="36000" rIns="36000" bIns="36000" rtlCol="0" anchor="ctr" anchorCtr="0">
            <a:spAutoFit/>
          </a:bodyPr>
          <a:lstStyle/>
          <a:p>
            <a:pPr algn="ctr">
              <a:defRPr/>
            </a:pPr>
            <a:r>
              <a:rPr lang="en-GB" sz="1200" b="1" kern="0" dirty="0">
                <a:solidFill>
                  <a:srgbClr val="FFFFFF"/>
                </a:solidFill>
                <a:latin typeface="Arial" panose="020B0604020202020204" pitchFamily="34" charset="0"/>
                <a:cs typeface="Arial" panose="020B0604020202020204" pitchFamily="34" charset="0"/>
              </a:rPr>
              <a:t>Pathways</a:t>
            </a:r>
          </a:p>
        </p:txBody>
      </p:sp>
      <p:sp>
        <p:nvSpPr>
          <p:cNvPr id="40" name="TextBox 39">
            <a:extLst>
              <a:ext uri="{FF2B5EF4-FFF2-40B4-BE49-F238E27FC236}">
                <a16:creationId xmlns:a16="http://schemas.microsoft.com/office/drawing/2014/main" id="{4E6DBD39-A9B2-FCAB-3041-DFF15D266123}"/>
              </a:ext>
            </a:extLst>
          </p:cNvPr>
          <p:cNvSpPr txBox="1"/>
          <p:nvPr/>
        </p:nvSpPr>
        <p:spPr>
          <a:xfrm>
            <a:off x="761745" y="4882869"/>
            <a:ext cx="4528423" cy="1291086"/>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200" b="1" dirty="0">
                <a:solidFill>
                  <a:srgbClr val="425563"/>
                </a:solidFill>
              </a:rPr>
              <a:t>Key finding: </a:t>
            </a:r>
            <a:r>
              <a:rPr lang="en-GB" sz="1200" dirty="0">
                <a:solidFill>
                  <a:srgbClr val="425563"/>
                </a:solidFill>
              </a:rPr>
              <a:t>structured approaches to planning for demand and capacity have a beneficial impact on waiting times</a:t>
            </a:r>
          </a:p>
          <a:p>
            <a:pPr marL="285750" indent="-285750">
              <a:spcAft>
                <a:spcPts val="600"/>
              </a:spcAft>
              <a:buFont typeface="Arial" panose="020B0604020202020204" pitchFamily="34" charset="0"/>
              <a:buChar char="•"/>
            </a:pPr>
            <a:r>
              <a:rPr lang="en-GB" sz="1200" dirty="0">
                <a:solidFill>
                  <a:srgbClr val="425563"/>
                </a:solidFill>
              </a:rPr>
              <a:t>This includes demand and capacity modelling; job planning and skill mix assessment; streamlining processes and procedures; and approaches to clear existing backlogs. </a:t>
            </a:r>
          </a:p>
        </p:txBody>
      </p:sp>
      <p:sp>
        <p:nvSpPr>
          <p:cNvPr id="41" name="TextBox 40">
            <a:extLst>
              <a:ext uri="{FF2B5EF4-FFF2-40B4-BE49-F238E27FC236}">
                <a16:creationId xmlns:a16="http://schemas.microsoft.com/office/drawing/2014/main" id="{CC80718A-F8A4-8299-CB9A-D8AB4E120F1A}"/>
              </a:ext>
            </a:extLst>
          </p:cNvPr>
          <p:cNvSpPr txBox="1"/>
          <p:nvPr/>
        </p:nvSpPr>
        <p:spPr>
          <a:xfrm>
            <a:off x="1021784" y="4754184"/>
            <a:ext cx="1822893" cy="257369"/>
          </a:xfrm>
          <a:prstGeom prst="rect">
            <a:avLst/>
          </a:prstGeom>
          <a:solidFill>
            <a:schemeClr val="accent5"/>
          </a:solidFill>
          <a:ln>
            <a:noFill/>
          </a:ln>
        </p:spPr>
        <p:txBody>
          <a:bodyPr wrap="square" lIns="36000" tIns="36000" rIns="36000" bIns="36000" rtlCol="0" anchor="ctr" anchorCtr="0">
            <a:spAutoFit/>
          </a:bodyPr>
          <a:lstStyle/>
          <a:p>
            <a:pPr algn="ctr">
              <a:defRPr/>
            </a:pPr>
            <a:r>
              <a:rPr lang="en-GB" sz="1200" b="1" kern="0" dirty="0">
                <a:solidFill>
                  <a:srgbClr val="FFFFFF"/>
                </a:solidFill>
                <a:latin typeface="Arial" panose="020B0604020202020204" pitchFamily="34" charset="0"/>
                <a:cs typeface="Arial" panose="020B0604020202020204" pitchFamily="34" charset="0"/>
              </a:rPr>
              <a:t>Demand and capacity</a:t>
            </a:r>
          </a:p>
        </p:txBody>
      </p:sp>
      <p:sp>
        <p:nvSpPr>
          <p:cNvPr id="42" name="TextBox 41">
            <a:extLst>
              <a:ext uri="{FF2B5EF4-FFF2-40B4-BE49-F238E27FC236}">
                <a16:creationId xmlns:a16="http://schemas.microsoft.com/office/drawing/2014/main" id="{9D2A09CB-226C-C915-371B-325ABEA8C33A}"/>
              </a:ext>
            </a:extLst>
          </p:cNvPr>
          <p:cNvSpPr txBox="1"/>
          <p:nvPr/>
        </p:nvSpPr>
        <p:spPr>
          <a:xfrm>
            <a:off x="6657417" y="4882869"/>
            <a:ext cx="4528423" cy="1291086"/>
          </a:xfrm>
          <a:prstGeom prst="rect">
            <a:avLst/>
          </a:prstGeom>
          <a:solidFill>
            <a:srgbClr val="E8EDEE"/>
          </a:solidFill>
        </p:spPr>
        <p:txBody>
          <a:bodyPr wrap="square" lIns="91440" tIns="216000" rIns="91440" bIns="72000" rtlCol="0" anchor="t">
            <a:spAutoFit/>
          </a:bodyPr>
          <a:lstStyle/>
          <a:p>
            <a:pPr marL="285750" indent="-285750">
              <a:spcAft>
                <a:spcPts val="600"/>
              </a:spcAft>
              <a:buFont typeface="Arial" panose="020B0604020202020204" pitchFamily="34" charset="0"/>
              <a:buChar char="•"/>
            </a:pPr>
            <a:r>
              <a:rPr lang="en-GB" sz="1200" b="1" dirty="0">
                <a:solidFill>
                  <a:srgbClr val="425563"/>
                </a:solidFill>
              </a:rPr>
              <a:t>Key finding: </a:t>
            </a:r>
            <a:r>
              <a:rPr lang="en-GB" sz="1200" dirty="0">
                <a:solidFill>
                  <a:srgbClr val="425563"/>
                </a:solidFill>
              </a:rPr>
              <a:t>it is important to consider culture and buy-in to transformation plans in relation to waiting times, and to support staff through changes</a:t>
            </a:r>
            <a:endParaRPr lang="en-GB" sz="1200" dirty="0">
              <a:solidFill>
                <a:srgbClr val="425563"/>
              </a:solidFill>
              <a:cs typeface="Arial"/>
            </a:endParaRPr>
          </a:p>
          <a:p>
            <a:pPr marL="285750" indent="-285750">
              <a:spcAft>
                <a:spcPts val="600"/>
              </a:spcAft>
              <a:buFont typeface="Arial" panose="020B0604020202020204" pitchFamily="34" charset="0"/>
              <a:buChar char="•"/>
            </a:pPr>
            <a:r>
              <a:rPr lang="en-GB" sz="1200" dirty="0">
                <a:solidFill>
                  <a:srgbClr val="425563"/>
                </a:solidFill>
                <a:cs typeface="Arial"/>
              </a:rPr>
              <a:t>Providing staff teams with supervision and training also plays a role in keeping staff engaged and supported</a:t>
            </a:r>
          </a:p>
        </p:txBody>
      </p:sp>
      <p:sp>
        <p:nvSpPr>
          <p:cNvPr id="43" name="TextBox 42">
            <a:extLst>
              <a:ext uri="{FF2B5EF4-FFF2-40B4-BE49-F238E27FC236}">
                <a16:creationId xmlns:a16="http://schemas.microsoft.com/office/drawing/2014/main" id="{EAF50575-5D6D-D291-0BFA-2344BF62CD68}"/>
              </a:ext>
            </a:extLst>
          </p:cNvPr>
          <p:cNvSpPr txBox="1"/>
          <p:nvPr/>
        </p:nvSpPr>
        <p:spPr>
          <a:xfrm>
            <a:off x="6900749" y="4734325"/>
            <a:ext cx="1026318" cy="257366"/>
          </a:xfrm>
          <a:prstGeom prst="rect">
            <a:avLst/>
          </a:prstGeom>
          <a:solidFill>
            <a:schemeClr val="tx1"/>
          </a:solidFill>
        </p:spPr>
        <p:txBody>
          <a:bodyPr wrap="square" lIns="36000" tIns="36000" rIns="36000" bIns="36000" rtlCol="0" anchor="ctr" anchorCtr="0">
            <a:spAutoFit/>
          </a:bodyPr>
          <a:lstStyle/>
          <a:p>
            <a:pPr algn="ctr">
              <a:defRPr/>
            </a:pPr>
            <a:r>
              <a:rPr lang="en-GB" sz="1200" b="1" kern="0" dirty="0">
                <a:solidFill>
                  <a:srgbClr val="FFFFFF"/>
                </a:solidFill>
                <a:latin typeface="Arial" panose="020B0604020202020204" pitchFamily="34" charset="0"/>
                <a:cs typeface="Arial" panose="020B0604020202020204" pitchFamily="34" charset="0"/>
              </a:rPr>
              <a:t>Workforce</a:t>
            </a:r>
          </a:p>
        </p:txBody>
      </p:sp>
      <p:sp>
        <p:nvSpPr>
          <p:cNvPr id="46" name="TextBox 45">
            <a:extLst>
              <a:ext uri="{FF2B5EF4-FFF2-40B4-BE49-F238E27FC236}">
                <a16:creationId xmlns:a16="http://schemas.microsoft.com/office/drawing/2014/main" id="{9E87A3F2-654D-5EB8-8BC3-BAF69179E331}"/>
              </a:ext>
            </a:extLst>
          </p:cNvPr>
          <p:cNvSpPr txBox="1"/>
          <p:nvPr/>
        </p:nvSpPr>
        <p:spPr>
          <a:xfrm>
            <a:off x="6657417" y="2378331"/>
            <a:ext cx="4528423" cy="2183638"/>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200" b="1" dirty="0">
                <a:solidFill>
                  <a:srgbClr val="425563"/>
                </a:solidFill>
              </a:rPr>
              <a:t>Key finding</a:t>
            </a:r>
            <a:r>
              <a:rPr lang="en-GB" sz="1200" dirty="0">
                <a:solidFill>
                  <a:srgbClr val="425563"/>
                </a:solidFill>
              </a:rPr>
              <a:t>: a number of inequalities exist for waiting times, including links to access, experience and outcomes</a:t>
            </a:r>
          </a:p>
          <a:p>
            <a:pPr marL="285750" indent="-285750">
              <a:spcAft>
                <a:spcPts val="600"/>
              </a:spcAft>
              <a:buFont typeface="Arial" panose="020B0604020202020204" pitchFamily="34" charset="0"/>
              <a:buChar char="•"/>
            </a:pPr>
            <a:r>
              <a:rPr lang="en-GB" sz="1200" dirty="0">
                <a:solidFill>
                  <a:srgbClr val="425563"/>
                </a:solidFill>
              </a:rPr>
              <a:t>Data diagnostic has found inequalities in waiting times for CYP who are Black or Mixed ethnicity, male, or waiting for neurodevelopmental services</a:t>
            </a:r>
          </a:p>
          <a:p>
            <a:pPr marL="285750" indent="-285750">
              <a:spcAft>
                <a:spcPts val="600"/>
              </a:spcAft>
              <a:buFont typeface="Arial" panose="020B0604020202020204" pitchFamily="34" charset="0"/>
              <a:buChar char="•"/>
            </a:pPr>
            <a:r>
              <a:rPr lang="en-GB" sz="1200" dirty="0">
                <a:solidFill>
                  <a:srgbClr val="425563"/>
                </a:solidFill>
              </a:rPr>
              <a:t>Long waits have a negative impact on outcomes</a:t>
            </a:r>
          </a:p>
          <a:p>
            <a:pPr marL="285750" indent="-285750">
              <a:spcAft>
                <a:spcPts val="600"/>
              </a:spcAft>
              <a:buFont typeface="Arial" panose="020B0604020202020204" pitchFamily="34" charset="0"/>
              <a:buChar char="•"/>
            </a:pPr>
            <a:r>
              <a:rPr lang="en-GB" sz="1200" dirty="0">
                <a:solidFill>
                  <a:srgbClr val="425563"/>
                </a:solidFill>
              </a:rPr>
              <a:t>Those who are waiting for services aged 16-18 may face additional inequalities in relation to transition to adult services</a:t>
            </a:r>
          </a:p>
        </p:txBody>
      </p:sp>
      <p:sp>
        <p:nvSpPr>
          <p:cNvPr id="47" name="TextBox 46">
            <a:extLst>
              <a:ext uri="{FF2B5EF4-FFF2-40B4-BE49-F238E27FC236}">
                <a16:creationId xmlns:a16="http://schemas.microsoft.com/office/drawing/2014/main" id="{D4D0617D-679F-57C4-553E-0122C28EF45E}"/>
              </a:ext>
            </a:extLst>
          </p:cNvPr>
          <p:cNvSpPr txBox="1"/>
          <p:nvPr/>
        </p:nvSpPr>
        <p:spPr>
          <a:xfrm>
            <a:off x="6900749" y="2205975"/>
            <a:ext cx="1026318" cy="257366"/>
          </a:xfrm>
          <a:prstGeom prst="rect">
            <a:avLst/>
          </a:prstGeom>
          <a:solidFill>
            <a:schemeClr val="accent4"/>
          </a:solidFill>
        </p:spPr>
        <p:txBody>
          <a:bodyPr wrap="square" lIns="36000" tIns="36000" rIns="36000" bIns="36000" rtlCol="0" anchor="ctr" anchorCtr="0">
            <a:spAutoFit/>
          </a:bodyPr>
          <a:lstStyle/>
          <a:p>
            <a:pPr algn="ctr">
              <a:defRPr/>
            </a:pPr>
            <a:r>
              <a:rPr lang="en-GB" sz="1200" b="1" kern="0" dirty="0">
                <a:solidFill>
                  <a:srgbClr val="FFFFFF"/>
                </a:solidFill>
                <a:latin typeface="Arial" panose="020B0604020202020204" pitchFamily="34" charset="0"/>
                <a:cs typeface="Arial" panose="020B0604020202020204" pitchFamily="34" charset="0"/>
              </a:rPr>
              <a:t>Inequalities</a:t>
            </a:r>
          </a:p>
        </p:txBody>
      </p:sp>
    </p:spTree>
    <p:extLst>
      <p:ext uri="{BB962C8B-B14F-4D97-AF65-F5344CB8AC3E}">
        <p14:creationId xmlns:p14="http://schemas.microsoft.com/office/powerpoint/2010/main" val="224762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81C5526-9380-97DB-D91B-00CFCF7A3605}"/>
              </a:ext>
            </a:extLst>
          </p:cNvPr>
          <p:cNvSpPr txBox="1">
            <a:spLocks/>
          </p:cNvSpPr>
          <p:nvPr/>
        </p:nvSpPr>
        <p:spPr>
          <a:xfrm>
            <a:off x="763200" y="770400"/>
            <a:ext cx="4802400" cy="730800"/>
          </a:xfrm>
          <a:prstGeom prst="rect">
            <a:avLst/>
          </a:prstGeom>
        </p:spPr>
        <p:txBody>
          <a:bodyP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A799"/>
                </a:solidFill>
                <a:effectLst/>
                <a:uLnTx/>
                <a:uFillTx/>
                <a:latin typeface="Arial" panose="020B0604020202020204" pitchFamily="34" charset="0"/>
                <a:ea typeface="+mn-ea"/>
                <a:cs typeface="+mn-cs"/>
              </a:rPr>
              <a:t>Pathways - overview </a:t>
            </a:r>
          </a:p>
        </p:txBody>
      </p:sp>
      <p:sp>
        <p:nvSpPr>
          <p:cNvPr id="16" name="Text Placeholder 3">
            <a:extLst>
              <a:ext uri="{FF2B5EF4-FFF2-40B4-BE49-F238E27FC236}">
                <a16:creationId xmlns:a16="http://schemas.microsoft.com/office/drawing/2014/main" id="{59BB6E8D-A5E3-6ACB-C238-021DDAD2F908}"/>
              </a:ext>
            </a:extLst>
          </p:cNvPr>
          <p:cNvSpPr txBox="1">
            <a:spLocks/>
          </p:cNvSpPr>
          <p:nvPr/>
        </p:nvSpPr>
        <p:spPr>
          <a:xfrm>
            <a:off x="763198" y="1911024"/>
            <a:ext cx="10292400" cy="236061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Learning from both the review of evidence and the 4 Week Wait Pilot sites has indicated that consideration of the whole pathway for CYP mental health services, from access to flow through services to discharge, has helped</a:t>
            </a:r>
            <a:r>
              <a:rPr lang="en-GB" dirty="0">
                <a:latin typeface="Arial" panose="020B0604020202020204"/>
              </a:rPr>
              <a:t>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lead to reduced waiting times. This includes a consideration of the ‘front door’ to services, ensuring there are as few barriers as possible to access. It also includes consideration of patient flow, including by intervention rather than service to enable understanding of where the longest waits are. Key models have been employed by sites to provide services including iTHRIVE and CAPA. </a:t>
            </a:r>
            <a:r>
              <a:rPr lang="en-GB" dirty="0">
                <a:latin typeface="Arial" panose="020B0604020202020204"/>
              </a:rPr>
              <a:t>Lastly work to deliver effective and safe discharge has helped to improve waiting times.  </a:t>
            </a: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6178ABB6-D5E9-F1F8-E5C5-4A1A15EB98FC}"/>
              </a:ext>
            </a:extLst>
          </p:cNvPr>
          <p:cNvGrpSpPr/>
          <p:nvPr/>
        </p:nvGrpSpPr>
        <p:grpSpPr>
          <a:xfrm>
            <a:off x="761758" y="1208979"/>
            <a:ext cx="10292399" cy="584441"/>
            <a:chOff x="696948" y="1964589"/>
            <a:chExt cx="10292399" cy="584441"/>
          </a:xfrm>
        </p:grpSpPr>
        <p:sp>
          <p:nvSpPr>
            <p:cNvPr id="18" name="Text Placeholder 4">
              <a:extLst>
                <a:ext uri="{FF2B5EF4-FFF2-40B4-BE49-F238E27FC236}">
                  <a16:creationId xmlns:a16="http://schemas.microsoft.com/office/drawing/2014/main" id="{8059590A-FD59-2A38-4AAB-A835AFD5B2F1}"/>
                </a:ext>
              </a:extLst>
            </p:cNvPr>
            <p:cNvSpPr txBox="1">
              <a:spLocks/>
            </p:cNvSpPr>
            <p:nvPr/>
          </p:nvSpPr>
          <p:spPr>
            <a:xfrm>
              <a:off x="696948" y="1964589"/>
              <a:ext cx="10292399" cy="584441"/>
            </a:xfrm>
            <a:prstGeom prst="roundRect">
              <a:avLst/>
            </a:prstGeom>
            <a:solidFill>
              <a:srgbClr val="00A799"/>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Where waiting times have been successfully improved, sites have considered whole pathway approaches and key models/approaches.  </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pic>
          <p:nvPicPr>
            <p:cNvPr id="19" name="Graphic 18" descr="Magnifying glass with solid fill">
              <a:extLst>
                <a:ext uri="{FF2B5EF4-FFF2-40B4-BE49-F238E27FC236}">
                  <a16:creationId xmlns:a16="http://schemas.microsoft.com/office/drawing/2014/main" id="{522CB735-AF0B-1975-64A3-D0B67CFBEDCD}"/>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00802" y="1985200"/>
              <a:ext cx="540000" cy="540000"/>
            </a:xfrm>
            <a:prstGeom prst="rect">
              <a:avLst/>
            </a:prstGeom>
          </p:spPr>
        </p:pic>
      </p:grpSp>
      <p:sp>
        <p:nvSpPr>
          <p:cNvPr id="20" name="Down Arrow Callout 25">
            <a:extLst>
              <a:ext uri="{FF2B5EF4-FFF2-40B4-BE49-F238E27FC236}">
                <a16:creationId xmlns:a16="http://schemas.microsoft.com/office/drawing/2014/main" id="{69FE7569-527C-8BD7-8436-3E0A8E95B1C0}"/>
              </a:ext>
            </a:extLst>
          </p:cNvPr>
          <p:cNvSpPr/>
          <p:nvPr/>
        </p:nvSpPr>
        <p:spPr>
          <a:xfrm>
            <a:off x="1093877" y="3092034"/>
            <a:ext cx="2058856" cy="2637017"/>
          </a:xfrm>
          <a:prstGeom prst="flowChartAlternateProcess">
            <a:avLst/>
          </a:prstGeom>
          <a:solidFill>
            <a:schemeClr val="accent2"/>
          </a:solidFill>
          <a:ln w="19050" cap="flat" cmpd="sng" algn="ctr">
            <a:no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a:ea typeface="+mn-ea"/>
                <a:cs typeface="Arial"/>
              </a:rPr>
              <a:t>Access to services</a:t>
            </a:r>
            <a:endParaRPr lang="en-US" sz="1200" b="1" i="0" u="none" strike="noStrike" kern="0" cap="none" spc="0" normalizeH="0" baseline="0" noProof="0" dirty="0">
              <a:ln>
                <a:noFill/>
              </a:ln>
              <a:solidFill>
                <a:schemeClr val="bg1"/>
              </a:solidFill>
              <a:effectLst/>
              <a:uLnTx/>
              <a:uFillTx/>
              <a:latin typeface="Arial" panose="020B0604020202020204"/>
              <a:cs typeface="Arial"/>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Consider:</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Front Door</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Single Point of Access</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Enhanced triage</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Assessment team</a:t>
            </a:r>
            <a:r>
              <a:rPr kumimoji="0" lang="en-US" sz="1200" b="0" i="0" u="none" strike="noStrike" kern="0" cap="none" spc="0" normalizeH="0" baseline="0" noProof="0" dirty="0">
                <a:ln>
                  <a:noFill/>
                </a:ln>
                <a:solidFill>
                  <a:srgbClr val="E6EDEE"/>
                </a:solidFill>
                <a:effectLst/>
                <a:uLnTx/>
                <a:uFillTx/>
                <a:latin typeface="Arial" panose="020B0604020202020204"/>
                <a:ea typeface="+mn-ea"/>
                <a:cs typeface="Arial"/>
              </a:rPr>
              <a:t>s</a:t>
            </a:r>
            <a:endParaRPr lang="en-US" sz="1200" b="0" i="0" u="none" strike="noStrike" kern="0" cap="none" spc="0" normalizeH="0" baseline="0" noProof="0" dirty="0">
              <a:ln>
                <a:noFill/>
              </a:ln>
              <a:solidFill>
                <a:srgbClr val="E6EDEE"/>
              </a:solidFill>
              <a:effectLst/>
              <a:uLnTx/>
              <a:uFillTx/>
              <a:latin typeface="Arial" panose="020B0604020202020204"/>
              <a:cs typeface="Arial"/>
            </a:endParaRPr>
          </a:p>
        </p:txBody>
      </p:sp>
      <p:sp>
        <p:nvSpPr>
          <p:cNvPr id="21" name="Down Arrow Callout 25">
            <a:extLst>
              <a:ext uri="{FF2B5EF4-FFF2-40B4-BE49-F238E27FC236}">
                <a16:creationId xmlns:a16="http://schemas.microsoft.com/office/drawing/2014/main" id="{702BFE62-58BC-6A58-158B-E193EF32BA33}"/>
              </a:ext>
            </a:extLst>
          </p:cNvPr>
          <p:cNvSpPr/>
          <p:nvPr/>
        </p:nvSpPr>
        <p:spPr>
          <a:xfrm>
            <a:off x="4878531" y="3092034"/>
            <a:ext cx="2058855" cy="2637017"/>
          </a:xfrm>
          <a:prstGeom prst="flowChartAlternateProcess">
            <a:avLst/>
          </a:prstGeom>
          <a:solidFill>
            <a:schemeClr val="accent2"/>
          </a:solidFill>
          <a:ln w="19050" cap="flat" cmpd="sng" algn="ctr">
            <a:no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a:ea typeface="+mn-ea"/>
                <a:cs typeface="Arial"/>
              </a:rPr>
              <a:t>Flow through services</a:t>
            </a:r>
            <a:endParaRPr lang="en-US" sz="1200" b="1" i="0" u="none" strike="noStrike" kern="0" cap="none" spc="0" normalizeH="0" baseline="0" noProof="0" dirty="0">
              <a:ln>
                <a:noFill/>
              </a:ln>
              <a:solidFill>
                <a:schemeClr val="bg1"/>
              </a:solidFill>
              <a:effectLst/>
              <a:uLnTx/>
              <a:uFillTx/>
              <a:latin typeface="Arial" panose="020B0604020202020204"/>
              <a:cs typeface="Arial"/>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Consider:</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Patient flow</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Case management</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p:txBody>
      </p:sp>
      <p:sp>
        <p:nvSpPr>
          <p:cNvPr id="22" name="Down Arrow Callout 25">
            <a:extLst>
              <a:ext uri="{FF2B5EF4-FFF2-40B4-BE49-F238E27FC236}">
                <a16:creationId xmlns:a16="http://schemas.microsoft.com/office/drawing/2014/main" id="{FA25124C-67B8-0514-0EB2-DA5507E7C648}"/>
              </a:ext>
            </a:extLst>
          </p:cNvPr>
          <p:cNvSpPr/>
          <p:nvPr/>
        </p:nvSpPr>
        <p:spPr>
          <a:xfrm>
            <a:off x="8677562" y="3092034"/>
            <a:ext cx="2073232" cy="2637017"/>
          </a:xfrm>
          <a:prstGeom prst="flowChartAlternateProcess">
            <a:avLst/>
          </a:prstGeom>
          <a:solidFill>
            <a:schemeClr val="accent2"/>
          </a:solidFill>
          <a:ln w="19050" cap="flat" cmpd="sng" algn="ctr">
            <a:no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a:ea typeface="+mn-ea"/>
                <a:cs typeface="Arial"/>
              </a:rPr>
              <a:t>Discharge</a:t>
            </a:r>
            <a:endParaRPr kumimoji="0" lang="en-US" sz="1200" b="1" kern="0" dirty="0">
              <a:solidFill>
                <a:schemeClr val="bg1"/>
              </a:solidFill>
              <a:latin typeface="Arial" panose="020B0604020202020204"/>
              <a:ea typeface="+mn-ea"/>
              <a:cs typeface="Arial" panose="020B0604020202020204" pitchFamily="34" charset="0"/>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Consider:</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Length of support</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Discharge procedures</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Support to improve end of treatment</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E6EDEE">
                  <a:lumMod val="25000"/>
                </a:srgbClr>
              </a:solidFill>
              <a:effectLst/>
              <a:uLnTx/>
              <a:uFillTx/>
              <a:latin typeface="Arial" panose="020B0604020202020204"/>
              <a:ea typeface="+mn-ea"/>
              <a:cs typeface="Arial" panose="020B0604020202020204" pitchFamily="34" charset="0"/>
            </a:endParaRPr>
          </a:p>
        </p:txBody>
      </p:sp>
      <p:sp>
        <p:nvSpPr>
          <p:cNvPr id="23" name="Right Arrow 11">
            <a:extLst>
              <a:ext uri="{FF2B5EF4-FFF2-40B4-BE49-F238E27FC236}">
                <a16:creationId xmlns:a16="http://schemas.microsoft.com/office/drawing/2014/main" id="{6F77EC75-E952-1F82-4EA5-EB7023314A68}"/>
              </a:ext>
            </a:extLst>
          </p:cNvPr>
          <p:cNvSpPr/>
          <p:nvPr/>
        </p:nvSpPr>
        <p:spPr>
          <a:xfrm>
            <a:off x="3375104" y="3970946"/>
            <a:ext cx="1223546" cy="601383"/>
          </a:xfrm>
          <a:prstGeom prst="rightArrow">
            <a:avLst/>
          </a:prstGeom>
          <a:solidFill>
            <a:schemeClr val="bg2">
              <a:lumMod val="9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 name="Right Arrow 11">
            <a:extLst>
              <a:ext uri="{FF2B5EF4-FFF2-40B4-BE49-F238E27FC236}">
                <a16:creationId xmlns:a16="http://schemas.microsoft.com/office/drawing/2014/main" id="{154CF099-27CB-3E42-1B08-CE1009CBD8DD}"/>
              </a:ext>
            </a:extLst>
          </p:cNvPr>
          <p:cNvSpPr/>
          <p:nvPr/>
        </p:nvSpPr>
        <p:spPr>
          <a:xfrm>
            <a:off x="7204715" y="3970945"/>
            <a:ext cx="1223547" cy="601383"/>
          </a:xfrm>
          <a:prstGeom prst="rightArrow">
            <a:avLst/>
          </a:prstGeom>
          <a:solidFill>
            <a:schemeClr val="bg2">
              <a:lumMod val="9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5" name="Down Arrow Callout 25">
            <a:extLst>
              <a:ext uri="{FF2B5EF4-FFF2-40B4-BE49-F238E27FC236}">
                <a16:creationId xmlns:a16="http://schemas.microsoft.com/office/drawing/2014/main" id="{0E9AA7FD-7D1C-4254-C5FD-2506E9C9BCDD}"/>
              </a:ext>
            </a:extLst>
          </p:cNvPr>
          <p:cNvSpPr/>
          <p:nvPr/>
        </p:nvSpPr>
        <p:spPr>
          <a:xfrm>
            <a:off x="1093877" y="5894773"/>
            <a:ext cx="5800378" cy="766231"/>
          </a:xfrm>
          <a:prstGeom prst="flowChartAlternateProcess">
            <a:avLst/>
          </a:prstGeom>
          <a:solidFill>
            <a:schemeClr val="accent2"/>
          </a:solidFill>
          <a:ln w="19050" cap="flat" cmpd="sng" algn="ctr">
            <a:noFill/>
            <a:prstDash val="solid"/>
            <a:miter lim="800000"/>
          </a:ln>
          <a:effectLst/>
        </p:spPr>
        <p:txBody>
          <a:bodyPr lIns="91440" tIns="45720" rIns="91440" bIns="45720" rtlCol="0" anchor="t"/>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a:ea typeface="+mn-ea"/>
                <a:cs typeface="Arial"/>
              </a:rPr>
              <a:t>Waiting well</a:t>
            </a:r>
            <a:endParaRPr lang="en-US" sz="1200" b="1" i="0" u="none" strike="noStrike" kern="0" cap="none" spc="0" normalizeH="0" baseline="0" noProof="0" dirty="0">
              <a:ln>
                <a:noFill/>
              </a:ln>
              <a:solidFill>
                <a:schemeClr val="bg1"/>
              </a:solidFill>
              <a:effectLst/>
              <a:uLnTx/>
              <a:uFillTx/>
              <a:latin typeface="Arial" panose="020B0604020202020204"/>
              <a:cs typeface="Arial"/>
            </a:endParaRPr>
          </a:p>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a:ea typeface="+mn-ea"/>
                <a:cs typeface="Arial"/>
              </a:rPr>
              <a:t>Consider implementing approaches to support those on waiting lists</a:t>
            </a:r>
            <a:endParaRPr lang="en-US" sz="1200" b="0" i="0" u="none" strike="noStrike" kern="0" cap="none" spc="0" normalizeH="0" baseline="0" noProof="0" dirty="0">
              <a:ln>
                <a:noFill/>
              </a:ln>
              <a:solidFill>
                <a:schemeClr val="bg1"/>
              </a:solidFill>
              <a:effectLst/>
              <a:uLnTx/>
              <a:uFillTx/>
              <a:latin typeface="Arial" panose="020B0604020202020204"/>
              <a:cs typeface="Arial"/>
            </a:endParaRPr>
          </a:p>
        </p:txBody>
      </p:sp>
      <p:sp>
        <p:nvSpPr>
          <p:cNvPr id="26" name="Arrow: Bent 25">
            <a:extLst>
              <a:ext uri="{FF2B5EF4-FFF2-40B4-BE49-F238E27FC236}">
                <a16:creationId xmlns:a16="http://schemas.microsoft.com/office/drawing/2014/main" id="{D09FCCE7-BDD4-5D2B-09DF-33B39A77B860}"/>
              </a:ext>
            </a:extLst>
          </p:cNvPr>
          <p:cNvSpPr/>
          <p:nvPr/>
        </p:nvSpPr>
        <p:spPr>
          <a:xfrm rot="16200000" flipV="1">
            <a:off x="7257897" y="5466955"/>
            <a:ext cx="1012891" cy="855634"/>
          </a:xfrm>
          <a:prstGeom prst="bentArrow">
            <a:avLst>
              <a:gd name="adj1" fmla="val 36225"/>
              <a:gd name="adj2" fmla="val 34184"/>
              <a:gd name="adj3" fmla="val 35204"/>
              <a:gd name="adj4" fmla="val 4375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9023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7D7D52-CC1C-C3D5-033D-76DDC29CA02F}"/>
              </a:ext>
            </a:extLst>
          </p:cNvPr>
          <p:cNvSpPr>
            <a:spLocks noGrp="1"/>
          </p:cNvSpPr>
          <p:nvPr>
            <p:ph type="sldNum" sz="quarter" idx="15"/>
          </p:nvPr>
        </p:nvSpPr>
        <p:spPr/>
        <p:txBody>
          <a:bodyPr/>
          <a:lstStyle/>
          <a:p>
            <a:fld id="{CF839E00-920F-44B0-A87D-3D18AF2DE1AE}" type="slidenum">
              <a:rPr lang="en-GB" smtClean="0"/>
              <a:t>23</a:t>
            </a:fld>
            <a:endParaRPr lang="en-GB" dirty="0"/>
          </a:p>
        </p:txBody>
      </p:sp>
      <p:sp>
        <p:nvSpPr>
          <p:cNvPr id="3" name="Title 2">
            <a:extLst>
              <a:ext uri="{FF2B5EF4-FFF2-40B4-BE49-F238E27FC236}">
                <a16:creationId xmlns:a16="http://schemas.microsoft.com/office/drawing/2014/main" id="{5EB76CCA-A787-E953-9DB8-AF0F3D8C0163}"/>
              </a:ext>
            </a:extLst>
          </p:cNvPr>
          <p:cNvSpPr>
            <a:spLocks noGrp="1"/>
          </p:cNvSpPr>
          <p:nvPr>
            <p:ph type="title"/>
          </p:nvPr>
        </p:nvSpPr>
        <p:spPr/>
        <p:txBody>
          <a:bodyPr/>
          <a:lstStyle/>
          <a:p>
            <a:r>
              <a:rPr lang="en-GB" dirty="0">
                <a:solidFill>
                  <a:schemeClr val="accent4"/>
                </a:solidFill>
              </a:rPr>
              <a:t>Inequalities - overview</a:t>
            </a:r>
          </a:p>
        </p:txBody>
      </p:sp>
      <p:grpSp>
        <p:nvGrpSpPr>
          <p:cNvPr id="5" name="Group 4">
            <a:extLst>
              <a:ext uri="{FF2B5EF4-FFF2-40B4-BE49-F238E27FC236}">
                <a16:creationId xmlns:a16="http://schemas.microsoft.com/office/drawing/2014/main" id="{CDF03DA2-69B6-0815-E81C-EEAB53E08320}"/>
              </a:ext>
            </a:extLst>
          </p:cNvPr>
          <p:cNvGrpSpPr/>
          <p:nvPr/>
        </p:nvGrpSpPr>
        <p:grpSpPr>
          <a:xfrm>
            <a:off x="763198" y="1208979"/>
            <a:ext cx="10292399" cy="584441"/>
            <a:chOff x="696947" y="2390569"/>
            <a:chExt cx="10292399" cy="584441"/>
          </a:xfrm>
          <a:solidFill>
            <a:schemeClr val="accent4"/>
          </a:solidFill>
        </p:grpSpPr>
        <p:sp>
          <p:nvSpPr>
            <p:cNvPr id="6" name="Text Placeholder 4">
              <a:extLst>
                <a:ext uri="{FF2B5EF4-FFF2-40B4-BE49-F238E27FC236}">
                  <a16:creationId xmlns:a16="http://schemas.microsoft.com/office/drawing/2014/main" id="{52DEEAD3-B6A7-ADDA-B1E6-F5CA10BF457E}"/>
                </a:ext>
              </a:extLst>
            </p:cNvPr>
            <p:cNvSpPr txBox="1">
              <a:spLocks/>
            </p:cNvSpPr>
            <p:nvPr/>
          </p:nvSpPr>
          <p:spPr>
            <a:xfrm>
              <a:off x="696947" y="2390569"/>
              <a:ext cx="10292399" cy="584441"/>
            </a:xfrm>
            <a:prstGeom prst="roundRect">
              <a:avLst/>
            </a:prstGeom>
            <a:grp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bg1"/>
                  </a:solidFill>
                </a:rPr>
                <a:t>A number of inequalities exist for waiting times, including links to access, experience and outcomes</a:t>
              </a:r>
            </a:p>
          </p:txBody>
        </p:sp>
        <p:pic>
          <p:nvPicPr>
            <p:cNvPr id="7" name="Graphic 6" descr="Magnifying glass with solid fill">
              <a:extLst>
                <a:ext uri="{FF2B5EF4-FFF2-40B4-BE49-F238E27FC236}">
                  <a16:creationId xmlns:a16="http://schemas.microsoft.com/office/drawing/2014/main" id="{D6BFCEED-B587-A52D-04FB-B4E64FBB8691}"/>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00801" y="2411180"/>
              <a:ext cx="540000" cy="540000"/>
            </a:xfrm>
            <a:prstGeom prst="rect">
              <a:avLst/>
            </a:prstGeom>
          </p:spPr>
        </p:pic>
      </p:grpSp>
      <p:sp>
        <p:nvSpPr>
          <p:cNvPr id="8" name="Text Placeholder 3">
            <a:extLst>
              <a:ext uri="{FF2B5EF4-FFF2-40B4-BE49-F238E27FC236}">
                <a16:creationId xmlns:a16="http://schemas.microsoft.com/office/drawing/2014/main" id="{55D90A3F-67BC-E417-41AD-4CA1DC7EFF92}"/>
              </a:ext>
            </a:extLst>
          </p:cNvPr>
          <p:cNvSpPr txBox="1">
            <a:spLocks/>
          </p:cNvSpPr>
          <p:nvPr/>
        </p:nvSpPr>
        <p:spPr>
          <a:xfrm>
            <a:off x="763198" y="1939779"/>
            <a:ext cx="10536815" cy="414340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Learning </a:t>
            </a:r>
            <a:r>
              <a:rPr lang="en-GB" dirty="0">
                <a:latin typeface="Arial" panose="020B0604020202020204"/>
              </a:rPr>
              <a:t>from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the review of evidence</a:t>
            </a:r>
            <a:r>
              <a:rPr lang="en-GB" dirty="0">
                <a:latin typeface="Arial" panose="020B0604020202020204"/>
              </a:rPr>
              <a:t>, data diagnostic</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and </a:t>
            </a:r>
            <a:r>
              <a:rPr lang="en-GB" dirty="0">
                <a:latin typeface="Arial" panose="020B0604020202020204"/>
              </a:rPr>
              <a:t>from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young people</a:t>
            </a:r>
            <a:r>
              <a:rPr lang="en-GB" dirty="0">
                <a:latin typeface="Arial" panose="020B0604020202020204"/>
              </a:rPr>
              <a:t> has shown that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CYP face a broad spectrum of inequalities in relation to waiting times, and in the interlinked domains of access, experience and outcomes.</a:t>
            </a:r>
          </a:p>
          <a:p>
            <a:pPr marL="171450" indent="-171450">
              <a:buFont typeface="Arial" panose="020B0604020202020204" pitchFamily="34" charset="0"/>
              <a:buChar char="•"/>
              <a:defRPr/>
            </a:pPr>
            <a:r>
              <a:rPr lang="en-GB" dirty="0">
                <a:latin typeface="Arial" panose="020B0604020202020204"/>
              </a:rPr>
              <a:t>Through our evidence review, we know that long waits can negatively impact outcomes and CYP’s chance of seeking help and engaging with services. In addition, a survey undertaken as part of </a:t>
            </a:r>
            <a:r>
              <a:rPr lang="en-GB" dirty="0">
                <a:latin typeface="Arial" panose="020B0604020202020204"/>
                <a:hlinkClick r:id="rId4"/>
              </a:rPr>
              <a:t>Young Minds’ ‘End the Wait’ campaign</a:t>
            </a:r>
            <a:r>
              <a:rPr lang="en-GB" dirty="0">
                <a:latin typeface="Arial" panose="020B0604020202020204"/>
              </a:rPr>
              <a:t> heard from over 13 000 young people providing feedback on the impact of long waits for mental health services.</a:t>
            </a:r>
            <a:endParaRPr lang="en-GB" dirty="0">
              <a:latin typeface="Arial" panose="020B0604020202020204"/>
              <a:cs typeface="Arial"/>
            </a:endParaRPr>
          </a:p>
          <a:p>
            <a:pPr marL="171450" indent="-171450">
              <a:buFont typeface="Arial" panose="020B0604020202020204" pitchFamily="34" charset="0"/>
              <a:buChar cha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Work </a:t>
            </a:r>
            <a:r>
              <a:rPr lang="en-GB" dirty="0">
                <a:latin typeface="Arial" panose="020B0604020202020204"/>
              </a:rPr>
              <a:t>to examine mental health services data has unearthed a number of key inequalities in relation to waits experienced by CYP for first and second contact with services. Some groups of young people are facing longer waits than others, including males, those from Black, mixed heritage and Asian communities as well as young people waiting for </a:t>
            </a:r>
            <a:r>
              <a:rPr lang="en-GB" dirty="0">
                <a:ea typeface="+mn-lt"/>
                <a:cs typeface="+mn-lt"/>
              </a:rPr>
              <a:t>neurodiversity</a:t>
            </a:r>
            <a:r>
              <a:rPr lang="en-GB" dirty="0">
                <a:latin typeface="Arial" panose="020B0604020202020204"/>
              </a:rPr>
              <a:t> services. We also know that there are differences in waiting times across different ICB areas and providers meaning CYP may wait longer based on where they live.  </a:t>
            </a:r>
            <a:endParaRPr lang="en-GB" dirty="0">
              <a:latin typeface="Arial" panose="020B0604020202020204"/>
              <a:cs typeface="Arial"/>
            </a:endParaRPr>
          </a:p>
          <a:p>
            <a:pPr marL="171450" indent="-171450">
              <a:buFont typeface="Arial" panose="020B0604020202020204" pitchFamily="34" charset="0"/>
              <a:buChar char="•"/>
              <a:defRPr/>
            </a:pPr>
            <a:r>
              <a:rPr lang="en-GB" dirty="0">
                <a:latin typeface="Arial" panose="020B0604020202020204"/>
              </a:rPr>
              <a:t>Given that we know some young people face longer waits than others, and that waiting longer can have a negative impact on outcomes, it follows that the inequalities experienced by young people waiting for services may have a negative impact on their eventual outcome and chance of improved mental health. </a:t>
            </a:r>
            <a:endParaRPr lang="en-GB" dirty="0">
              <a:latin typeface="Arial" panose="020B0604020202020204"/>
              <a:cs typeface="Arial"/>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latin typeface="Arial" panose="020B0604020202020204"/>
              </a:rPr>
              <a:t>Through working directly with young people as part of our Youth Advisory board, we have also heard that young people are concerned about age related inequalities potentially experienced by those aged 16-18 who transition to adult services before they are seen by CAMHS, or before they have completed their treatment in CAMHS.  </a:t>
            </a:r>
            <a:endParaRPr lang="en-GB" dirty="0">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925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75D51-8C3E-0163-757E-BE42D43B855A}"/>
              </a:ext>
            </a:extLst>
          </p:cNvPr>
          <p:cNvSpPr>
            <a:spLocks noGrp="1"/>
          </p:cNvSpPr>
          <p:nvPr>
            <p:ph type="sldNum" sz="quarter" idx="15"/>
          </p:nvPr>
        </p:nvSpPr>
        <p:spPr/>
        <p:txBody>
          <a:bodyPr/>
          <a:lstStyle/>
          <a:p>
            <a:fld id="{CF839E00-920F-44B0-A87D-3D18AF2DE1AE}" type="slidenum">
              <a:rPr lang="en-GB" smtClean="0"/>
              <a:t>24</a:t>
            </a:fld>
            <a:endParaRPr lang="en-GB" dirty="0"/>
          </a:p>
        </p:txBody>
      </p:sp>
      <p:sp>
        <p:nvSpPr>
          <p:cNvPr id="5" name="Title 2">
            <a:extLst>
              <a:ext uri="{FF2B5EF4-FFF2-40B4-BE49-F238E27FC236}">
                <a16:creationId xmlns:a16="http://schemas.microsoft.com/office/drawing/2014/main" id="{CD751044-F0A8-F456-8DAD-84366936AF34}"/>
              </a:ext>
            </a:extLst>
          </p:cNvPr>
          <p:cNvSpPr>
            <a:spLocks noGrp="1"/>
          </p:cNvSpPr>
          <p:nvPr>
            <p:ph type="title"/>
          </p:nvPr>
        </p:nvSpPr>
        <p:spPr>
          <a:xfrm>
            <a:off x="763200" y="770400"/>
            <a:ext cx="4802400" cy="730800"/>
          </a:xfrm>
        </p:spPr>
        <p:txBody>
          <a:bodyPr/>
          <a:lstStyle/>
          <a:p>
            <a:r>
              <a:rPr lang="en-GB" dirty="0">
                <a:solidFill>
                  <a:schemeClr val="accent5"/>
                </a:solidFill>
              </a:rPr>
              <a:t>Demand and capacity - overview </a:t>
            </a:r>
          </a:p>
        </p:txBody>
      </p:sp>
      <p:sp>
        <p:nvSpPr>
          <p:cNvPr id="6" name="Text Placeholder 3">
            <a:extLst>
              <a:ext uri="{FF2B5EF4-FFF2-40B4-BE49-F238E27FC236}">
                <a16:creationId xmlns:a16="http://schemas.microsoft.com/office/drawing/2014/main" id="{50B07003-6252-A64A-21CD-31660EB37295}"/>
              </a:ext>
            </a:extLst>
          </p:cNvPr>
          <p:cNvSpPr>
            <a:spLocks noGrp="1"/>
          </p:cNvSpPr>
          <p:nvPr>
            <p:ph type="body" sz="quarter" idx="16"/>
          </p:nvPr>
        </p:nvSpPr>
        <p:spPr>
          <a:xfrm>
            <a:off x="763198" y="1955380"/>
            <a:ext cx="10536815" cy="4531594"/>
          </a:xfrm>
        </p:spPr>
        <p:txBody>
          <a:bodyPr lIns="91440" tIns="45720" rIns="91440" bIns="45720" anchor="t"/>
          <a:lstStyle/>
          <a:p>
            <a:r>
              <a:rPr lang="en-GB" sz="1200" dirty="0">
                <a:solidFill>
                  <a:srgbClr val="425563"/>
                </a:solidFill>
              </a:rPr>
              <a:t>Learning from the 4 Week Wait Pilots and from the evidence review indicates that where approaches to consider demand and capacity have been </a:t>
            </a:r>
            <a:r>
              <a:rPr lang="en-GB" dirty="0"/>
              <a:t>employed, this has had a beneficial impact on waiting times. This can include </a:t>
            </a:r>
            <a:r>
              <a:rPr lang="en-GB" sz="1200" dirty="0">
                <a:solidFill>
                  <a:srgbClr val="425563"/>
                </a:solidFill>
              </a:rPr>
              <a:t>demand and capacity modelling approaches where tools are utilised to</a:t>
            </a:r>
            <a:r>
              <a:rPr lang="en-GB" dirty="0"/>
              <a:t> help services understand any gaps between the current service capacity and the demand that they are seeing in their service.  </a:t>
            </a:r>
            <a:endParaRPr lang="en-GB" sz="1200" dirty="0">
              <a:solidFill>
                <a:srgbClr val="425563"/>
              </a:solidFill>
              <a:cs typeface="Arial" panose="020B0604020202020204"/>
            </a:endParaRPr>
          </a:p>
          <a:p>
            <a:r>
              <a:rPr lang="en-GB" dirty="0"/>
              <a:t>Alongside examining demand and capacity within services is undertaking </a:t>
            </a:r>
            <a:r>
              <a:rPr lang="en-GB" sz="1200" dirty="0">
                <a:solidFill>
                  <a:srgbClr val="425563"/>
                </a:solidFill>
              </a:rPr>
              <a:t>job planning</a:t>
            </a:r>
            <a:r>
              <a:rPr lang="en-GB" dirty="0"/>
              <a:t> </a:t>
            </a:r>
            <a:r>
              <a:rPr lang="en-GB" sz="1200" dirty="0">
                <a:solidFill>
                  <a:srgbClr val="425563"/>
                </a:solidFill>
              </a:rPr>
              <a:t>and skill mix assessment for staff teams. </a:t>
            </a:r>
            <a:r>
              <a:rPr lang="en-GB" dirty="0"/>
              <a:t> </a:t>
            </a:r>
          </a:p>
          <a:p>
            <a:r>
              <a:rPr lang="en-GB" dirty="0">
                <a:cs typeface="Arial" panose="020B0604020202020204"/>
              </a:rPr>
              <a:t>A number of 4 Week Wait pilot areas looked at job planning as part of their approaches, particularly to ascertain how much clinical time was available each week and to use this to help plan. However although common in certain health professions, there are also difficulties with how job planning can be perceived by staff and it is crucial to ensure clear rationale is given for job planning approaches, demonstrating the intended benefits for staff. </a:t>
            </a:r>
          </a:p>
          <a:p>
            <a:r>
              <a:rPr lang="en-GB" dirty="0">
                <a:cs typeface="Arial" panose="020B0604020202020204"/>
              </a:rPr>
              <a:t>Looking at the mix of skills within staff teams to support demand and capacity planning was also found to be beneficial, however a key challenge for many pilot areas was maintaining the correct skills mix in their teams alongside staff turnover. </a:t>
            </a:r>
          </a:p>
          <a:p>
            <a:r>
              <a:rPr lang="en-GB" sz="1200" dirty="0">
                <a:solidFill>
                  <a:srgbClr val="425563"/>
                </a:solidFill>
              </a:rPr>
              <a:t>The increase in referrals and acuity seen throughout the pandemic has meant that many CYP mental health teams are now managing a </a:t>
            </a:r>
            <a:r>
              <a:rPr lang="en-GB" dirty="0"/>
              <a:t>waiting list and need to explore</a:t>
            </a:r>
            <a:r>
              <a:rPr lang="en-GB" sz="1200" dirty="0">
                <a:solidFill>
                  <a:srgbClr val="425563"/>
                </a:solidFill>
              </a:rPr>
              <a:t> approaches to clear existing backlogs. There are a number of good practice examples and pilots emerging across England aiming to reduce waiting times through clearing backlogs for mental health services.</a:t>
            </a:r>
            <a:endParaRPr lang="en-GB" dirty="0">
              <a:cs typeface="Arial" panose="020B0604020202020204"/>
            </a:endParaRPr>
          </a:p>
          <a:p>
            <a:endParaRPr lang="en-GB" dirty="0">
              <a:cs typeface="Arial" panose="020B0604020202020204"/>
            </a:endParaRPr>
          </a:p>
          <a:p>
            <a:endParaRPr lang="en-GB" dirty="0">
              <a:cs typeface="Arial" panose="020B0604020202020204"/>
            </a:endParaRPr>
          </a:p>
          <a:p>
            <a:pPr>
              <a:lnSpc>
                <a:spcPct val="100000"/>
              </a:lnSpc>
              <a:spcBef>
                <a:spcPts val="0"/>
              </a:spcBef>
            </a:pPr>
            <a:endParaRPr lang="en-GB" b="1" dirty="0">
              <a:solidFill>
                <a:schemeClr val="accent5"/>
              </a:solidFill>
              <a:cs typeface="Arial" panose="020B0604020202020204"/>
            </a:endParaRPr>
          </a:p>
          <a:p>
            <a:pPr>
              <a:lnSpc>
                <a:spcPct val="100000"/>
              </a:lnSpc>
              <a:spcBef>
                <a:spcPts val="0"/>
              </a:spcBef>
            </a:pPr>
            <a:endParaRPr lang="en-GB" dirty="0">
              <a:solidFill>
                <a:schemeClr val="bg2">
                  <a:lumMod val="25000"/>
                </a:schemeClr>
              </a:solidFill>
              <a:cs typeface="Arial" panose="020B0604020202020204"/>
            </a:endParaRPr>
          </a:p>
          <a:p>
            <a:pPr marL="171450" indent="-171450">
              <a:lnSpc>
                <a:spcPct val="100000"/>
              </a:lnSpc>
              <a:spcBef>
                <a:spcPts val="0"/>
              </a:spcBef>
              <a:buFont typeface="Arial,Sans-Serif"/>
              <a:buChar char="•"/>
            </a:pPr>
            <a:endParaRPr lang="en-GB" dirty="0">
              <a:solidFill>
                <a:srgbClr val="2F4346"/>
              </a:solidFill>
              <a:cs typeface="Arial" panose="020B0604020202020204"/>
            </a:endParaRPr>
          </a:p>
          <a:p>
            <a:endParaRPr lang="en-GB" dirty="0">
              <a:cs typeface="Arial" panose="020B0604020202020204"/>
            </a:endParaRPr>
          </a:p>
        </p:txBody>
      </p:sp>
      <p:grpSp>
        <p:nvGrpSpPr>
          <p:cNvPr id="7" name="Group 6">
            <a:extLst>
              <a:ext uri="{FF2B5EF4-FFF2-40B4-BE49-F238E27FC236}">
                <a16:creationId xmlns:a16="http://schemas.microsoft.com/office/drawing/2014/main" id="{2F4B34FA-4921-6179-9E23-197C44775096}"/>
              </a:ext>
            </a:extLst>
          </p:cNvPr>
          <p:cNvGrpSpPr/>
          <p:nvPr/>
        </p:nvGrpSpPr>
        <p:grpSpPr>
          <a:xfrm>
            <a:off x="763199" y="1224580"/>
            <a:ext cx="10292399" cy="584441"/>
            <a:chOff x="696947" y="2390569"/>
            <a:chExt cx="10292399" cy="584441"/>
          </a:xfrm>
        </p:grpSpPr>
        <p:sp>
          <p:nvSpPr>
            <p:cNvPr id="8" name="Text Placeholder 4">
              <a:extLst>
                <a:ext uri="{FF2B5EF4-FFF2-40B4-BE49-F238E27FC236}">
                  <a16:creationId xmlns:a16="http://schemas.microsoft.com/office/drawing/2014/main" id="{07E83761-AA82-9AC5-E68D-3115C50EE691}"/>
                </a:ext>
              </a:extLst>
            </p:cNvPr>
            <p:cNvSpPr txBox="1">
              <a:spLocks/>
            </p:cNvSpPr>
            <p:nvPr/>
          </p:nvSpPr>
          <p:spPr>
            <a:xfrm>
              <a:off x="696947" y="2390569"/>
              <a:ext cx="10292399" cy="584441"/>
            </a:xfrm>
            <a:prstGeom prst="roundRect">
              <a:avLst/>
            </a:prstGeom>
            <a:solidFill>
              <a:schemeClr val="accent5"/>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bg1"/>
                  </a:solidFill>
                </a:rPr>
                <a:t>Structured approaches to planning for demand and capacity have a beneficial impact on waiting times</a:t>
              </a:r>
            </a:p>
          </p:txBody>
        </p:sp>
        <p:pic>
          <p:nvPicPr>
            <p:cNvPr id="9" name="Graphic 8" descr="Magnifying glass with solid fill">
              <a:extLst>
                <a:ext uri="{FF2B5EF4-FFF2-40B4-BE49-F238E27FC236}">
                  <a16:creationId xmlns:a16="http://schemas.microsoft.com/office/drawing/2014/main" id="{F9374F1F-4EFA-C125-E3F2-498FE3DE511F}"/>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00801" y="2411180"/>
              <a:ext cx="540000" cy="540000"/>
            </a:xfrm>
            <a:prstGeom prst="rect">
              <a:avLst/>
            </a:prstGeom>
          </p:spPr>
        </p:pic>
      </p:grpSp>
    </p:spTree>
    <p:extLst>
      <p:ext uri="{BB962C8B-B14F-4D97-AF65-F5344CB8AC3E}">
        <p14:creationId xmlns:p14="http://schemas.microsoft.com/office/powerpoint/2010/main" val="230802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3A2DD1-0DA3-764D-1359-F554162A118A}"/>
              </a:ext>
            </a:extLst>
          </p:cNvPr>
          <p:cNvSpPr>
            <a:spLocks noGrp="1"/>
          </p:cNvSpPr>
          <p:nvPr>
            <p:ph type="sldNum" sz="quarter" idx="15"/>
          </p:nvPr>
        </p:nvSpPr>
        <p:spPr/>
        <p:txBody>
          <a:bodyPr/>
          <a:lstStyle/>
          <a:p>
            <a:fld id="{CF839E00-920F-44B0-A87D-3D18AF2DE1AE}" type="slidenum">
              <a:rPr lang="en-GB" smtClean="0"/>
              <a:t>25</a:t>
            </a:fld>
            <a:endParaRPr lang="en-GB" dirty="0"/>
          </a:p>
        </p:txBody>
      </p:sp>
      <p:sp>
        <p:nvSpPr>
          <p:cNvPr id="5" name="Title 2">
            <a:extLst>
              <a:ext uri="{FF2B5EF4-FFF2-40B4-BE49-F238E27FC236}">
                <a16:creationId xmlns:a16="http://schemas.microsoft.com/office/drawing/2014/main" id="{AFC4616A-0833-5D81-A2F1-ED7ACA1CC47C}"/>
              </a:ext>
            </a:extLst>
          </p:cNvPr>
          <p:cNvSpPr>
            <a:spLocks noGrp="1"/>
          </p:cNvSpPr>
          <p:nvPr>
            <p:ph type="title"/>
          </p:nvPr>
        </p:nvSpPr>
        <p:spPr>
          <a:xfrm>
            <a:off x="763200" y="770400"/>
            <a:ext cx="4802400" cy="730800"/>
          </a:xfrm>
          <a:ln>
            <a:solidFill>
              <a:schemeClr val="bg1"/>
            </a:solidFill>
          </a:ln>
        </p:spPr>
        <p:txBody>
          <a:bodyPr lIns="91440" tIns="45720" rIns="91440" bIns="45720" anchor="t"/>
          <a:lstStyle/>
          <a:p>
            <a:r>
              <a:rPr lang="en-GB" dirty="0">
                <a:solidFill>
                  <a:schemeClr val="tx1"/>
                </a:solidFill>
                <a:latin typeface="Arial"/>
                <a:cs typeface="Arial"/>
              </a:rPr>
              <a:t>Workforce - overview </a:t>
            </a:r>
            <a:endParaRPr lang="en-GB" dirty="0">
              <a:solidFill>
                <a:schemeClr val="tx1"/>
              </a:solidFill>
              <a:cs typeface="Arial"/>
            </a:endParaRPr>
          </a:p>
        </p:txBody>
      </p:sp>
      <p:sp>
        <p:nvSpPr>
          <p:cNvPr id="6" name="Text Placeholder 3">
            <a:extLst>
              <a:ext uri="{FF2B5EF4-FFF2-40B4-BE49-F238E27FC236}">
                <a16:creationId xmlns:a16="http://schemas.microsoft.com/office/drawing/2014/main" id="{C567B5DF-99DB-507B-E745-BFAF2A4CD771}"/>
              </a:ext>
            </a:extLst>
          </p:cNvPr>
          <p:cNvSpPr>
            <a:spLocks noGrp="1"/>
          </p:cNvSpPr>
          <p:nvPr>
            <p:ph type="body" sz="quarter" idx="16"/>
          </p:nvPr>
        </p:nvSpPr>
        <p:spPr>
          <a:xfrm>
            <a:off x="763198" y="1935906"/>
            <a:ext cx="10292399" cy="4545971"/>
          </a:xfrm>
          <a:noFill/>
          <a:ln>
            <a:noFill/>
          </a:ln>
        </p:spPr>
        <p:txBody>
          <a:bodyPr lIns="91440" tIns="45720" rIns="91440" bIns="45720" anchor="t"/>
          <a:lstStyle/>
          <a:p>
            <a:r>
              <a:rPr lang="en-GB" dirty="0">
                <a:cs typeface="Arial"/>
              </a:rPr>
              <a:t>A key finding from our stakeholder interviews with 4 Week Wait pilot areas, through our evidence review and when talking to teams about reducing backlogs was that staff teams are central to success. Given the pressures that services have been under over the last few years it is important to address the workforce challenges that CYP mental health services face. A recent King’s Fund </a:t>
            </a:r>
            <a:r>
              <a:rPr lang="en-GB" dirty="0">
                <a:cs typeface="Arial"/>
                <a:hlinkClick r:id="rId2"/>
              </a:rPr>
              <a:t>report</a:t>
            </a:r>
            <a:r>
              <a:rPr lang="en-GB" dirty="0">
                <a:cs typeface="Arial"/>
              </a:rPr>
              <a:t> has shown that while the NHS workforce has continued to grow, demand has continued to grow faster. Addressing workforce challenges involves a strategic approach taking many factors into consideration. </a:t>
            </a:r>
            <a:endParaRPr lang="en-US" dirty="0">
              <a:cs typeface="Arial"/>
            </a:endParaRPr>
          </a:p>
          <a:p>
            <a:pPr marL="171450" indent="-171450">
              <a:buFont typeface="Arial" panose="020B0604020202020204" pitchFamily="34" charset="0"/>
              <a:buChar char="•"/>
            </a:pPr>
            <a:r>
              <a:rPr lang="en-GB" b="1" dirty="0">
                <a:solidFill>
                  <a:schemeClr val="tx1"/>
                </a:solidFill>
                <a:cs typeface="Arial"/>
              </a:rPr>
              <a:t>Recruitment and retention </a:t>
            </a:r>
            <a:r>
              <a:rPr lang="en-GB" dirty="0">
                <a:cs typeface="Arial"/>
              </a:rPr>
              <a:t>– alongside increases in referral numbers and acuity many pilot areas reported that workforce capacity is an ongoing issue that they face. Recruiting and retaining staff with the right skills mix has always and continues to be difficult for many areas. </a:t>
            </a:r>
          </a:p>
          <a:p>
            <a:pPr marL="171450" indent="-171450">
              <a:buFont typeface="Arial" panose="020B0604020202020204" pitchFamily="34" charset="0"/>
              <a:buChar char="•"/>
            </a:pPr>
            <a:r>
              <a:rPr lang="en-GB" b="1" dirty="0">
                <a:solidFill>
                  <a:schemeClr val="tx1"/>
                </a:solidFill>
                <a:cs typeface="Arial"/>
              </a:rPr>
              <a:t>Culture – </a:t>
            </a:r>
            <a:r>
              <a:rPr lang="en-GB" dirty="0"/>
              <a:t>learning from 4 Week Wait pilots showed that it is important to get staff buy-in around any transformation plans. When staff feel supported and fully able to understand proposed changes, this has led to the greatest chance successful implementation and of sustaining change. </a:t>
            </a:r>
            <a:endParaRPr lang="en-GB" dirty="0">
              <a:cs typeface="Arial"/>
            </a:endParaRPr>
          </a:p>
          <a:p>
            <a:pPr marL="171450" indent="-171450">
              <a:buFont typeface="Arial" panose="020B0604020202020204" pitchFamily="34" charset="0"/>
              <a:buChar char="•"/>
            </a:pPr>
            <a:r>
              <a:rPr lang="en-GB" b="1" dirty="0">
                <a:solidFill>
                  <a:schemeClr val="tx1"/>
                </a:solidFill>
                <a:cs typeface="Arial"/>
              </a:rPr>
              <a:t>Staff Training – </a:t>
            </a:r>
            <a:r>
              <a:rPr lang="en-GB" dirty="0">
                <a:solidFill>
                  <a:schemeClr val="tx1"/>
                </a:solidFill>
              </a:rPr>
              <a:t> </a:t>
            </a:r>
            <a:r>
              <a:rPr lang="en-GB" dirty="0"/>
              <a:t>many pilot areas have prioritised staff training. This included training to address any skills or expertise gaps, providing support to take on any changes they were making to the pathway or models that they were bringing in. </a:t>
            </a:r>
            <a:endParaRPr lang="en-GB" dirty="0">
              <a:highlight>
                <a:srgbClr val="FFFF00"/>
              </a:highlight>
              <a:cs typeface="Arial"/>
            </a:endParaRPr>
          </a:p>
          <a:p>
            <a:pPr marL="171450" indent="-171450">
              <a:buFont typeface="Arial" panose="020B0604020202020204" pitchFamily="34" charset="0"/>
              <a:buChar char="•"/>
            </a:pPr>
            <a:r>
              <a:rPr lang="en-GB" b="1" dirty="0">
                <a:solidFill>
                  <a:schemeClr val="tx1"/>
                </a:solidFill>
                <a:cs typeface="Arial"/>
              </a:rPr>
              <a:t>Staff Supervision –</a:t>
            </a:r>
            <a:r>
              <a:rPr lang="en-GB" dirty="0">
                <a:solidFill>
                  <a:schemeClr val="tx1"/>
                </a:solidFill>
                <a:cs typeface="Arial"/>
              </a:rPr>
              <a:t> </a:t>
            </a:r>
            <a:r>
              <a:rPr lang="en-GB" dirty="0">
                <a:cs typeface="Arial"/>
              </a:rPr>
              <a:t>providing supervision for staff teams is an important part in supporting staff teams and many pilot areas ensured that they were providing support and supervision for their teams. </a:t>
            </a:r>
            <a:endParaRPr lang="en-GB" dirty="0">
              <a:latin typeface="Arial"/>
              <a:ea typeface="Calibri"/>
              <a:cs typeface="Arial"/>
            </a:endParaRPr>
          </a:p>
          <a:p>
            <a:pPr marL="171450" indent="-171450">
              <a:buFont typeface="Arial" panose="020B0604020202020204" pitchFamily="34" charset="0"/>
              <a:buChar char="•"/>
            </a:pPr>
            <a:r>
              <a:rPr lang="en-GB" b="1" dirty="0">
                <a:solidFill>
                  <a:schemeClr val="tx1"/>
                </a:solidFill>
                <a:cs typeface="Arial"/>
              </a:rPr>
              <a:t>Acuity and Referrals – </a:t>
            </a:r>
            <a:r>
              <a:rPr lang="en-GB" dirty="0">
                <a:cs typeface="Arial"/>
              </a:rPr>
              <a:t>all of the stakeholders that we spoke to in developing this evidence review mentioned the increases in referrals and acuity that services has seen throughout and following on from the Covid-19 pandemic. This has had an ongoing impact on the work they were undertaking around reducing waiting times and meeting the needs of young people in their communities. </a:t>
            </a:r>
          </a:p>
          <a:p>
            <a:pPr marL="171450" indent="-171450">
              <a:buChar char="•"/>
            </a:pPr>
            <a:r>
              <a:rPr lang="en-GB" b="1" dirty="0">
                <a:solidFill>
                  <a:schemeClr val="tx1"/>
                </a:solidFill>
                <a:cs typeface="Arial"/>
              </a:rPr>
              <a:t>Optimisation - </a:t>
            </a:r>
            <a:r>
              <a:rPr lang="en-GB" dirty="0">
                <a:cs typeface="Arial"/>
              </a:rPr>
              <a:t>it is important for areas to consider how they are capturing and reporting clinical time. This will help them to fully understand the capacity that their teams have to complete clinical contacts, clinical administration as well as wider multi-disciplinary team support. Teams should consider whether they are </a:t>
            </a:r>
            <a:r>
              <a:rPr lang="en-GB" sz="1100" dirty="0">
                <a:cs typeface="Arial"/>
              </a:rPr>
              <a:t>accurately</a:t>
            </a:r>
            <a:r>
              <a:rPr lang="en-GB" dirty="0">
                <a:cs typeface="Arial"/>
              </a:rPr>
              <a:t> capturing this time and whether their data and patience record systems, admin processes support this.  </a:t>
            </a:r>
          </a:p>
          <a:p>
            <a:endParaRPr lang="en-GB" dirty="0">
              <a:cs typeface="Arial"/>
            </a:endParaRPr>
          </a:p>
        </p:txBody>
      </p:sp>
      <p:grpSp>
        <p:nvGrpSpPr>
          <p:cNvPr id="7" name="Group 6">
            <a:extLst>
              <a:ext uri="{FF2B5EF4-FFF2-40B4-BE49-F238E27FC236}">
                <a16:creationId xmlns:a16="http://schemas.microsoft.com/office/drawing/2014/main" id="{DE79F3FB-9932-45B1-E482-D074EE59C964}"/>
              </a:ext>
            </a:extLst>
          </p:cNvPr>
          <p:cNvGrpSpPr/>
          <p:nvPr/>
        </p:nvGrpSpPr>
        <p:grpSpPr>
          <a:xfrm>
            <a:off x="763198" y="1217706"/>
            <a:ext cx="10292399" cy="584441"/>
            <a:chOff x="696947" y="2390569"/>
            <a:chExt cx="10292399" cy="584441"/>
          </a:xfrm>
        </p:grpSpPr>
        <p:sp>
          <p:nvSpPr>
            <p:cNvPr id="8" name="Text Placeholder 4">
              <a:extLst>
                <a:ext uri="{FF2B5EF4-FFF2-40B4-BE49-F238E27FC236}">
                  <a16:creationId xmlns:a16="http://schemas.microsoft.com/office/drawing/2014/main" id="{AEAED132-8B74-66DC-598E-F3582200E5C5}"/>
                </a:ext>
              </a:extLst>
            </p:cNvPr>
            <p:cNvSpPr txBox="1">
              <a:spLocks/>
            </p:cNvSpPr>
            <p:nvPr/>
          </p:nvSpPr>
          <p:spPr>
            <a:xfrm>
              <a:off x="696947" y="2390569"/>
              <a:ext cx="10292399" cy="584441"/>
            </a:xfrm>
            <a:prstGeom prst="roundRect">
              <a:avLst/>
            </a:prstGeom>
            <a:solidFill>
              <a:schemeClr val="tx1"/>
            </a:solidFill>
            <a:ln>
              <a:solidFill>
                <a:schemeClr val="accent2"/>
              </a:solidFill>
            </a:ln>
          </p:spPr>
          <p:txBody>
            <a:bodyPr lIns="72000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bg1"/>
                  </a:solidFill>
                </a:rPr>
                <a:t>It is important to consider culture and buy-in to transformation plans in relation to waiting times, and to support staff through changes</a:t>
              </a:r>
            </a:p>
          </p:txBody>
        </p:sp>
        <p:pic>
          <p:nvPicPr>
            <p:cNvPr id="9" name="Graphic 8" descr="Magnifying glass with solid fill">
              <a:extLst>
                <a:ext uri="{FF2B5EF4-FFF2-40B4-BE49-F238E27FC236}">
                  <a16:creationId xmlns:a16="http://schemas.microsoft.com/office/drawing/2014/main" id="{0741D6C3-056B-B541-0971-10241E8A16E7}"/>
                </a:ext>
              </a:extLst>
            </p:cNvPr>
            <p:cNvPicPr>
              <a:picLocks noChangeAspect="1"/>
            </p:cNvPicPr>
            <p:nvPr/>
          </p:nvPicPr>
          <p:blipFill>
            <a:blip r:embed="rId3">
              <a:alphaModFix/>
              <a:extLst>
                <a:ext uri="{96DAC541-7B7A-43D3-8B79-37D633B846F1}">
                  <asvg:svgBlip xmlns:asvg="http://schemas.microsoft.com/office/drawing/2016/SVG/main" r:embed="rId4"/>
                </a:ext>
              </a:extLst>
            </a:blip>
            <a:stretch>
              <a:fillRect/>
            </a:stretch>
          </p:blipFill>
          <p:spPr>
            <a:xfrm>
              <a:off x="800801" y="2411180"/>
              <a:ext cx="540000" cy="540000"/>
            </a:xfrm>
            <a:prstGeom prst="rect">
              <a:avLst/>
            </a:prstGeom>
          </p:spPr>
        </p:pic>
      </p:grpSp>
    </p:spTree>
    <p:extLst>
      <p:ext uri="{BB962C8B-B14F-4D97-AF65-F5344CB8AC3E}">
        <p14:creationId xmlns:p14="http://schemas.microsoft.com/office/powerpoint/2010/main" val="6259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1545077" y="535583"/>
            <a:ext cx="6694875" cy="730800"/>
          </a:xfrm>
        </p:spPr>
        <p:txBody>
          <a:bodyPr/>
          <a:lstStyle/>
          <a:p>
            <a:r>
              <a:rPr lang="en-GB" dirty="0"/>
              <a:t>Insights from Young People</a:t>
            </a:r>
          </a:p>
        </p:txBody>
      </p:sp>
      <p:grpSp>
        <p:nvGrpSpPr>
          <p:cNvPr id="25" name="Group 24">
            <a:extLst>
              <a:ext uri="{FF2B5EF4-FFF2-40B4-BE49-F238E27FC236}">
                <a16:creationId xmlns:a16="http://schemas.microsoft.com/office/drawing/2014/main" id="{86A81531-8306-DAF1-8D2E-ADB0DCB6BDE8}"/>
              </a:ext>
            </a:extLst>
          </p:cNvPr>
          <p:cNvGrpSpPr/>
          <p:nvPr/>
        </p:nvGrpSpPr>
        <p:grpSpPr>
          <a:xfrm>
            <a:off x="6292072" y="1151671"/>
            <a:ext cx="5256000" cy="2925746"/>
            <a:chOff x="6266250" y="4753610"/>
            <a:chExt cx="5162550" cy="2925746"/>
          </a:xfrm>
          <a:effectLst>
            <a:outerShdw blurRad="50800" dist="38100" dir="2700000" algn="tl" rotWithShape="0">
              <a:prstClr val="black">
                <a:alpha val="40000"/>
              </a:prstClr>
            </a:outerShdw>
          </a:effectLst>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2637746"/>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cs typeface="Arial" panose="020B0604020202020204" pitchFamily="34" charset="0"/>
                </a:rPr>
                <a:t>The young people were very interested in opportunities to provide support for young people who are on waiting lists. Young people identified the following ideas for what support could be providing for those who are waiting: </a:t>
              </a:r>
            </a:p>
            <a:p>
              <a:pPr marL="0" lvl="1" indent="0" fontAlgn="b">
                <a:spcBef>
                  <a:spcPts val="0"/>
                </a:spcBef>
                <a:spcAft>
                  <a:spcPts val="1200"/>
                </a:spcAft>
                <a:buNone/>
              </a:pPr>
              <a:r>
                <a:rPr lang="en-GB" sz="1100" dirty="0">
                  <a:solidFill>
                    <a:srgbClr val="425463"/>
                  </a:solidFill>
                  <a:cs typeface="Arial" panose="020B0604020202020204" pitchFamily="34" charset="0"/>
                </a:rPr>
                <a:t>Groups - offering group support which could be digital, in person, condition based or age based</a:t>
              </a:r>
            </a:p>
            <a:p>
              <a:pPr marL="0" lvl="1" indent="0" fontAlgn="b">
                <a:spcBef>
                  <a:spcPts val="0"/>
                </a:spcBef>
                <a:spcAft>
                  <a:spcPts val="1200"/>
                </a:spcAft>
                <a:buNone/>
              </a:pPr>
              <a:r>
                <a:rPr lang="en-GB" sz="1100" dirty="0">
                  <a:solidFill>
                    <a:srgbClr val="425463"/>
                  </a:solidFill>
                  <a:cs typeface="Arial" panose="020B0604020202020204" pitchFamily="34" charset="0"/>
                </a:rPr>
                <a:t>Digital – apps or forums for YP to share and support each other, could have different spaces e.g., self help </a:t>
              </a:r>
            </a:p>
            <a:p>
              <a:pPr marL="0" lvl="1" indent="0" fontAlgn="b">
                <a:spcBef>
                  <a:spcPts val="0"/>
                </a:spcBef>
                <a:spcAft>
                  <a:spcPts val="1200"/>
                </a:spcAft>
                <a:buNone/>
              </a:pPr>
              <a:r>
                <a:rPr lang="en-GB" sz="1100" dirty="0">
                  <a:solidFill>
                    <a:srgbClr val="425463"/>
                  </a:solidFill>
                  <a:cs typeface="Arial" panose="020B0604020202020204" pitchFamily="34" charset="0"/>
                </a:rPr>
                <a:t>Learning - learning about the different types of therapy available </a:t>
              </a:r>
            </a:p>
            <a:p>
              <a:pPr marL="0" lvl="1" indent="0" fontAlgn="b">
                <a:spcBef>
                  <a:spcPts val="0"/>
                </a:spcBef>
                <a:spcAft>
                  <a:spcPts val="1200"/>
                </a:spcAft>
                <a:buNone/>
              </a:pPr>
              <a:r>
                <a:rPr lang="en-GB" sz="1100" dirty="0">
                  <a:solidFill>
                    <a:srgbClr val="425463"/>
                  </a:solidFill>
                  <a:cs typeface="Arial" panose="020B0604020202020204" pitchFamily="34" charset="0"/>
                </a:rPr>
                <a:t>Participation - offer other activities for young people to be involved in to provide a greater sense of purpose </a:t>
              </a:r>
            </a:p>
            <a:p>
              <a:pPr marL="0" lvl="1" indent="0" fontAlgn="b">
                <a:spcBef>
                  <a:spcPts val="0"/>
                </a:spcBef>
                <a:spcAft>
                  <a:spcPts val="1200"/>
                </a:spcAft>
                <a:buNone/>
              </a:pPr>
              <a:endParaRPr lang="en-GB" sz="1100" dirty="0">
                <a:solidFill>
                  <a:srgbClr val="425463"/>
                </a:solidFill>
                <a:latin typeface="+mj-lt"/>
              </a:endParaRP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latin typeface="Arial" panose="020B0604020202020204" pitchFamily="34" charset="0"/>
                  <a:cs typeface="Arial" panose="020B0604020202020204" pitchFamily="34" charset="0"/>
                </a:rPr>
                <a:t>Support for CYP and families when waiting </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472616" y="3909157"/>
            <a:ext cx="5436101" cy="1916332"/>
            <a:chOff x="763200" y="4528770"/>
            <a:chExt cx="5162550" cy="1916332"/>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159233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cs typeface="Arial" panose="020B0604020202020204" pitchFamily="34" charset="0"/>
                </a:rPr>
                <a:t>A key theme raised by the Youth Board was around communications and how to improve them. Young people commented on:</a:t>
              </a:r>
            </a:p>
            <a:p>
              <a:pPr lvl="1" fontAlgn="b">
                <a:spcBef>
                  <a:spcPts val="0"/>
                </a:spcBef>
                <a:spcAft>
                  <a:spcPts val="1200"/>
                </a:spcAft>
              </a:pPr>
              <a:r>
                <a:rPr lang="en-GB" sz="1100" dirty="0">
                  <a:solidFill>
                    <a:srgbClr val="425463"/>
                  </a:solidFill>
                  <a:cs typeface="Arial" panose="020B0604020202020204" pitchFamily="34" charset="0"/>
                </a:rPr>
                <a:t>Many young people, parents and carers are not aware of what support is available for them locally. How can the NHS improve this. </a:t>
              </a:r>
            </a:p>
            <a:p>
              <a:pPr lvl="1" fontAlgn="b">
                <a:spcBef>
                  <a:spcPts val="0"/>
                </a:spcBef>
                <a:spcAft>
                  <a:spcPts val="1200"/>
                </a:spcAft>
              </a:pPr>
              <a:r>
                <a:rPr lang="en-GB" sz="1100" dirty="0">
                  <a:solidFill>
                    <a:srgbClr val="425463"/>
                  </a:solidFill>
                  <a:cs typeface="Arial" panose="020B0604020202020204" pitchFamily="34" charset="0"/>
                </a:rPr>
                <a:t>How can services offer better two way communication with CYP/families. For example if a young person needs to change an appointment or if they no longer need one..</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latin typeface="Arial" panose="020B0604020202020204" pitchFamily="34" charset="0"/>
                  <a:cs typeface="Arial" panose="020B0604020202020204" pitchFamily="34" charset="0"/>
                </a:rPr>
                <a:t>How to know about services and how to contact them</a:t>
              </a:r>
            </a:p>
          </p:txBody>
        </p:sp>
      </p:grpSp>
      <p:grpSp>
        <p:nvGrpSpPr>
          <p:cNvPr id="6" name="Group 5">
            <a:extLst>
              <a:ext uri="{FF2B5EF4-FFF2-40B4-BE49-F238E27FC236}">
                <a16:creationId xmlns:a16="http://schemas.microsoft.com/office/drawing/2014/main" id="{E1E9CB84-5836-FD80-86FD-090696011F34}"/>
              </a:ext>
            </a:extLst>
          </p:cNvPr>
          <p:cNvGrpSpPr/>
          <p:nvPr/>
        </p:nvGrpSpPr>
        <p:grpSpPr>
          <a:xfrm>
            <a:off x="6292072" y="4442884"/>
            <a:ext cx="5427312" cy="1183003"/>
            <a:chOff x="11807085" y="1198242"/>
            <a:chExt cx="5162550" cy="1078192"/>
          </a:xfrm>
          <a:effectLst>
            <a:outerShdw blurRad="50800" dist="38100" dir="2700000" algn="tl" rotWithShape="0">
              <a:prstClr val="black">
                <a:alpha val="40000"/>
              </a:prstClr>
            </a:outerShdw>
          </a:effectLst>
        </p:grpSpPr>
        <p:sp>
          <p:nvSpPr>
            <p:cNvPr id="7" name="Text Placeholder 3">
              <a:extLst>
                <a:ext uri="{FF2B5EF4-FFF2-40B4-BE49-F238E27FC236}">
                  <a16:creationId xmlns:a16="http://schemas.microsoft.com/office/drawing/2014/main" id="{F96B792F-3B76-C62A-6328-F8724E441A1C}"/>
                </a:ext>
              </a:extLst>
            </p:cNvPr>
            <p:cNvSpPr txBox="1">
              <a:spLocks/>
            </p:cNvSpPr>
            <p:nvPr/>
          </p:nvSpPr>
          <p:spPr>
            <a:xfrm>
              <a:off x="11807085" y="1522242"/>
              <a:ext cx="5162550" cy="75419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cs typeface="Arial" panose="020B0604020202020204" pitchFamily="34" charset="0"/>
                </a:rPr>
                <a:t>The youth board fed back concerns about whether services have developed joint up working or mechanisms to avoid young people having to retell (often triggering or upsetting) experiences so many times whilst seeking and receiving support for their mental health.  </a:t>
              </a:r>
            </a:p>
          </p:txBody>
        </p:sp>
        <p:sp>
          <p:nvSpPr>
            <p:cNvPr id="8" name="Rectangle: Rounded Corners 7">
              <a:extLst>
                <a:ext uri="{FF2B5EF4-FFF2-40B4-BE49-F238E27FC236}">
                  <a16:creationId xmlns:a16="http://schemas.microsoft.com/office/drawing/2014/main" id="{09F5ED69-633B-66CF-1A4A-177077B92D33}"/>
                </a:ext>
              </a:extLst>
            </p:cNvPr>
            <p:cNvSpPr/>
            <p:nvPr/>
          </p:nvSpPr>
          <p:spPr>
            <a:xfrm>
              <a:off x="11807085" y="1198242"/>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latin typeface="Arial" panose="020B0604020202020204" pitchFamily="34" charset="0"/>
                  <a:cs typeface="Arial" panose="020B0604020202020204" pitchFamily="34" charset="0"/>
                </a:rPr>
                <a:t>Journey through pathway and having to repeat stories </a:t>
              </a:r>
            </a:p>
          </p:txBody>
        </p:sp>
      </p:grpSp>
      <p:grpSp>
        <p:nvGrpSpPr>
          <p:cNvPr id="10" name="Group 9">
            <a:extLst>
              <a:ext uri="{FF2B5EF4-FFF2-40B4-BE49-F238E27FC236}">
                <a16:creationId xmlns:a16="http://schemas.microsoft.com/office/drawing/2014/main" id="{87A1F4FE-F011-D175-055F-662C9D202AF9}"/>
              </a:ext>
            </a:extLst>
          </p:cNvPr>
          <p:cNvGrpSpPr/>
          <p:nvPr/>
        </p:nvGrpSpPr>
        <p:grpSpPr>
          <a:xfrm>
            <a:off x="463826" y="1215161"/>
            <a:ext cx="5436102" cy="2360564"/>
            <a:chOff x="763200" y="4613665"/>
            <a:chExt cx="5162550" cy="2314066"/>
          </a:xfrm>
          <a:effectLst>
            <a:outerShdw blurRad="50800" dist="38100" dir="2700000" algn="tl" rotWithShape="0">
              <a:prstClr val="black">
                <a:alpha val="40000"/>
              </a:prstClr>
            </a:outerShdw>
          </a:effectLst>
        </p:grpSpPr>
        <p:sp>
          <p:nvSpPr>
            <p:cNvPr id="11" name="Text Placeholder 3">
              <a:extLst>
                <a:ext uri="{FF2B5EF4-FFF2-40B4-BE49-F238E27FC236}">
                  <a16:creationId xmlns:a16="http://schemas.microsoft.com/office/drawing/2014/main" id="{0C2671CB-A8E2-572A-BD8E-AD671CCD86EB}"/>
                </a:ext>
              </a:extLst>
            </p:cNvPr>
            <p:cNvSpPr txBox="1">
              <a:spLocks/>
            </p:cNvSpPr>
            <p:nvPr/>
          </p:nvSpPr>
          <p:spPr>
            <a:xfrm>
              <a:off x="763200" y="4918719"/>
              <a:ext cx="5162550" cy="200901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cs typeface="Arial" panose="020B0604020202020204" pitchFamily="34" charset="0"/>
                </a:rPr>
                <a:t>The Youth Board discussed inequalities quite broadly including thinking about intersectionality. However they also raised some key questions and concerns about age and racialised communities</a:t>
              </a:r>
              <a:r>
                <a:rPr lang="en-GB" sz="1100" dirty="0">
                  <a:solidFill>
                    <a:srgbClr val="425463"/>
                  </a:solidFill>
                  <a:latin typeface="+mj-lt"/>
                </a:rPr>
                <a:t>. </a:t>
              </a:r>
            </a:p>
            <a:p>
              <a:pPr marL="0" lvl="1" indent="0" fontAlgn="b">
                <a:spcBef>
                  <a:spcPts val="0"/>
                </a:spcBef>
                <a:spcAft>
                  <a:spcPts val="1200"/>
                </a:spcAft>
                <a:buNone/>
              </a:pPr>
              <a:r>
                <a:rPr lang="en-GB" sz="1100" dirty="0"/>
                <a:t>Age – Risk is that YP will turn 18 before wait time ends. At 18 they could be sent directly to adult services and then have to wait again. YP also discussed how ageism could be linked to the postcode lottery of what support is available locally.</a:t>
              </a:r>
            </a:p>
            <a:p>
              <a:pPr marL="0" lvl="1" indent="0" fontAlgn="b">
                <a:spcBef>
                  <a:spcPts val="0"/>
                </a:spcBef>
                <a:spcAft>
                  <a:spcPts val="1200"/>
                </a:spcAft>
                <a:buNone/>
              </a:pPr>
              <a:r>
                <a:rPr lang="en-GB" sz="1100" dirty="0"/>
                <a:t>Racialised communities – The group discussed concerns around adultification of black children, stigma, YP more likely to be dealt with by police, issues around accessing support for different groups and whether staff were representative of communities.</a:t>
              </a:r>
              <a:endParaRPr lang="en-GB" sz="1100" dirty="0">
                <a:solidFill>
                  <a:srgbClr val="425463"/>
                </a:solidFill>
                <a:latin typeface="+mj-lt"/>
              </a:endParaRPr>
            </a:p>
          </p:txBody>
        </p:sp>
        <p:sp>
          <p:nvSpPr>
            <p:cNvPr id="12" name="Rectangle: Rounded Corners 11">
              <a:extLst>
                <a:ext uri="{FF2B5EF4-FFF2-40B4-BE49-F238E27FC236}">
                  <a16:creationId xmlns:a16="http://schemas.microsoft.com/office/drawing/2014/main" id="{444E96F3-05BA-C58C-DDB2-12E8C88B4053}"/>
                </a:ext>
              </a:extLst>
            </p:cNvPr>
            <p:cNvSpPr/>
            <p:nvPr/>
          </p:nvSpPr>
          <p:spPr>
            <a:xfrm>
              <a:off x="763200" y="461366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latin typeface="Arial" panose="020B0604020202020204" pitchFamily="34" charset="0"/>
                  <a:cs typeface="Arial" panose="020B0604020202020204" pitchFamily="34" charset="0"/>
                </a:rPr>
                <a:t>Inequalities</a:t>
              </a:r>
              <a:r>
                <a:rPr lang="en-GB" sz="1400" dirty="0">
                  <a:solidFill>
                    <a:schemeClr val="bg1"/>
                  </a:solidFill>
                </a:rPr>
                <a:t> </a:t>
              </a:r>
            </a:p>
          </p:txBody>
        </p:sp>
      </p:grpSp>
    </p:spTree>
    <p:extLst>
      <p:ext uri="{BB962C8B-B14F-4D97-AF65-F5344CB8AC3E}">
        <p14:creationId xmlns:p14="http://schemas.microsoft.com/office/powerpoint/2010/main" val="74420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5875-C7FB-A41E-5C64-E10975D893A6}"/>
              </a:ext>
            </a:extLst>
          </p:cNvPr>
          <p:cNvSpPr>
            <a:spLocks noGrp="1"/>
          </p:cNvSpPr>
          <p:nvPr>
            <p:ph type="title"/>
          </p:nvPr>
        </p:nvSpPr>
        <p:spPr/>
        <p:txBody>
          <a:bodyPr/>
          <a:lstStyle/>
          <a:p>
            <a:r>
              <a:rPr lang="en-GB" dirty="0"/>
              <a:t>Recommendations and next steps</a:t>
            </a:r>
          </a:p>
        </p:txBody>
      </p:sp>
    </p:spTree>
    <p:extLst>
      <p:ext uri="{BB962C8B-B14F-4D97-AF65-F5344CB8AC3E}">
        <p14:creationId xmlns:p14="http://schemas.microsoft.com/office/powerpoint/2010/main" val="31635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AF0B6-6DEE-0014-1A72-EDD3A6705760}"/>
              </a:ext>
            </a:extLst>
          </p:cNvPr>
          <p:cNvSpPr txBox="1">
            <a:spLocks/>
          </p:cNvSpPr>
          <p:nvPr/>
        </p:nvSpPr>
        <p:spPr>
          <a:xfrm>
            <a:off x="763200" y="770400"/>
            <a:ext cx="5550194" cy="730800"/>
          </a:xfrm>
          <a:prstGeom prst="rect">
            <a:avLst/>
          </a:prstGeom>
        </p:spPr>
        <p:txBody>
          <a:bodyP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pPr marR="0" lvl="0" defTabSz="914400" fontAlgn="auto">
              <a:lnSpc>
                <a:spcPct val="110000"/>
              </a:lnSpc>
              <a:spcBef>
                <a:spcPts val="1000"/>
              </a:spcBef>
              <a:spcAft>
                <a:spcPts val="0"/>
              </a:spcAft>
              <a:buClrTx/>
              <a:buSzTx/>
              <a:tabLst/>
              <a:defRPr/>
            </a:pPr>
            <a:r>
              <a:rPr lang="en-GB" sz="1800" dirty="0">
                <a:solidFill>
                  <a:schemeClr val="tx1"/>
                </a:solidFill>
                <a:latin typeface="Arial" panose="020B0604020202020204" pitchFamily="34" charset="0"/>
                <a:ea typeface="+mn-ea"/>
                <a:cs typeface="+mn-cs"/>
              </a:rPr>
              <a:t>Recommendations </a:t>
            </a:r>
          </a:p>
        </p:txBody>
      </p:sp>
      <p:sp>
        <p:nvSpPr>
          <p:cNvPr id="4" name="Text Placeholder 3">
            <a:extLst>
              <a:ext uri="{FF2B5EF4-FFF2-40B4-BE49-F238E27FC236}">
                <a16:creationId xmlns:a16="http://schemas.microsoft.com/office/drawing/2014/main" id="{98F91BCC-9667-CD67-E6F1-B59F4C7339B9}"/>
              </a:ext>
            </a:extLst>
          </p:cNvPr>
          <p:cNvSpPr txBox="1">
            <a:spLocks/>
          </p:cNvSpPr>
          <p:nvPr/>
        </p:nvSpPr>
        <p:spPr>
          <a:xfrm>
            <a:off x="763199" y="1472438"/>
            <a:ext cx="10681759" cy="40073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spcAft>
                <a:spcPts val="600"/>
              </a:spcAft>
              <a:buNone/>
              <a:tabLst>
                <a:tab pos="193040" algn="l"/>
              </a:tabLst>
              <a:defRPr/>
            </a:pPr>
            <a:r>
              <a:rPr lang="en-GB" sz="1200" dirty="0">
                <a:solidFill>
                  <a:schemeClr val="bg2">
                    <a:lumMod val="10000"/>
                  </a:schemeClr>
                </a:solidFill>
                <a:latin typeface="Arial"/>
                <a:cs typeface="Arial"/>
              </a:rPr>
              <a:t>This work presents a number of considerations for providers and systems on how to tackle the issues related to long waiting times for CYP. We suggest the following recommendations for ICBs and providers to advance this agenda:</a:t>
            </a:r>
            <a:endParaRPr lang="en-GB" sz="1200" b="1" dirty="0">
              <a:solidFill>
                <a:schemeClr val="bg2">
                  <a:lumMod val="10000"/>
                </a:schemeClr>
              </a:solidFill>
              <a:latin typeface="Arial"/>
              <a:cs typeface="Arial"/>
            </a:endParaRPr>
          </a:p>
          <a:p>
            <a:pPr marR="0" lvl="0" fontAlgn="auto">
              <a:lnSpc>
                <a:spcPct val="80000"/>
              </a:lnSpc>
              <a:spcBef>
                <a:spcPts val="600"/>
              </a:spcBef>
              <a:spcAft>
                <a:spcPts val="600"/>
              </a:spcAft>
              <a:buClrTx/>
              <a:buSzTx/>
              <a:buAutoNum type="arabicPeriod"/>
              <a:tabLst>
                <a:tab pos="193040" algn="l"/>
              </a:tabLst>
              <a:defRPr/>
            </a:pPr>
            <a:r>
              <a:rPr lang="en-GB" sz="1200" dirty="0">
                <a:solidFill>
                  <a:schemeClr val="bg2">
                    <a:lumMod val="10000"/>
                  </a:schemeClr>
                </a:solidFill>
                <a:latin typeface="Arial" panose="020B0604020202020204" pitchFamily="34" charset="0"/>
              </a:rPr>
              <a:t>Consider whole pathway approaches and transformation activities at each stage of the treatment pathway, including access, flow and discharge.</a:t>
            </a:r>
          </a:p>
          <a:p>
            <a:pPr>
              <a:lnSpc>
                <a:spcPct val="80000"/>
              </a:lnSpc>
              <a:spcBef>
                <a:spcPts val="600"/>
              </a:spcBef>
              <a:spcAft>
                <a:spcPts val="600"/>
              </a:spcAft>
              <a:buFont typeface="Arial" panose="020B0604020202020204" pitchFamily="34" charset="0"/>
              <a:buAutoNum type="arabicPeriod"/>
              <a:tabLst>
                <a:tab pos="193040" algn="l"/>
              </a:tabLst>
              <a:defRPr/>
            </a:pPr>
            <a:r>
              <a:rPr lang="en-GB" sz="1200" dirty="0">
                <a:solidFill>
                  <a:schemeClr val="bg2">
                    <a:lumMod val="10000"/>
                  </a:schemeClr>
                </a:solidFill>
                <a:latin typeface="Arial" panose="020B0604020202020204" pitchFamily="34" charset="0"/>
              </a:rPr>
              <a:t>Consider implementing waiting well approaches to sit alongside treatment pathways to provide additional support to CYP who are waiting.</a:t>
            </a:r>
            <a:endParaRPr lang="en-GB" sz="1200" dirty="0">
              <a:solidFill>
                <a:schemeClr val="bg2">
                  <a:lumMod val="10000"/>
                </a:schemeClr>
              </a:solidFill>
              <a:latin typeface="Arial" panose="020B0604020202020204" pitchFamily="34" charset="0"/>
              <a:cs typeface="Arial"/>
            </a:endParaRPr>
          </a:p>
          <a:p>
            <a:pPr>
              <a:lnSpc>
                <a:spcPct val="80000"/>
              </a:lnSpc>
              <a:spcBef>
                <a:spcPts val="600"/>
              </a:spcBef>
              <a:spcAft>
                <a:spcPts val="600"/>
              </a:spcAft>
              <a:buAutoNum type="arabicPeriod"/>
              <a:tabLst>
                <a:tab pos="193040" algn="l"/>
              </a:tabLst>
              <a:defRPr/>
            </a:pPr>
            <a:r>
              <a:rPr lang="en-GB" sz="1200" dirty="0">
                <a:solidFill>
                  <a:schemeClr val="bg2">
                    <a:lumMod val="10000"/>
                  </a:schemeClr>
                </a:solidFill>
                <a:latin typeface="Arial"/>
                <a:cs typeface="Arial"/>
              </a:rPr>
              <a:t>Consider inequalities approach and interrogate local data/insights to understand which services have the longest waits, which CYP are waiting the longest and if any specific groups of young people are disproportionately negatively impacted by long waits. </a:t>
            </a:r>
          </a:p>
          <a:p>
            <a:pPr marR="0" lvl="0" fontAlgn="auto">
              <a:lnSpc>
                <a:spcPct val="80000"/>
              </a:lnSpc>
              <a:spcBef>
                <a:spcPts val="600"/>
              </a:spcBef>
              <a:spcAft>
                <a:spcPts val="600"/>
              </a:spcAft>
              <a:buClrTx/>
              <a:buSzTx/>
              <a:buAutoNum type="arabicPeriod"/>
              <a:tabLst>
                <a:tab pos="193040" algn="l"/>
              </a:tabLst>
              <a:defRPr/>
            </a:pPr>
            <a:r>
              <a:rPr lang="en-GB" sz="1200" dirty="0">
                <a:solidFill>
                  <a:schemeClr val="bg2">
                    <a:lumMod val="10000"/>
                  </a:schemeClr>
                </a:solidFill>
                <a:latin typeface="Arial"/>
                <a:cs typeface="Arial"/>
              </a:rPr>
              <a:t>Consider implementing evidence based models for delivering CYP mental health care to support improvement with waiting times e.g. iTHRIVE.</a:t>
            </a:r>
          </a:p>
          <a:p>
            <a:pPr>
              <a:lnSpc>
                <a:spcPct val="80000"/>
              </a:lnSpc>
              <a:spcBef>
                <a:spcPts val="600"/>
              </a:spcBef>
              <a:spcAft>
                <a:spcPts val="600"/>
              </a:spcAft>
              <a:buFont typeface="Arial" panose="020B0604020202020204" pitchFamily="34" charset="0"/>
              <a:buAutoNum type="arabicPeriod"/>
              <a:tabLst>
                <a:tab pos="193040" algn="l"/>
              </a:tabLst>
              <a:defRPr/>
            </a:pPr>
            <a:r>
              <a:rPr lang="en-GB" sz="1200" dirty="0">
                <a:solidFill>
                  <a:schemeClr val="bg2">
                    <a:lumMod val="10000"/>
                  </a:schemeClr>
                </a:solidFill>
                <a:latin typeface="Arial"/>
                <a:cs typeface="Arial"/>
              </a:rPr>
              <a:t>Consider local workforce challenges, approaches to address these and support to teams to engage with these activities.</a:t>
            </a:r>
          </a:p>
          <a:p>
            <a:pPr>
              <a:lnSpc>
                <a:spcPct val="80000"/>
              </a:lnSpc>
              <a:spcBef>
                <a:spcPts val="600"/>
              </a:spcBef>
              <a:spcAft>
                <a:spcPts val="600"/>
              </a:spcAft>
              <a:buFont typeface="Arial" panose="020B0604020202020204" pitchFamily="34" charset="0"/>
              <a:buAutoNum type="arabicPeriod"/>
              <a:tabLst>
                <a:tab pos="193040" algn="l"/>
              </a:tabLst>
              <a:defRPr/>
            </a:pPr>
            <a:r>
              <a:rPr lang="en-GB" sz="1200" dirty="0">
                <a:solidFill>
                  <a:schemeClr val="bg2">
                    <a:lumMod val="10000"/>
                  </a:schemeClr>
                </a:solidFill>
                <a:latin typeface="Arial"/>
                <a:cs typeface="Arial"/>
              </a:rPr>
              <a:t>Engage with young people and parents/carers to gain insights and understanding into what is important to them when tackling waits.</a:t>
            </a:r>
          </a:p>
          <a:p>
            <a:pPr>
              <a:lnSpc>
                <a:spcPct val="80000"/>
              </a:lnSpc>
              <a:spcBef>
                <a:spcPts val="600"/>
              </a:spcBef>
              <a:spcAft>
                <a:spcPts val="600"/>
              </a:spcAft>
              <a:buAutoNum type="arabicPeriod"/>
              <a:tabLst>
                <a:tab pos="193040" algn="l"/>
              </a:tabLst>
              <a:defRPr/>
            </a:pPr>
            <a:r>
              <a:rPr lang="en-GB" sz="1200" dirty="0">
                <a:solidFill>
                  <a:schemeClr val="bg2">
                    <a:lumMod val="10000"/>
                  </a:schemeClr>
                </a:solidFill>
                <a:latin typeface="Arial"/>
                <a:cs typeface="Arial"/>
              </a:rPr>
              <a:t>Ensure any work to address waiting times is aligns with and works towards meeting NHSE’s draft ‘</a:t>
            </a:r>
            <a:r>
              <a:rPr lang="en-GB" sz="1200" dirty="0">
                <a:solidFill>
                  <a:schemeClr val="bg2">
                    <a:lumMod val="10000"/>
                  </a:schemeClr>
                </a:solidFill>
                <a:latin typeface="Arial"/>
                <a:cs typeface="Arial"/>
                <a:hlinkClick r:id="rId2"/>
              </a:rPr>
              <a:t>Guidance for Measuring Waiting Times for Children and Young People's Mental Health Services</a:t>
            </a:r>
            <a:r>
              <a:rPr lang="en-GB" sz="1200" dirty="0">
                <a:solidFill>
                  <a:schemeClr val="bg2">
                    <a:lumMod val="10000"/>
                  </a:schemeClr>
                </a:solidFill>
                <a:latin typeface="Arial"/>
                <a:cs typeface="Arial"/>
              </a:rPr>
              <a:t>’</a:t>
            </a:r>
          </a:p>
        </p:txBody>
      </p:sp>
    </p:spTree>
    <p:extLst>
      <p:ext uri="{BB962C8B-B14F-4D97-AF65-F5344CB8AC3E}">
        <p14:creationId xmlns:p14="http://schemas.microsoft.com/office/powerpoint/2010/main" val="375985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080458-F129-4736-9288-5ABAF6913BE5}"/>
              </a:ext>
            </a:extLst>
          </p:cNvPr>
          <p:cNvSpPr>
            <a:spLocks noGrp="1"/>
          </p:cNvSpPr>
          <p:nvPr>
            <p:ph type="body" sz="quarter" idx="11"/>
          </p:nvPr>
        </p:nvSpPr>
        <p:spPr>
          <a:xfrm>
            <a:off x="166100" y="916765"/>
            <a:ext cx="7572054" cy="5794624"/>
          </a:xfrm>
          <a:ln w="3175">
            <a:noFill/>
          </a:ln>
        </p:spPr>
        <p:txBody>
          <a:bodyPr>
            <a:noAutofit/>
          </a:bodyPr>
          <a:lstStyle/>
          <a:p>
            <a:endParaRPr lang="en-GB" sz="1400" b="1" dirty="0">
              <a:solidFill>
                <a:srgbClr val="3AAD99"/>
              </a:solidFill>
              <a:latin typeface="Arial" panose="020B0604020202020204" pitchFamily="34" charset="0"/>
              <a:cs typeface="Arial" panose="020B0604020202020204" pitchFamily="34" charset="0"/>
            </a:endParaRPr>
          </a:p>
          <a:p>
            <a:r>
              <a:rPr lang="en-GB" sz="1800" b="1" dirty="0">
                <a:solidFill>
                  <a:srgbClr val="3AAD99"/>
                </a:solidFill>
                <a:latin typeface="Arial" panose="020B0604020202020204" pitchFamily="34" charset="0"/>
                <a:cs typeface="Arial" panose="020B0604020202020204" pitchFamily="34" charset="0"/>
              </a:rPr>
              <a:t>Resource hub - </a:t>
            </a:r>
            <a:r>
              <a:rPr lang="en-GB" sz="1800" dirty="0">
                <a:solidFill>
                  <a:schemeClr val="bg1">
                    <a:lumMod val="50000"/>
                  </a:schemeClr>
                </a:solidFill>
              </a:rPr>
              <a:t>We have developed a resource hub on our website which allows us to share information, learning and best practice. The resource hub features our evidence and insights review, our data diagnostic reports, case studies including two which are featured in todays webinar and recordings of previous webinars.  </a:t>
            </a:r>
          </a:p>
          <a:p>
            <a:pPr>
              <a:tabLst>
                <a:tab pos="193040" algn="l"/>
              </a:tabLst>
              <a:defRPr/>
            </a:pPr>
            <a:r>
              <a:rPr lang="en-GB" sz="1800" b="1" dirty="0">
                <a:solidFill>
                  <a:srgbClr val="3AAD99"/>
                </a:solidFill>
              </a:rPr>
              <a:t>Measuring Waiting Times Metric </a:t>
            </a:r>
            <a:r>
              <a:rPr lang="en-GB" sz="1800" dirty="0">
                <a:solidFill>
                  <a:schemeClr val="bg1">
                    <a:lumMod val="50000"/>
                  </a:schemeClr>
                </a:solidFill>
                <a:latin typeface="Arial" panose="020B0604020202020204" pitchFamily="34" charset="0"/>
                <a:cs typeface="Arial" panose="020B0604020202020204" pitchFamily="34" charset="0"/>
              </a:rPr>
              <a:t>-</a:t>
            </a:r>
            <a:r>
              <a:rPr lang="en-GB" sz="1800" b="1" dirty="0">
                <a:solidFill>
                  <a:schemeClr val="bg1">
                    <a:lumMod val="50000"/>
                  </a:schemeClr>
                </a:solidFill>
                <a:latin typeface="Arial" panose="020B0604020202020204" pitchFamily="34" charset="0"/>
                <a:cs typeface="Arial" panose="020B0604020202020204" pitchFamily="34" charset="0"/>
              </a:rPr>
              <a:t> </a:t>
            </a:r>
            <a:r>
              <a:rPr lang="en-GB" sz="1800" dirty="0">
                <a:solidFill>
                  <a:schemeClr val="bg1">
                    <a:lumMod val="50000"/>
                  </a:schemeClr>
                </a:solidFill>
              </a:rPr>
              <a:t>We are working closely with NHSE and NHS London to align wider work aiming to tackle longest waits, improve data quality and implementing the measuring waiting times guidance.  </a:t>
            </a:r>
          </a:p>
          <a:p>
            <a:pPr>
              <a:tabLst>
                <a:tab pos="193040" algn="l"/>
              </a:tabLst>
              <a:defRPr/>
            </a:pPr>
            <a:r>
              <a:rPr lang="en-GB" sz="1800" b="1" dirty="0">
                <a:solidFill>
                  <a:srgbClr val="3AAD99"/>
                </a:solidFill>
              </a:rPr>
              <a:t>Waiting Times Proposal – </a:t>
            </a:r>
            <a:r>
              <a:rPr lang="en-GB" sz="1800" dirty="0">
                <a:solidFill>
                  <a:schemeClr val="bg1">
                    <a:lumMod val="50000"/>
                  </a:schemeClr>
                </a:solidFill>
              </a:rPr>
              <a:t>We have also reached out to ICB leads for feedback on a proposal to identify and explore areas where we might provide support to common challenges and addressing once for London. Currently reviewing the proposal and timelines with ICB leads to identify next steps. </a:t>
            </a:r>
          </a:p>
          <a:p>
            <a:pPr marL="0" indent="0">
              <a:buNone/>
            </a:pPr>
            <a:endParaRPr lang="en-GB" sz="1500" dirty="0"/>
          </a:p>
        </p:txBody>
      </p:sp>
      <p:sp>
        <p:nvSpPr>
          <p:cNvPr id="4" name="Text Placeholder 3">
            <a:extLst>
              <a:ext uri="{FF2B5EF4-FFF2-40B4-BE49-F238E27FC236}">
                <a16:creationId xmlns:a16="http://schemas.microsoft.com/office/drawing/2014/main" id="{84CE8D81-AA55-4381-8BC0-BF579A9BBF5D}"/>
              </a:ext>
            </a:extLst>
          </p:cNvPr>
          <p:cNvSpPr>
            <a:spLocks noGrp="1"/>
          </p:cNvSpPr>
          <p:nvPr>
            <p:ph type="body" sz="quarter" idx="13"/>
          </p:nvPr>
        </p:nvSpPr>
        <p:spPr>
          <a:xfrm>
            <a:off x="8239874" y="1777429"/>
            <a:ext cx="2952001" cy="4747196"/>
          </a:xfrm>
        </p:spPr>
        <p:txBody>
          <a:bodyPr>
            <a:normAutofit lnSpcReduction="10000"/>
          </a:bodyPr>
          <a:lstStyle/>
          <a:p>
            <a:r>
              <a:rPr lang="en-GB" sz="1600" dirty="0">
                <a:solidFill>
                  <a:srgbClr val="3AAD99"/>
                </a:solidFill>
                <a:cs typeface="Arial" panose="020B0604020202020204" pitchFamily="34" charset="0"/>
              </a:rPr>
              <a:t>IThrive:</a:t>
            </a:r>
          </a:p>
          <a:p>
            <a:endParaRPr lang="en-GB" sz="1600" b="0" dirty="0">
              <a:solidFill>
                <a:schemeClr val="bg1">
                  <a:lumMod val="50000"/>
                </a:schemeClr>
              </a:solidFill>
              <a:cs typeface="Arial" panose="020B0604020202020204" pitchFamily="34" charset="0"/>
            </a:endParaRPr>
          </a:p>
          <a:p>
            <a:pPr marL="285750" marR="0" lvl="0" indent="-285750" fontAlgn="auto">
              <a:buClrTx/>
              <a:buSzTx/>
              <a:buFont typeface="Arial" panose="020B0604020202020204" pitchFamily="34" charset="0"/>
              <a:buChar char="•"/>
              <a:tabLst/>
              <a:defRPr/>
            </a:pPr>
            <a:r>
              <a:rPr lang="en-GB" sz="1600" b="0" dirty="0">
                <a:solidFill>
                  <a:schemeClr val="bg1">
                    <a:lumMod val="50000"/>
                  </a:schemeClr>
                </a:solidFill>
                <a:cs typeface="Arial" panose="020B0604020202020204" pitchFamily="34" charset="0"/>
              </a:rPr>
              <a:t>Continuing work to support delivery of a workshop for each London ICB to translate assessment tools into a locally owned transformation plan.</a:t>
            </a:r>
          </a:p>
          <a:p>
            <a:pPr marL="285750" marR="0" lvl="0" indent="-285750" fontAlgn="auto">
              <a:buClrTx/>
              <a:buSzTx/>
              <a:buFont typeface="Arial" panose="020B0604020202020204" pitchFamily="34" charset="0"/>
              <a:buChar char="•"/>
              <a:tabLst/>
              <a:defRPr/>
            </a:pPr>
            <a:r>
              <a:rPr lang="en-GB" sz="1600" b="0" dirty="0">
                <a:solidFill>
                  <a:schemeClr val="bg1">
                    <a:lumMod val="50000"/>
                  </a:schemeClr>
                </a:solidFill>
                <a:cs typeface="Arial" panose="020B0604020202020204" pitchFamily="34" charset="0"/>
              </a:rPr>
              <a:t>Procuring one ‘Leading System-Wide Transformation’ training module to 30 people from each of the 5 London ICBs </a:t>
            </a:r>
          </a:p>
          <a:p>
            <a:pPr marL="285750" marR="0" lvl="0" indent="-285750" fontAlgn="auto">
              <a:buClrTx/>
              <a:buSzTx/>
              <a:buFont typeface="Arial" panose="020B0604020202020204" pitchFamily="34" charset="0"/>
              <a:buChar char="•"/>
              <a:tabLst/>
              <a:defRPr/>
            </a:pPr>
            <a:r>
              <a:rPr lang="en-GB" sz="1600" b="0" dirty="0">
                <a:solidFill>
                  <a:schemeClr val="bg1">
                    <a:lumMod val="50000"/>
                  </a:schemeClr>
                </a:solidFill>
                <a:cs typeface="Arial" panose="020B0604020202020204" pitchFamily="34" charset="0"/>
              </a:rPr>
              <a:t>iThrive team and the CYP Programme will continue to jointly host Community of Practice events.</a:t>
            </a:r>
          </a:p>
          <a:p>
            <a:endParaRPr lang="en-GB" sz="1600" b="0" dirty="0">
              <a:solidFill>
                <a:schemeClr val="bg1">
                  <a:lumMod val="50000"/>
                </a:schemeClr>
              </a:solidFill>
              <a:cs typeface="Arial" panose="020B0604020202020204" pitchFamily="34" charset="0"/>
            </a:endParaRPr>
          </a:p>
        </p:txBody>
      </p:sp>
      <p:sp>
        <p:nvSpPr>
          <p:cNvPr id="3" name="TextBox 2">
            <a:extLst>
              <a:ext uri="{FF2B5EF4-FFF2-40B4-BE49-F238E27FC236}">
                <a16:creationId xmlns:a16="http://schemas.microsoft.com/office/drawing/2014/main" id="{949CFC8A-5105-4F43-A62E-C1F9287F6DF3}"/>
              </a:ext>
            </a:extLst>
          </p:cNvPr>
          <p:cNvSpPr txBox="1"/>
          <p:nvPr/>
        </p:nvSpPr>
        <p:spPr>
          <a:xfrm>
            <a:off x="2212389" y="247253"/>
            <a:ext cx="9090734"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5FB8"/>
                </a:solidFill>
                <a:effectLst/>
                <a:uLnTx/>
                <a:uFillTx/>
                <a:latin typeface="Arial" panose="020B0604020202020204"/>
                <a:ea typeface="+mn-ea"/>
                <a:cs typeface="+mn-cs"/>
              </a:rPr>
              <a:t>Next Steps</a:t>
            </a:r>
          </a:p>
        </p:txBody>
      </p:sp>
    </p:spTree>
    <p:extLst>
      <p:ext uri="{BB962C8B-B14F-4D97-AF65-F5344CB8AC3E}">
        <p14:creationId xmlns:p14="http://schemas.microsoft.com/office/powerpoint/2010/main" val="311786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F689D-27CA-A750-5CF9-71F9AAE6CF77}"/>
              </a:ext>
            </a:extLst>
          </p:cNvPr>
          <p:cNvSpPr>
            <a:spLocks noGrp="1"/>
          </p:cNvSpPr>
          <p:nvPr>
            <p:ph type="title" idx="4294967295"/>
          </p:nvPr>
        </p:nvSpPr>
        <p:spPr>
          <a:xfrm>
            <a:off x="1925722" y="454042"/>
            <a:ext cx="11105002" cy="646331"/>
          </a:xfrm>
          <a:prstGeom prst="rect">
            <a:avLst/>
          </a:prstGeom>
          <a:noFill/>
        </p:spPr>
        <p:txBody>
          <a:bodyPr/>
          <a:lstStyle/>
          <a:p>
            <a:r>
              <a:rPr lang="en-GB" sz="3600" b="1" dirty="0">
                <a:latin typeface="Arial" panose="020B0604020202020204" pitchFamily="34" charset="0"/>
                <a:cs typeface="Arial" panose="020B0604020202020204" pitchFamily="34" charset="0"/>
              </a:rPr>
              <a:t>Welcome and Housekeeping</a:t>
            </a:r>
          </a:p>
        </p:txBody>
      </p:sp>
      <p:sp>
        <p:nvSpPr>
          <p:cNvPr id="8" name="Rectangle 7">
            <a:extLst>
              <a:ext uri="{FF2B5EF4-FFF2-40B4-BE49-F238E27FC236}">
                <a16:creationId xmlns:a16="http://schemas.microsoft.com/office/drawing/2014/main" id="{334C8EB8-894A-6F25-A2EC-1270372BB059}"/>
              </a:ext>
            </a:extLst>
          </p:cNvPr>
          <p:cNvSpPr/>
          <p:nvPr/>
        </p:nvSpPr>
        <p:spPr>
          <a:xfrm>
            <a:off x="2209790" y="2129301"/>
            <a:ext cx="9136538" cy="646331"/>
          </a:xfrm>
          <a:prstGeom prst="rect">
            <a:avLst/>
          </a:prstGeom>
        </p:spPr>
        <p:txBody>
          <a:bodyPr wrap="square">
            <a:spAutoFit/>
          </a:bodyPr>
          <a:lstStyle/>
          <a:p>
            <a:pPr lvl="0"/>
            <a:r>
              <a:rPr lang="en-GB" dirty="0">
                <a:solidFill>
                  <a:schemeClr val="bg1">
                    <a:lumMod val="50000"/>
                  </a:schemeClr>
                </a:solidFill>
                <a:latin typeface="Arial" panose="020B0604020202020204" pitchFamily="34" charset="0"/>
                <a:cs typeface="Arial" panose="020B0604020202020204" pitchFamily="34" charset="0"/>
              </a:rPr>
              <a:t>Please note that we have turned the mute function on and also cameras off function for all delegates in this webinar.  </a:t>
            </a:r>
            <a:endParaRPr lang="en-GB" dirty="0">
              <a:solidFill>
                <a:schemeClr val="bg1">
                  <a:lumMod val="50000"/>
                </a:schemeClr>
              </a:solidFill>
            </a:endParaRPr>
          </a:p>
        </p:txBody>
      </p:sp>
      <p:grpSp>
        <p:nvGrpSpPr>
          <p:cNvPr id="12" name="Group 11">
            <a:extLst>
              <a:ext uri="{FF2B5EF4-FFF2-40B4-BE49-F238E27FC236}">
                <a16:creationId xmlns:a16="http://schemas.microsoft.com/office/drawing/2014/main" id="{691BC07C-3E9A-CC7B-9C05-D65033CAFEDD}"/>
              </a:ext>
            </a:extLst>
          </p:cNvPr>
          <p:cNvGrpSpPr/>
          <p:nvPr/>
        </p:nvGrpSpPr>
        <p:grpSpPr>
          <a:xfrm>
            <a:off x="870494" y="5369733"/>
            <a:ext cx="9841219" cy="921600"/>
            <a:chOff x="1058428" y="2978478"/>
            <a:chExt cx="9841219" cy="921600"/>
          </a:xfrm>
        </p:grpSpPr>
        <p:sp>
          <p:nvSpPr>
            <p:cNvPr id="13" name="Rectangle 12" descr="Projector screen">
              <a:extLst>
                <a:ext uri="{FF2B5EF4-FFF2-40B4-BE49-F238E27FC236}">
                  <a16:creationId xmlns:a16="http://schemas.microsoft.com/office/drawing/2014/main" id="{F53B4C64-D9D7-E86D-23A2-CD5288E6B497}"/>
                </a:ext>
              </a:extLst>
            </p:cNvPr>
            <p:cNvSpPr/>
            <p:nvPr/>
          </p:nvSpPr>
          <p:spPr>
            <a:xfrm>
              <a:off x="1058428" y="2978478"/>
              <a:ext cx="867600" cy="92160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a:extLst>
                <a:ext uri="{FF2B5EF4-FFF2-40B4-BE49-F238E27FC236}">
                  <a16:creationId xmlns:a16="http://schemas.microsoft.com/office/drawing/2014/main" id="{9742ED98-B168-2246-9C94-35DB28A51F26}"/>
                </a:ext>
              </a:extLst>
            </p:cNvPr>
            <p:cNvSpPr/>
            <p:nvPr/>
          </p:nvSpPr>
          <p:spPr>
            <a:xfrm>
              <a:off x="2097023" y="2978478"/>
              <a:ext cx="8802624" cy="646331"/>
            </a:xfrm>
            <a:prstGeom prst="rect">
              <a:avLst/>
            </a:prstGeom>
          </p:spPr>
          <p:txBody>
            <a:bodyPr wrap="square">
              <a:spAutoFit/>
            </a:bodyPr>
            <a:lstStyle/>
            <a:p>
              <a:pPr lvl="0">
                <a:lnSpc>
                  <a:spcPct val="100000"/>
                </a:lnSpc>
              </a:pPr>
              <a:r>
                <a:rPr lang="en-GB" dirty="0">
                  <a:solidFill>
                    <a:schemeClr val="bg1">
                      <a:lumMod val="50000"/>
                    </a:schemeClr>
                  </a:solidFill>
                  <a:latin typeface="Arial" panose="020B0604020202020204" pitchFamily="34" charset="0"/>
                  <a:cs typeface="Arial" panose="020B0604020202020204" pitchFamily="34" charset="0"/>
                </a:rPr>
                <a:t>This event will be recorded. We will be sharing the recording on our website and with the delegates of this event. </a:t>
              </a:r>
              <a:endParaRPr lang="en-US" dirty="0">
                <a:solidFill>
                  <a:schemeClr val="bg1">
                    <a:lumMod val="50000"/>
                  </a:schemeClr>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A1B07421-A897-14AA-C055-C9A9BF170A0A}"/>
              </a:ext>
            </a:extLst>
          </p:cNvPr>
          <p:cNvGrpSpPr/>
          <p:nvPr/>
        </p:nvGrpSpPr>
        <p:grpSpPr>
          <a:xfrm>
            <a:off x="870494" y="3483071"/>
            <a:ext cx="9841219" cy="1060964"/>
            <a:chOff x="1058428" y="4178371"/>
            <a:chExt cx="9841219" cy="1060964"/>
          </a:xfrm>
        </p:grpSpPr>
        <p:sp>
          <p:nvSpPr>
            <p:cNvPr id="17" name="Rectangle 16" descr="Speech">
              <a:extLst>
                <a:ext uri="{FF2B5EF4-FFF2-40B4-BE49-F238E27FC236}">
                  <a16:creationId xmlns:a16="http://schemas.microsoft.com/office/drawing/2014/main" id="{416C24A5-9347-474B-E0D0-16E8A88B7F59}"/>
                </a:ext>
              </a:extLst>
            </p:cNvPr>
            <p:cNvSpPr/>
            <p:nvPr/>
          </p:nvSpPr>
          <p:spPr>
            <a:xfrm>
              <a:off x="1058428" y="4317735"/>
              <a:ext cx="867600" cy="921600"/>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a:extLst>
                <a:ext uri="{FF2B5EF4-FFF2-40B4-BE49-F238E27FC236}">
                  <a16:creationId xmlns:a16="http://schemas.microsoft.com/office/drawing/2014/main" id="{480DB2D4-708D-8F55-C35E-303AF0CD2C99}"/>
                </a:ext>
              </a:extLst>
            </p:cNvPr>
            <p:cNvSpPr/>
            <p:nvPr/>
          </p:nvSpPr>
          <p:spPr>
            <a:xfrm>
              <a:off x="2097023" y="4178371"/>
              <a:ext cx="8802624" cy="923330"/>
            </a:xfrm>
            <a:prstGeom prst="rect">
              <a:avLst/>
            </a:prstGeom>
          </p:spPr>
          <p:txBody>
            <a:bodyPr wrap="square">
              <a:spAutoFit/>
            </a:bodyPr>
            <a:lstStyle/>
            <a:p>
              <a:pPr lvl="0">
                <a:lnSpc>
                  <a:spcPct val="100000"/>
                </a:lnSpc>
              </a:pPr>
              <a:endParaRPr lang="en-GB" dirty="0">
                <a:latin typeface="Arial" panose="020B0604020202020204" pitchFamily="34" charset="0"/>
                <a:cs typeface="Arial" panose="020B0604020202020204" pitchFamily="34" charset="0"/>
              </a:endParaRPr>
            </a:p>
            <a:p>
              <a:pPr lvl="0">
                <a:lnSpc>
                  <a:spcPct val="100000"/>
                </a:lnSpc>
              </a:pPr>
              <a:r>
                <a:rPr lang="en-GB" dirty="0">
                  <a:solidFill>
                    <a:schemeClr val="bg1">
                      <a:lumMod val="50000"/>
                    </a:schemeClr>
                  </a:solidFill>
                  <a:latin typeface="Arial" panose="020B0604020202020204" pitchFamily="34" charset="0"/>
                  <a:cs typeface="Arial" panose="020B0604020202020204" pitchFamily="34" charset="0"/>
                </a:rPr>
                <a:t>We want to encourage you all to please use the CHAT function to ask questions and provide comments</a:t>
              </a:r>
              <a:endParaRPr lang="en-US" dirty="0">
                <a:solidFill>
                  <a:schemeClr val="bg1">
                    <a:lumMod val="50000"/>
                  </a:schemeClr>
                </a:solidFill>
                <a:latin typeface="Arial" panose="020B0604020202020204" pitchFamily="34" charset="0"/>
                <a:cs typeface="Arial" panose="020B0604020202020204" pitchFamily="34" charset="0"/>
              </a:endParaRPr>
            </a:p>
          </p:txBody>
        </p:sp>
      </p:grpSp>
      <p:pic>
        <p:nvPicPr>
          <p:cNvPr id="1026" name="Picture 2" descr="Mute Button Clipart Images | Free Download | PNG Transparent ...">
            <a:extLst>
              <a:ext uri="{FF2B5EF4-FFF2-40B4-BE49-F238E27FC236}">
                <a16:creationId xmlns:a16="http://schemas.microsoft.com/office/drawing/2014/main" id="{6840C0B9-1074-0903-7CC1-A01BB61C3F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361" y="2014759"/>
            <a:ext cx="1353361" cy="89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56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62F494-AAF4-1907-3B53-C9C8F0D40C66}"/>
              </a:ext>
            </a:extLst>
          </p:cNvPr>
          <p:cNvSpPr>
            <a:spLocks noGrp="1"/>
          </p:cNvSpPr>
          <p:nvPr>
            <p:ph type="body" sz="quarter" idx="11"/>
          </p:nvPr>
        </p:nvSpPr>
        <p:spPr/>
        <p:txBody>
          <a:bodyPr/>
          <a:lstStyle/>
          <a:p>
            <a:r>
              <a:rPr lang="en-GB" dirty="0"/>
              <a:t>Jenny Taylor, Project Manager – </a:t>
            </a:r>
            <a:r>
              <a:rPr lang="en-GB" dirty="0">
                <a:hlinkClick r:id="rId2"/>
              </a:rPr>
              <a:t>jennifer.taylor85@nhs.net</a:t>
            </a:r>
            <a:r>
              <a:rPr lang="en-GB" dirty="0"/>
              <a:t> </a:t>
            </a:r>
          </a:p>
          <a:p>
            <a:endParaRPr lang="en-GB" dirty="0"/>
          </a:p>
          <a:p>
            <a:endParaRPr lang="en-GB" dirty="0"/>
          </a:p>
          <a:p>
            <a:r>
              <a:rPr lang="en-GB" dirty="0"/>
              <a:t>TPHC CYP Mental Health Transformation Team </a:t>
            </a:r>
            <a:r>
              <a:rPr lang="en-GB" dirty="0">
                <a:hlinkClick r:id="rId3"/>
              </a:rPr>
              <a:t>–</a:t>
            </a:r>
            <a:r>
              <a:rPr lang="en-GB" dirty="0"/>
              <a:t> </a:t>
            </a:r>
          </a:p>
          <a:p>
            <a:r>
              <a:rPr lang="en-GB" dirty="0">
                <a:hlinkClick r:id="rId3"/>
              </a:rPr>
              <a:t>rf-tr.cyp-programme@nhs.net</a:t>
            </a:r>
            <a:r>
              <a:rPr lang="en-GB" dirty="0"/>
              <a:t> </a:t>
            </a:r>
          </a:p>
        </p:txBody>
      </p:sp>
      <p:sp>
        <p:nvSpPr>
          <p:cNvPr id="3" name="Text Placeholder 2">
            <a:extLst>
              <a:ext uri="{FF2B5EF4-FFF2-40B4-BE49-F238E27FC236}">
                <a16:creationId xmlns:a16="http://schemas.microsoft.com/office/drawing/2014/main" id="{5AAB781B-23A0-38AA-CD15-61DC5741C30E}"/>
              </a:ext>
            </a:extLst>
          </p:cNvPr>
          <p:cNvSpPr>
            <a:spLocks noGrp="1"/>
          </p:cNvSpPr>
          <p:nvPr>
            <p:ph type="body" sz="quarter" idx="10"/>
          </p:nvPr>
        </p:nvSpPr>
        <p:spPr/>
        <p:txBody>
          <a:bodyPr/>
          <a:lstStyle/>
          <a:p>
            <a:r>
              <a:rPr lang="en-GB" dirty="0"/>
              <a:t>For more information please contact:</a:t>
            </a:r>
          </a:p>
        </p:txBody>
      </p:sp>
    </p:spTree>
    <p:extLst>
      <p:ext uri="{BB962C8B-B14F-4D97-AF65-F5344CB8AC3E}">
        <p14:creationId xmlns:p14="http://schemas.microsoft.com/office/powerpoint/2010/main" val="314233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9D4EF-737A-3B62-1EE9-5C5EE0414C92}"/>
              </a:ext>
            </a:extLst>
          </p:cNvPr>
          <p:cNvSpPr>
            <a:spLocks noGrp="1"/>
          </p:cNvSpPr>
          <p:nvPr>
            <p:ph type="body" sz="quarter" idx="10"/>
          </p:nvPr>
        </p:nvSpPr>
        <p:spPr/>
        <p:txBody>
          <a:bodyPr/>
          <a:lstStyle/>
          <a:p>
            <a:r>
              <a:rPr lang="en-GB" dirty="0"/>
              <a:t>Q &amp; A</a:t>
            </a:r>
          </a:p>
        </p:txBody>
      </p:sp>
    </p:spTree>
    <p:extLst>
      <p:ext uri="{BB962C8B-B14F-4D97-AF65-F5344CB8AC3E}">
        <p14:creationId xmlns:p14="http://schemas.microsoft.com/office/powerpoint/2010/main" val="1759173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7DB7B-8FE4-2184-97AB-33C922467D24}"/>
              </a:ext>
            </a:extLst>
          </p:cNvPr>
          <p:cNvSpPr>
            <a:spLocks noGrp="1"/>
          </p:cNvSpPr>
          <p:nvPr>
            <p:ph type="body" sz="quarter" idx="10"/>
          </p:nvPr>
        </p:nvSpPr>
        <p:spPr>
          <a:xfrm>
            <a:off x="722662" y="2303959"/>
            <a:ext cx="7644590" cy="2312646"/>
          </a:xfrm>
        </p:spPr>
        <p:txBody>
          <a:bodyPr/>
          <a:lstStyle/>
          <a:p>
            <a:pPr algn="l" rtl="0" fontAlgn="ctr"/>
            <a:r>
              <a:rPr lang="en-GB" sz="3200" i="0" u="none" strike="noStrike" dirty="0">
                <a:solidFill>
                  <a:schemeClr val="bg1"/>
                </a:solidFill>
                <a:effectLst/>
                <a:latin typeface="Arial" panose="020B0604020202020204" pitchFamily="34" charset="0"/>
                <a:cs typeface="Arial" panose="020B0604020202020204" pitchFamily="34" charset="0"/>
              </a:rPr>
              <a:t>Introduction: Case studies</a:t>
            </a:r>
            <a:endParaRPr lang="en-GB" b="1" dirty="0">
              <a:solidFill>
                <a:schemeClr val="bg1"/>
              </a:solidFill>
            </a:endParaRPr>
          </a:p>
          <a:p>
            <a:pPr algn="l" rtl="0" fontAlgn="ctr"/>
            <a:r>
              <a:rPr lang="en-GB" sz="2400" dirty="0">
                <a:solidFill>
                  <a:schemeClr val="bg1"/>
                </a:solidFill>
                <a:effectLst/>
                <a:latin typeface="Arial" panose="020B0604020202020204" pitchFamily="34" charset="0"/>
              </a:rPr>
              <a:t>Jenny Taylor</a:t>
            </a:r>
            <a:endParaRPr lang="en-GB" sz="2400" b="1" dirty="0">
              <a:solidFill>
                <a:schemeClr val="bg1"/>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07271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7DB7B-8FE4-2184-97AB-33C922467D24}"/>
              </a:ext>
            </a:extLst>
          </p:cNvPr>
          <p:cNvSpPr>
            <a:spLocks noGrp="1"/>
          </p:cNvSpPr>
          <p:nvPr>
            <p:ph type="body" sz="quarter" idx="10"/>
          </p:nvPr>
        </p:nvSpPr>
        <p:spPr>
          <a:xfrm>
            <a:off x="722662" y="2303959"/>
            <a:ext cx="7644590" cy="2312646"/>
          </a:xfrm>
        </p:spPr>
        <p:txBody>
          <a:bodyPr/>
          <a:lstStyle/>
          <a:p>
            <a:pPr algn="l" rtl="0" fontAlgn="ctr"/>
            <a:r>
              <a:rPr lang="en-GB" sz="3200" i="0" u="none" strike="noStrike" dirty="0">
                <a:solidFill>
                  <a:schemeClr val="bg1"/>
                </a:solidFill>
                <a:effectLst/>
                <a:latin typeface="Arial" panose="020B0604020202020204" pitchFamily="34" charset="0"/>
                <a:cs typeface="Arial" panose="020B0604020202020204" pitchFamily="34" charset="0"/>
              </a:rPr>
              <a:t>Case studies: reducing waiting times for children and young people’s mental health services</a:t>
            </a:r>
          </a:p>
          <a:p>
            <a:pPr algn="l" rtl="0" fontAlgn="ctr"/>
            <a:endParaRPr lang="en-GB" b="1" dirty="0">
              <a:solidFill>
                <a:schemeClr val="bg1"/>
              </a:solidFill>
            </a:endParaRPr>
          </a:p>
          <a:p>
            <a:pPr algn="l" rtl="0" fontAlgn="ctr"/>
            <a:r>
              <a:rPr lang="en-GB" sz="2400" dirty="0">
                <a:solidFill>
                  <a:schemeClr val="bg1"/>
                </a:solidFill>
                <a:effectLst/>
                <a:latin typeface="Arial" panose="020B0604020202020204" pitchFamily="34" charset="0"/>
              </a:rPr>
              <a:t>Northumberland Children and Young People’s Service</a:t>
            </a:r>
            <a:endParaRPr lang="en-GB" sz="2400" b="1" dirty="0">
              <a:solidFill>
                <a:schemeClr val="bg1"/>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18209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176" y="0"/>
            <a:ext cx="2987824" cy="1355334"/>
          </a:xfrm>
          <a:prstGeom prst="rect">
            <a:avLst/>
          </a:prstGeom>
        </p:spPr>
      </p:pic>
      <p:sp>
        <p:nvSpPr>
          <p:cNvPr id="5" name="TextBox 4">
            <a:extLst>
              <a:ext uri="{FF2B5EF4-FFF2-40B4-BE49-F238E27FC236}">
                <a16:creationId xmlns:a16="http://schemas.microsoft.com/office/drawing/2014/main" id="{003C2099-D18B-E7A5-903F-E5BA79F7C45B}"/>
              </a:ext>
            </a:extLst>
          </p:cNvPr>
          <p:cNvSpPr txBox="1"/>
          <p:nvPr/>
        </p:nvSpPr>
        <p:spPr>
          <a:xfrm>
            <a:off x="2639616" y="548680"/>
            <a:ext cx="6984776" cy="4647426"/>
          </a:xfrm>
          <a:prstGeom prst="rect">
            <a:avLst/>
          </a:prstGeom>
          <a:noFill/>
        </p:spPr>
        <p:txBody>
          <a:bodyPr wrap="square">
            <a:spAutoFit/>
          </a:bodyPr>
          <a:lstStyle/>
          <a:p>
            <a:pPr algn="ctr"/>
            <a:endParaRPr lang="en-GB" sz="3200" b="1" dirty="0">
              <a:solidFill>
                <a:prstClr val="black"/>
              </a:solidFill>
              <a:latin typeface="Arial" panose="020B0604020202020204" pitchFamily="34" charset="0"/>
              <a:cs typeface="Arial" panose="020B0604020202020204" pitchFamily="34" charset="0"/>
            </a:endParaRPr>
          </a:p>
          <a:p>
            <a:pPr algn="ctr"/>
            <a:r>
              <a:rPr lang="en-GB" sz="3200" b="1" dirty="0">
                <a:solidFill>
                  <a:prstClr val="black"/>
                </a:solidFill>
                <a:latin typeface="Arial" panose="020B0604020202020204" pitchFamily="34" charset="0"/>
                <a:cs typeface="Arial" panose="020B0604020202020204" pitchFamily="34" charset="0"/>
              </a:rPr>
              <a:t>CYP Mental Health Waiting times  Webinar. </a:t>
            </a:r>
          </a:p>
          <a:p>
            <a:pPr algn="ctr"/>
            <a:endParaRPr lang="en-GB" sz="2400" b="1" dirty="0">
              <a:solidFill>
                <a:prstClr val="black"/>
              </a:solidFill>
              <a:latin typeface="Arial" panose="020B0604020202020204" pitchFamily="34" charset="0"/>
              <a:cs typeface="Arial" panose="020B0604020202020204" pitchFamily="34" charset="0"/>
            </a:endParaRPr>
          </a:p>
          <a:p>
            <a:pPr algn="ctr"/>
            <a:r>
              <a:rPr lang="en-GB" sz="2400" b="1" dirty="0">
                <a:solidFill>
                  <a:prstClr val="black"/>
                </a:solidFill>
                <a:latin typeface="Arial" panose="020B0604020202020204" pitchFamily="34" charset="0"/>
                <a:cs typeface="Arial" panose="020B0604020202020204" pitchFamily="34" charset="0"/>
              </a:rPr>
              <a:t>Northumberland CYPS </a:t>
            </a:r>
          </a:p>
          <a:p>
            <a:pPr algn="ctr"/>
            <a:endParaRPr lang="en-GB" sz="3200" b="1" dirty="0">
              <a:solidFill>
                <a:prstClr val="black"/>
              </a:solidFill>
              <a:latin typeface="Arial" panose="020B0604020202020204" pitchFamily="34" charset="0"/>
              <a:cs typeface="Arial" panose="020B0604020202020204" pitchFamily="34" charset="0"/>
            </a:endParaRPr>
          </a:p>
          <a:p>
            <a:pPr algn="ctr"/>
            <a:r>
              <a:rPr lang="en-GB" sz="2400" b="1" dirty="0">
                <a:solidFill>
                  <a:prstClr val="black"/>
                </a:solidFill>
                <a:latin typeface="Arial" panose="020B0604020202020204" pitchFamily="34" charset="0"/>
                <a:cs typeface="Arial" panose="020B0604020202020204" pitchFamily="34" charset="0"/>
              </a:rPr>
              <a:t>Lessons learnt from being a </a:t>
            </a:r>
          </a:p>
          <a:p>
            <a:pPr algn="ctr"/>
            <a:r>
              <a:rPr lang="en-GB" sz="2400" b="1" dirty="0">
                <a:solidFill>
                  <a:prstClr val="black"/>
                </a:solidFill>
                <a:latin typeface="Arial" panose="020B0604020202020204" pitchFamily="34" charset="0"/>
                <a:cs typeface="Arial" panose="020B0604020202020204" pitchFamily="34" charset="0"/>
              </a:rPr>
              <a:t>4 week wait trailblazer site.  </a:t>
            </a:r>
          </a:p>
          <a:p>
            <a:pPr algn="ctr"/>
            <a:endParaRPr lang="en-GB" sz="2400" b="1" dirty="0">
              <a:solidFill>
                <a:prstClr val="black"/>
              </a:solidFill>
              <a:latin typeface="Arial" panose="020B0604020202020204" pitchFamily="34" charset="0"/>
              <a:cs typeface="Arial" panose="020B0604020202020204" pitchFamily="34" charset="0"/>
            </a:endParaRPr>
          </a:p>
          <a:p>
            <a:pPr algn="ctr"/>
            <a:r>
              <a:rPr lang="en-GB" sz="2400" b="1" dirty="0">
                <a:solidFill>
                  <a:prstClr val="black"/>
                </a:solidFill>
                <a:latin typeface="Arial" panose="020B0604020202020204" pitchFamily="34" charset="0"/>
                <a:cs typeface="Arial" panose="020B0604020202020204" pitchFamily="34" charset="0"/>
              </a:rPr>
              <a:t>Katie Paul and Michelle Bouhleli</a:t>
            </a:r>
          </a:p>
          <a:p>
            <a:pPr algn="ctr"/>
            <a:r>
              <a:rPr lang="en-GB" sz="2400" b="1" dirty="0">
                <a:solidFill>
                  <a:prstClr val="black"/>
                </a:solidFill>
                <a:latin typeface="Arial" panose="020B0604020202020204" pitchFamily="34" charset="0"/>
                <a:cs typeface="Arial" panose="020B0604020202020204" pitchFamily="34" charset="0"/>
              </a:rPr>
              <a:t>6</a:t>
            </a:r>
            <a:r>
              <a:rPr lang="en-GB" sz="2400" b="1" baseline="30000" dirty="0">
                <a:solidFill>
                  <a:prstClr val="black"/>
                </a:solidFill>
                <a:latin typeface="Arial" panose="020B0604020202020204" pitchFamily="34" charset="0"/>
                <a:cs typeface="Arial" panose="020B0604020202020204" pitchFamily="34" charset="0"/>
              </a:rPr>
              <a:t>th</a:t>
            </a:r>
            <a:r>
              <a:rPr lang="en-GB" sz="2400" b="1" dirty="0">
                <a:solidFill>
                  <a:prstClr val="black"/>
                </a:solidFill>
                <a:latin typeface="Arial" panose="020B0604020202020204" pitchFamily="34" charset="0"/>
                <a:cs typeface="Arial" panose="020B0604020202020204" pitchFamily="34" charset="0"/>
              </a:rPr>
              <a:t> November 2024 </a:t>
            </a:r>
          </a:p>
        </p:txBody>
      </p:sp>
      <p:pic>
        <p:nvPicPr>
          <p:cNvPr id="3" name="Picture 2">
            <a:extLst>
              <a:ext uri="{FF2B5EF4-FFF2-40B4-BE49-F238E27FC236}">
                <a16:creationId xmlns:a16="http://schemas.microsoft.com/office/drawing/2014/main" id="{97ADB217-3CE3-CE78-7701-1F81DFC151B6}"/>
              </a:ext>
            </a:extLst>
          </p:cNvPr>
          <p:cNvPicPr>
            <a:picLocks noChangeAspect="1"/>
          </p:cNvPicPr>
          <p:nvPr/>
        </p:nvPicPr>
        <p:blipFill>
          <a:blip r:embed="rId3"/>
          <a:stretch>
            <a:fillRect/>
          </a:stretch>
        </p:blipFill>
        <p:spPr>
          <a:xfrm>
            <a:off x="1524000" y="6021288"/>
            <a:ext cx="9144000" cy="768096"/>
          </a:xfrm>
          <a:prstGeom prst="rect">
            <a:avLst/>
          </a:prstGeom>
        </p:spPr>
      </p:pic>
      <p:pic>
        <p:nvPicPr>
          <p:cNvPr id="6" name="Picture 5">
            <a:extLst>
              <a:ext uri="{FF2B5EF4-FFF2-40B4-BE49-F238E27FC236}">
                <a16:creationId xmlns:a16="http://schemas.microsoft.com/office/drawing/2014/main" id="{91BC5398-B992-D23F-A8C4-10DDF7F73DB0}"/>
              </a:ext>
            </a:extLst>
          </p:cNvPr>
          <p:cNvPicPr>
            <a:picLocks noChangeAspect="1"/>
          </p:cNvPicPr>
          <p:nvPr/>
        </p:nvPicPr>
        <p:blipFill>
          <a:blip r:embed="rId4"/>
          <a:stretch>
            <a:fillRect/>
          </a:stretch>
        </p:blipFill>
        <p:spPr>
          <a:xfrm>
            <a:off x="1744155" y="4149080"/>
            <a:ext cx="2047705" cy="1722672"/>
          </a:xfrm>
          <a:prstGeom prst="rect">
            <a:avLst/>
          </a:prstGeom>
        </p:spPr>
      </p:pic>
    </p:spTree>
    <p:extLst>
      <p:ext uri="{BB962C8B-B14F-4D97-AF65-F5344CB8AC3E}">
        <p14:creationId xmlns:p14="http://schemas.microsoft.com/office/powerpoint/2010/main" val="115132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EC92-B6C7-A5DD-68CC-4C8A7F621F3C}"/>
              </a:ext>
            </a:extLst>
          </p:cNvPr>
          <p:cNvSpPr>
            <a:spLocks noGrp="1"/>
          </p:cNvSpPr>
          <p:nvPr>
            <p:ph type="title"/>
          </p:nvPr>
        </p:nvSpPr>
        <p:spPr>
          <a:solidFill>
            <a:schemeClr val="tx1">
              <a:lumMod val="65000"/>
              <a:lumOff val="35000"/>
            </a:schemeClr>
          </a:solidFill>
        </p:spPr>
        <p:txBody>
          <a:bodyPr/>
          <a:lstStyle/>
          <a:p>
            <a:r>
              <a:rPr lang="en-GB" dirty="0">
                <a:solidFill>
                  <a:schemeClr val="bg1"/>
                </a:solidFill>
              </a:rPr>
              <a:t>Where it started</a:t>
            </a:r>
            <a:r>
              <a:rPr lang="en-GB" dirty="0"/>
              <a:t> </a:t>
            </a:r>
          </a:p>
        </p:txBody>
      </p:sp>
      <p:sp>
        <p:nvSpPr>
          <p:cNvPr id="3" name="Content Placeholder 2">
            <a:extLst>
              <a:ext uri="{FF2B5EF4-FFF2-40B4-BE49-F238E27FC236}">
                <a16:creationId xmlns:a16="http://schemas.microsoft.com/office/drawing/2014/main" id="{3FAE8030-AA5A-B114-9842-31248F25442E}"/>
              </a:ext>
            </a:extLst>
          </p:cNvPr>
          <p:cNvSpPr>
            <a:spLocks noGrp="1"/>
          </p:cNvSpPr>
          <p:nvPr>
            <p:ph idx="1"/>
          </p:nvPr>
        </p:nvSpPr>
        <p:spPr/>
        <p:txBody>
          <a:bodyPr>
            <a:normAutofit fontScale="92500" lnSpcReduction="20000"/>
          </a:bodyPr>
          <a:lstStyle/>
          <a:p>
            <a:pPr marL="0" indent="0">
              <a:buNone/>
            </a:pPr>
            <a:r>
              <a:rPr lang="en-GB" dirty="0"/>
              <a:t>The 2018 Government Response to the Consultation on Transforming Children and Young People’s Mental Health Provision: a Green Paper and Next Steps and the NHS LTP committed us to </a:t>
            </a:r>
          </a:p>
          <a:p>
            <a:pPr marL="0" indent="0" algn="ctr">
              <a:buNone/>
            </a:pPr>
            <a:endParaRPr lang="en-GB" dirty="0"/>
          </a:p>
          <a:p>
            <a:pPr marL="0" indent="0" algn="ctr">
              <a:buNone/>
            </a:pPr>
            <a:r>
              <a:rPr lang="en-GB" dirty="0"/>
              <a:t>“testing approaches that could feasibly deliver four week waiting times for access to NHS support, ahead of introducing new national waiting time standards for all children and young people who need specialist mental health services”, </a:t>
            </a:r>
          </a:p>
          <a:p>
            <a:pPr marL="0" indent="0">
              <a:buNone/>
            </a:pPr>
            <a:endParaRPr lang="en-GB" dirty="0"/>
          </a:p>
          <a:p>
            <a:pPr marL="0" indent="0">
              <a:buNone/>
            </a:pPr>
            <a:r>
              <a:rPr lang="en-GB" dirty="0"/>
              <a:t>At the same time the wider roll out of Mental Health Support Teams (MHSTs) in education settings.</a:t>
            </a:r>
          </a:p>
        </p:txBody>
      </p:sp>
    </p:spTree>
    <p:extLst>
      <p:ext uri="{BB962C8B-B14F-4D97-AF65-F5344CB8AC3E}">
        <p14:creationId xmlns:p14="http://schemas.microsoft.com/office/powerpoint/2010/main" val="1078119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31283" y="1022351"/>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31283" y="837745"/>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07495" y="640895"/>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8"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35404"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0" name="Rectangle 19">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07042" y="635716"/>
            <a:ext cx="5274821"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 name="Title 1">
            <a:extLst>
              <a:ext uri="{FF2B5EF4-FFF2-40B4-BE49-F238E27FC236}">
                <a16:creationId xmlns:a16="http://schemas.microsoft.com/office/drawing/2014/main" id="{75D99EA8-FFD6-09D4-5378-FB6EE98A6417}"/>
              </a:ext>
            </a:extLst>
          </p:cNvPr>
          <p:cNvSpPr>
            <a:spLocks noGrp="1"/>
          </p:cNvSpPr>
          <p:nvPr>
            <p:ph type="title"/>
          </p:nvPr>
        </p:nvSpPr>
        <p:spPr>
          <a:xfrm>
            <a:off x="2247570" y="804329"/>
            <a:ext cx="4568484" cy="1205821"/>
          </a:xfrm>
        </p:spPr>
        <p:txBody>
          <a:bodyPr>
            <a:normAutofit/>
          </a:bodyPr>
          <a:lstStyle/>
          <a:p>
            <a:r>
              <a:rPr lang="en-GB" sz="3500">
                <a:solidFill>
                  <a:srgbClr val="FEFFFF"/>
                </a:solidFill>
              </a:rPr>
              <a:t>We became 1 of 14 pilot sites </a:t>
            </a:r>
          </a:p>
        </p:txBody>
      </p:sp>
      <p:sp>
        <p:nvSpPr>
          <p:cNvPr id="3" name="Content Placeholder 2">
            <a:extLst>
              <a:ext uri="{FF2B5EF4-FFF2-40B4-BE49-F238E27FC236}">
                <a16:creationId xmlns:a16="http://schemas.microsoft.com/office/drawing/2014/main" id="{7FE3F28F-3B95-2521-667D-AF1F57904313}"/>
              </a:ext>
            </a:extLst>
          </p:cNvPr>
          <p:cNvSpPr>
            <a:spLocks noGrp="1"/>
          </p:cNvSpPr>
          <p:nvPr>
            <p:ph idx="1"/>
          </p:nvPr>
        </p:nvSpPr>
        <p:spPr>
          <a:xfrm>
            <a:off x="2485642" y="2494451"/>
            <a:ext cx="4330413" cy="3563159"/>
          </a:xfrm>
        </p:spPr>
        <p:txBody>
          <a:bodyPr>
            <a:normAutofit/>
          </a:bodyPr>
          <a:lstStyle/>
          <a:p>
            <a:pPr marL="0" indent="0">
              <a:lnSpc>
                <a:spcPct val="90000"/>
              </a:lnSpc>
              <a:buNone/>
            </a:pPr>
            <a:r>
              <a:rPr lang="en-GB" sz="1600"/>
              <a:t>Greater Manchester </a:t>
            </a:r>
          </a:p>
          <a:p>
            <a:pPr marL="0" indent="0">
              <a:lnSpc>
                <a:spcPct val="90000"/>
              </a:lnSpc>
              <a:buNone/>
            </a:pPr>
            <a:r>
              <a:rPr lang="en-GB" sz="1600" b="1"/>
              <a:t>Northumberland </a:t>
            </a:r>
          </a:p>
          <a:p>
            <a:pPr marL="0" indent="0">
              <a:lnSpc>
                <a:spcPct val="90000"/>
              </a:lnSpc>
              <a:buNone/>
            </a:pPr>
            <a:r>
              <a:rPr lang="en-GB" sz="1600"/>
              <a:t>Doncaster and Rotherham</a:t>
            </a:r>
          </a:p>
          <a:p>
            <a:pPr marL="0" indent="0">
              <a:lnSpc>
                <a:spcPct val="90000"/>
              </a:lnSpc>
              <a:buNone/>
            </a:pPr>
            <a:r>
              <a:rPr lang="en-GB" sz="1600"/>
              <a:t>Stoke-on-Trent and North Staffordshire</a:t>
            </a:r>
          </a:p>
          <a:p>
            <a:pPr marL="0" indent="0">
              <a:lnSpc>
                <a:spcPct val="90000"/>
              </a:lnSpc>
              <a:buNone/>
            </a:pPr>
            <a:r>
              <a:rPr lang="en-GB" sz="1600"/>
              <a:t>South Warwickshire</a:t>
            </a:r>
          </a:p>
          <a:p>
            <a:pPr marL="0" indent="0">
              <a:lnSpc>
                <a:spcPct val="90000"/>
              </a:lnSpc>
              <a:buNone/>
            </a:pPr>
            <a:r>
              <a:rPr lang="en-GB" sz="1600"/>
              <a:t>Gloucestershire</a:t>
            </a:r>
          </a:p>
          <a:p>
            <a:pPr marL="0" indent="0">
              <a:lnSpc>
                <a:spcPct val="90000"/>
              </a:lnSpc>
              <a:buNone/>
            </a:pPr>
            <a:r>
              <a:rPr lang="en-GB" sz="1600"/>
              <a:t>Buckinghamshire</a:t>
            </a:r>
          </a:p>
          <a:p>
            <a:pPr marL="0" indent="0">
              <a:lnSpc>
                <a:spcPct val="90000"/>
              </a:lnSpc>
              <a:buNone/>
            </a:pPr>
            <a:r>
              <a:rPr lang="en-GB" sz="1600"/>
              <a:t>Oxfordshire </a:t>
            </a:r>
          </a:p>
          <a:p>
            <a:pPr marL="0" indent="0">
              <a:lnSpc>
                <a:spcPct val="90000"/>
              </a:lnSpc>
              <a:buNone/>
            </a:pPr>
            <a:r>
              <a:rPr lang="en-GB" sz="1600"/>
              <a:t>Camden</a:t>
            </a:r>
          </a:p>
          <a:p>
            <a:pPr marL="0" indent="0">
              <a:lnSpc>
                <a:spcPct val="90000"/>
              </a:lnSpc>
              <a:buNone/>
            </a:pPr>
            <a:r>
              <a:rPr lang="en-GB" sz="1600"/>
              <a:t>Tower Hamlets </a:t>
            </a:r>
          </a:p>
          <a:p>
            <a:pPr marL="0" indent="0">
              <a:lnSpc>
                <a:spcPct val="90000"/>
              </a:lnSpc>
              <a:buNone/>
            </a:pPr>
            <a:r>
              <a:rPr lang="en-GB" sz="1600"/>
              <a:t>Haringey Bromley </a:t>
            </a:r>
          </a:p>
          <a:p>
            <a:pPr marL="0" indent="0">
              <a:lnSpc>
                <a:spcPct val="90000"/>
              </a:lnSpc>
              <a:buNone/>
            </a:pPr>
            <a:r>
              <a:rPr lang="en-GB" sz="1600"/>
              <a:t>Liverpool and Sefton </a:t>
            </a:r>
          </a:p>
          <a:p>
            <a:pPr marL="0" indent="0">
              <a:lnSpc>
                <a:spcPct val="90000"/>
              </a:lnSpc>
              <a:buNone/>
            </a:pPr>
            <a:r>
              <a:rPr lang="en-GB" sz="1600"/>
              <a:t>Nottingham and Nottinghamshire</a:t>
            </a:r>
          </a:p>
        </p:txBody>
      </p:sp>
      <p:pic>
        <p:nvPicPr>
          <p:cNvPr id="5" name="Picture 4">
            <a:extLst>
              <a:ext uri="{FF2B5EF4-FFF2-40B4-BE49-F238E27FC236}">
                <a16:creationId xmlns:a16="http://schemas.microsoft.com/office/drawing/2014/main" id="{D4D50E17-1659-B42C-AF19-CF0236B42ED8}"/>
              </a:ext>
            </a:extLst>
          </p:cNvPr>
          <p:cNvPicPr>
            <a:picLocks noChangeAspect="1"/>
          </p:cNvPicPr>
          <p:nvPr/>
        </p:nvPicPr>
        <p:blipFill>
          <a:blip r:embed="rId2"/>
          <a:stretch>
            <a:fillRect/>
          </a:stretch>
        </p:blipFill>
        <p:spPr>
          <a:xfrm>
            <a:off x="7542530" y="733391"/>
            <a:ext cx="2507555" cy="2507555"/>
          </a:xfrm>
          <a:prstGeom prst="rect">
            <a:avLst/>
          </a:prstGeom>
        </p:spPr>
      </p:pic>
      <p:pic>
        <p:nvPicPr>
          <p:cNvPr id="4" name="Picture 3">
            <a:extLst>
              <a:ext uri="{FF2B5EF4-FFF2-40B4-BE49-F238E27FC236}">
                <a16:creationId xmlns:a16="http://schemas.microsoft.com/office/drawing/2014/main" id="{15B79C75-C4B8-43D6-914A-149D547EDC38}"/>
              </a:ext>
            </a:extLst>
          </p:cNvPr>
          <p:cNvPicPr>
            <a:picLocks noChangeAspect="1"/>
          </p:cNvPicPr>
          <p:nvPr/>
        </p:nvPicPr>
        <p:blipFill>
          <a:blip r:embed="rId3"/>
          <a:stretch>
            <a:fillRect/>
          </a:stretch>
        </p:blipFill>
        <p:spPr>
          <a:xfrm>
            <a:off x="7599497" y="3511296"/>
            <a:ext cx="2391332" cy="2757470"/>
          </a:xfrm>
          <a:prstGeom prst="rect">
            <a:avLst/>
          </a:prstGeom>
        </p:spPr>
      </p:pic>
    </p:spTree>
    <p:extLst>
      <p:ext uri="{BB962C8B-B14F-4D97-AF65-F5344CB8AC3E}">
        <p14:creationId xmlns:p14="http://schemas.microsoft.com/office/powerpoint/2010/main" val="399290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056D-AE0D-79D6-A13E-89E3B928B1BF}"/>
              </a:ext>
            </a:extLst>
          </p:cNvPr>
          <p:cNvSpPr>
            <a:spLocks noGrp="1"/>
          </p:cNvSpPr>
          <p:nvPr>
            <p:ph type="title"/>
          </p:nvPr>
        </p:nvSpPr>
        <p:spPr>
          <a:xfrm>
            <a:off x="2124824" y="1396290"/>
            <a:ext cx="2687711" cy="4482819"/>
          </a:xfrm>
        </p:spPr>
        <p:txBody>
          <a:bodyPr>
            <a:normAutofit/>
          </a:bodyPr>
          <a:lstStyle/>
          <a:p>
            <a:r>
              <a:rPr lang="en-GB"/>
              <a:t>Our focus</a:t>
            </a:r>
          </a:p>
        </p:txBody>
      </p:sp>
      <p:sp>
        <p:nvSpPr>
          <p:cNvPr id="24" name="Freeform: Shape 23">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088" y="-1"/>
            <a:ext cx="5720913"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84836" y="-1"/>
            <a:ext cx="5583165"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429BAD1-B02A-01B6-B2D8-B71E3509F46E}"/>
              </a:ext>
            </a:extLst>
          </p:cNvPr>
          <p:cNvGraphicFramePr>
            <a:graphicFrameLocks noGrp="1"/>
          </p:cNvGraphicFramePr>
          <p:nvPr>
            <p:ph idx="1"/>
          </p:nvPr>
        </p:nvGraphicFramePr>
        <p:xfrm>
          <a:off x="6096001" y="804231"/>
          <a:ext cx="387242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89647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8A0A-2A62-44EF-FA26-3034749F7783}"/>
              </a:ext>
            </a:extLst>
          </p:cNvPr>
          <p:cNvSpPr>
            <a:spLocks noGrp="1"/>
          </p:cNvSpPr>
          <p:nvPr>
            <p:ph type="title"/>
          </p:nvPr>
        </p:nvSpPr>
        <p:spPr>
          <a:xfrm>
            <a:off x="2127504" y="1445494"/>
            <a:ext cx="2712642" cy="4376572"/>
          </a:xfrm>
        </p:spPr>
        <p:txBody>
          <a:bodyPr anchor="ctr">
            <a:normAutofit/>
          </a:bodyPr>
          <a:lstStyle/>
          <a:p>
            <a:pPr algn="l"/>
            <a:r>
              <a:rPr lang="en-GB" sz="4200"/>
              <a:t>How it worked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04728"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6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Content Placeholder 2">
            <a:extLst>
              <a:ext uri="{FF2B5EF4-FFF2-40B4-BE49-F238E27FC236}">
                <a16:creationId xmlns:a16="http://schemas.microsoft.com/office/drawing/2014/main" id="{07126933-9F96-345F-A050-FE88F3A875EA}"/>
              </a:ext>
            </a:extLst>
          </p:cNvPr>
          <p:cNvSpPr>
            <a:spLocks noGrp="1"/>
          </p:cNvSpPr>
          <p:nvPr>
            <p:ph idx="1"/>
          </p:nvPr>
        </p:nvSpPr>
        <p:spPr>
          <a:xfrm>
            <a:off x="6096001" y="1399032"/>
            <a:ext cx="4126375" cy="4471416"/>
          </a:xfrm>
        </p:spPr>
        <p:txBody>
          <a:bodyPr anchor="ctr">
            <a:normAutofit/>
          </a:bodyPr>
          <a:lstStyle/>
          <a:p>
            <a:pPr marL="0" indent="0">
              <a:buNone/>
            </a:pPr>
            <a:r>
              <a:rPr lang="en-GB" sz="1900" dirty="0">
                <a:solidFill>
                  <a:schemeClr val="bg1"/>
                </a:solidFill>
              </a:rPr>
              <a:t>Regular face to face meeting with NHS England to learn and support the other 13 sites. </a:t>
            </a:r>
          </a:p>
          <a:p>
            <a:pPr marL="0" indent="0">
              <a:buNone/>
            </a:pPr>
            <a:endParaRPr lang="en-GB" sz="1900" dirty="0">
              <a:solidFill>
                <a:schemeClr val="bg1"/>
              </a:solidFill>
            </a:endParaRPr>
          </a:p>
          <a:p>
            <a:pPr marL="0" indent="0">
              <a:buNone/>
            </a:pPr>
            <a:r>
              <a:rPr lang="en-GB" sz="1900" dirty="0">
                <a:solidFill>
                  <a:schemeClr val="bg1"/>
                </a:solidFill>
              </a:rPr>
              <a:t>Support other NHS trusts – helping sharing our practice </a:t>
            </a:r>
          </a:p>
          <a:p>
            <a:pPr marL="0" indent="0">
              <a:buNone/>
            </a:pPr>
            <a:r>
              <a:rPr lang="en-GB" sz="1900" dirty="0">
                <a:solidFill>
                  <a:schemeClr val="bg1"/>
                </a:solidFill>
              </a:rPr>
              <a:t>	Dorset CAMHS </a:t>
            </a:r>
          </a:p>
          <a:p>
            <a:pPr marL="0" indent="0">
              <a:buNone/>
            </a:pPr>
            <a:r>
              <a:rPr lang="en-GB" sz="1900" dirty="0">
                <a:solidFill>
                  <a:schemeClr val="bg1"/>
                </a:solidFill>
              </a:rPr>
              <a:t>	Norfolk and Suffolk NHS   	Foundation Trust</a:t>
            </a:r>
          </a:p>
          <a:p>
            <a:pPr marL="0" indent="0">
              <a:buNone/>
            </a:pPr>
            <a:endParaRPr lang="en-GB" sz="1900" dirty="0">
              <a:solidFill>
                <a:schemeClr val="bg1"/>
              </a:solidFill>
            </a:endParaRPr>
          </a:p>
          <a:p>
            <a:pPr marL="0" indent="0">
              <a:buNone/>
            </a:pPr>
            <a:r>
              <a:rPr lang="en-GB" sz="1900" dirty="0">
                <a:solidFill>
                  <a:schemeClr val="bg1"/>
                </a:solidFill>
              </a:rPr>
              <a:t>NHS England Review and engagement with staff team with recommendations. </a:t>
            </a:r>
          </a:p>
        </p:txBody>
      </p:sp>
    </p:spTree>
    <p:extLst>
      <p:ext uri="{BB962C8B-B14F-4D97-AF65-F5344CB8AC3E}">
        <p14:creationId xmlns:p14="http://schemas.microsoft.com/office/powerpoint/2010/main" val="5488590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01725"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4" name="Picture 3" descr="Graphical user interface, application, website&#10;&#10;Description automatically generated">
            <a:extLst>
              <a:ext uri="{FF2B5EF4-FFF2-40B4-BE49-F238E27FC236}">
                <a16:creationId xmlns:a16="http://schemas.microsoft.com/office/drawing/2014/main" id="{75EE28F8-D21A-707A-3426-C5BA77113F47}"/>
              </a:ext>
            </a:extLst>
          </p:cNvPr>
          <p:cNvPicPr>
            <a:picLocks noChangeAspect="1"/>
          </p:cNvPicPr>
          <p:nvPr/>
        </p:nvPicPr>
        <p:blipFill>
          <a:blip r:embed="rId2"/>
          <a:stretch>
            <a:fillRect/>
          </a:stretch>
        </p:blipFill>
        <p:spPr>
          <a:xfrm>
            <a:off x="2489201" y="3068639"/>
            <a:ext cx="1954213" cy="733425"/>
          </a:xfrm>
          <a:prstGeom prst="rect">
            <a:avLst/>
          </a:prstGeom>
        </p:spPr>
      </p:pic>
      <p:pic>
        <p:nvPicPr>
          <p:cNvPr id="8" name="Picture 7">
            <a:extLst>
              <a:ext uri="{FF2B5EF4-FFF2-40B4-BE49-F238E27FC236}">
                <a16:creationId xmlns:a16="http://schemas.microsoft.com/office/drawing/2014/main" id="{9347A70A-744F-CD37-2C89-CF737C499D3A}"/>
              </a:ext>
            </a:extLst>
          </p:cNvPr>
          <p:cNvPicPr>
            <a:picLocks noChangeAspect="1"/>
          </p:cNvPicPr>
          <p:nvPr/>
        </p:nvPicPr>
        <p:blipFill>
          <a:blip r:embed="rId3"/>
          <a:stretch>
            <a:fillRect/>
          </a:stretch>
        </p:blipFill>
        <p:spPr>
          <a:xfrm>
            <a:off x="4511675" y="3068639"/>
            <a:ext cx="2522538" cy="733425"/>
          </a:xfrm>
          <a:prstGeom prst="rect">
            <a:avLst/>
          </a:prstGeom>
        </p:spPr>
      </p:pic>
      <p:pic>
        <p:nvPicPr>
          <p:cNvPr id="10" name="Picture 9" descr="Company name&#10;&#10;Description automatically generated with medium confidence">
            <a:extLst>
              <a:ext uri="{FF2B5EF4-FFF2-40B4-BE49-F238E27FC236}">
                <a16:creationId xmlns:a16="http://schemas.microsoft.com/office/drawing/2014/main" id="{2A0ADC59-0FA7-C40C-F713-CC1FC3C59224}"/>
              </a:ext>
            </a:extLst>
          </p:cNvPr>
          <p:cNvPicPr>
            <a:picLocks noChangeAspect="1"/>
          </p:cNvPicPr>
          <p:nvPr/>
        </p:nvPicPr>
        <p:blipFill>
          <a:blip r:embed="rId4"/>
          <a:stretch>
            <a:fillRect/>
          </a:stretch>
        </p:blipFill>
        <p:spPr>
          <a:xfrm>
            <a:off x="7104064" y="3068639"/>
            <a:ext cx="733425" cy="733425"/>
          </a:xfrm>
          <a:prstGeom prst="rect">
            <a:avLst/>
          </a:prstGeom>
        </p:spPr>
      </p:pic>
      <p:pic>
        <p:nvPicPr>
          <p:cNvPr id="6" name="Picture 5">
            <a:extLst>
              <a:ext uri="{FF2B5EF4-FFF2-40B4-BE49-F238E27FC236}">
                <a16:creationId xmlns:a16="http://schemas.microsoft.com/office/drawing/2014/main" id="{0C5DAB60-B140-979D-5673-9E2042D3DDDF}"/>
              </a:ext>
            </a:extLst>
          </p:cNvPr>
          <p:cNvPicPr>
            <a:picLocks noChangeAspect="1"/>
          </p:cNvPicPr>
          <p:nvPr/>
        </p:nvPicPr>
        <p:blipFill>
          <a:blip r:embed="rId5"/>
          <a:stretch>
            <a:fillRect/>
          </a:stretch>
        </p:blipFill>
        <p:spPr>
          <a:xfrm>
            <a:off x="7905751" y="3068639"/>
            <a:ext cx="2132013" cy="733425"/>
          </a:xfrm>
          <a:prstGeom prst="rect">
            <a:avLst/>
          </a:prstGeom>
        </p:spPr>
      </p:pic>
      <p:pic>
        <p:nvPicPr>
          <p:cNvPr id="11" name="Picture 10" descr="A close-up of hands shaking&#10;&#10;Description automatically generated with low confidence">
            <a:extLst>
              <a:ext uri="{FF2B5EF4-FFF2-40B4-BE49-F238E27FC236}">
                <a16:creationId xmlns:a16="http://schemas.microsoft.com/office/drawing/2014/main" id="{5ABA8D69-1FA7-11B5-0AC1-BA4212C9C432}"/>
              </a:ext>
            </a:extLst>
          </p:cNvPr>
          <p:cNvPicPr>
            <a:picLocks noChangeAspect="1"/>
          </p:cNvPicPr>
          <p:nvPr/>
        </p:nvPicPr>
        <p:blipFill>
          <a:blip r:embed="rId6"/>
          <a:stretch>
            <a:fillRect/>
          </a:stretch>
        </p:blipFill>
        <p:spPr>
          <a:xfrm>
            <a:off x="2489200" y="3870326"/>
            <a:ext cx="1804988" cy="180657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3E190EA-1A2B-F473-2A06-1F5DFDF5EAF4}"/>
              </a:ext>
            </a:extLst>
          </p:cNvPr>
          <p:cNvPicPr>
            <a:picLocks noChangeAspect="1"/>
          </p:cNvPicPr>
          <p:nvPr/>
        </p:nvPicPr>
        <p:blipFill>
          <a:blip r:embed="rId7"/>
          <a:stretch>
            <a:fillRect/>
          </a:stretch>
        </p:blipFill>
        <p:spPr>
          <a:xfrm>
            <a:off x="4362450" y="3870325"/>
            <a:ext cx="1258888" cy="12573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AE17F02E-FD14-2FA5-1C99-B8B7C4196289}"/>
              </a:ext>
            </a:extLst>
          </p:cNvPr>
          <p:cNvPicPr>
            <a:picLocks noChangeAspect="1"/>
          </p:cNvPicPr>
          <p:nvPr/>
        </p:nvPicPr>
        <p:blipFill>
          <a:blip r:embed="rId8"/>
          <a:stretch>
            <a:fillRect/>
          </a:stretch>
        </p:blipFill>
        <p:spPr>
          <a:xfrm>
            <a:off x="4362450" y="5195889"/>
            <a:ext cx="1258888" cy="479425"/>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B1DD61B-530C-286C-AD03-F0C5B7DD981D}"/>
              </a:ext>
            </a:extLst>
          </p:cNvPr>
          <p:cNvPicPr>
            <a:picLocks noChangeAspect="1"/>
          </p:cNvPicPr>
          <p:nvPr/>
        </p:nvPicPr>
        <p:blipFill>
          <a:blip r:embed="rId9"/>
          <a:stretch>
            <a:fillRect/>
          </a:stretch>
        </p:blipFill>
        <p:spPr>
          <a:xfrm>
            <a:off x="5691188" y="3870326"/>
            <a:ext cx="4344988" cy="1806575"/>
          </a:xfrm>
          <a:prstGeom prst="rect">
            <a:avLst/>
          </a:prstGeom>
        </p:spPr>
      </p:pic>
      <p:sp>
        <p:nvSpPr>
          <p:cNvPr id="2" name="Title 1">
            <a:extLst>
              <a:ext uri="{FF2B5EF4-FFF2-40B4-BE49-F238E27FC236}">
                <a16:creationId xmlns:a16="http://schemas.microsoft.com/office/drawing/2014/main" id="{8200C572-9B48-17C1-8BB0-D6BF5FEA2920}"/>
              </a:ext>
            </a:extLst>
          </p:cNvPr>
          <p:cNvSpPr>
            <a:spLocks noGrp="1"/>
          </p:cNvSpPr>
          <p:nvPr>
            <p:ph type="title"/>
          </p:nvPr>
        </p:nvSpPr>
        <p:spPr>
          <a:xfrm>
            <a:off x="2489199" y="1204109"/>
            <a:ext cx="7517548" cy="857894"/>
          </a:xfrm>
        </p:spPr>
        <p:txBody>
          <a:bodyPr>
            <a:normAutofit/>
          </a:bodyPr>
          <a:lstStyle/>
          <a:p>
            <a:r>
              <a:rPr lang="en-GB" sz="3500">
                <a:solidFill>
                  <a:srgbClr val="FFFFFF"/>
                </a:solidFill>
              </a:rPr>
              <a:t>Review of services </a:t>
            </a:r>
          </a:p>
        </p:txBody>
      </p:sp>
    </p:spTree>
    <p:extLst>
      <p:ext uri="{BB962C8B-B14F-4D97-AF65-F5344CB8AC3E}">
        <p14:creationId xmlns:p14="http://schemas.microsoft.com/office/powerpoint/2010/main" val="392479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D7DB7B-8FE4-2184-97AB-33C922467D24}"/>
              </a:ext>
            </a:extLst>
          </p:cNvPr>
          <p:cNvSpPr>
            <a:spLocks noGrp="1"/>
          </p:cNvSpPr>
          <p:nvPr>
            <p:ph type="body" sz="quarter" idx="10"/>
          </p:nvPr>
        </p:nvSpPr>
        <p:spPr>
          <a:xfrm>
            <a:off x="752159" y="2962720"/>
            <a:ext cx="6878977" cy="2312646"/>
          </a:xfrm>
        </p:spPr>
        <p:txBody>
          <a:bodyPr/>
          <a:lstStyle/>
          <a:p>
            <a:r>
              <a:rPr lang="en-GB" sz="3200" b="1" dirty="0">
                <a:solidFill>
                  <a:schemeClr val="bg1"/>
                </a:solidFill>
                <a:effectLst/>
                <a:latin typeface="Arial" panose="020B0604020202020204" pitchFamily="34" charset="0"/>
              </a:rPr>
              <a:t>NHS England update</a:t>
            </a:r>
          </a:p>
          <a:p>
            <a:endParaRPr lang="en-GB" dirty="0">
              <a:solidFill>
                <a:schemeClr val="bg1"/>
              </a:solidFill>
            </a:endParaRPr>
          </a:p>
          <a:p>
            <a:r>
              <a:rPr lang="en-GB" sz="2400" dirty="0">
                <a:solidFill>
                  <a:schemeClr val="bg1"/>
                </a:solidFill>
              </a:rPr>
              <a:t>Grace Harding, Programme Manager – Children and Young People’s Mental Health</a:t>
            </a:r>
          </a:p>
        </p:txBody>
      </p:sp>
    </p:spTree>
    <p:extLst>
      <p:ext uri="{BB962C8B-B14F-4D97-AF65-F5344CB8AC3E}">
        <p14:creationId xmlns:p14="http://schemas.microsoft.com/office/powerpoint/2010/main" val="4192911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586-242E-D19F-177C-118F63048A08}"/>
              </a:ext>
            </a:extLst>
          </p:cNvPr>
          <p:cNvSpPr>
            <a:spLocks noGrp="1"/>
          </p:cNvSpPr>
          <p:nvPr>
            <p:ph type="title"/>
          </p:nvPr>
        </p:nvSpPr>
        <p:spPr>
          <a:xfrm>
            <a:off x="1981200" y="274638"/>
            <a:ext cx="8229600" cy="720080"/>
          </a:xfrm>
          <a:solidFill>
            <a:schemeClr val="tx1">
              <a:lumMod val="65000"/>
              <a:lumOff val="35000"/>
            </a:schemeClr>
          </a:solidFill>
        </p:spPr>
        <p:txBody>
          <a:bodyPr>
            <a:normAutofit fontScale="90000"/>
          </a:bodyPr>
          <a:lstStyle/>
          <a:p>
            <a:r>
              <a:rPr lang="en-GB" dirty="0">
                <a:solidFill>
                  <a:schemeClr val="bg1"/>
                </a:solidFill>
              </a:rPr>
              <a:t>Access / Referral Team / Assessment </a:t>
            </a:r>
          </a:p>
        </p:txBody>
      </p:sp>
      <p:sp>
        <p:nvSpPr>
          <p:cNvPr id="6" name="Rectangle: Rounded Corners 5">
            <a:extLst>
              <a:ext uri="{FF2B5EF4-FFF2-40B4-BE49-F238E27FC236}">
                <a16:creationId xmlns:a16="http://schemas.microsoft.com/office/drawing/2014/main" id="{175F076E-DC37-64B1-294C-103FB36BC594}"/>
              </a:ext>
            </a:extLst>
          </p:cNvPr>
          <p:cNvSpPr/>
          <p:nvPr/>
        </p:nvSpPr>
        <p:spPr>
          <a:xfrm>
            <a:off x="2720518" y="1232969"/>
            <a:ext cx="68407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Referrals </a:t>
            </a:r>
          </a:p>
          <a:p>
            <a:pPr algn="ctr"/>
            <a:r>
              <a:rPr lang="en-GB" dirty="0">
                <a:solidFill>
                  <a:prstClr val="white"/>
                </a:solidFill>
                <a:latin typeface="Calibri"/>
              </a:rPr>
              <a:t>Telephone Consultation / paper / Early help hub / CYPS interface </a:t>
            </a:r>
          </a:p>
        </p:txBody>
      </p:sp>
      <p:sp>
        <p:nvSpPr>
          <p:cNvPr id="7" name="Rectangle: Rounded Corners 6">
            <a:extLst>
              <a:ext uri="{FF2B5EF4-FFF2-40B4-BE49-F238E27FC236}">
                <a16:creationId xmlns:a16="http://schemas.microsoft.com/office/drawing/2014/main" id="{E5AC1BD5-FC98-2B40-64F0-3FF1128A6A6A}"/>
              </a:ext>
            </a:extLst>
          </p:cNvPr>
          <p:cNvSpPr/>
          <p:nvPr/>
        </p:nvSpPr>
        <p:spPr>
          <a:xfrm>
            <a:off x="2652477" y="2691652"/>
            <a:ext cx="1872208" cy="15121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Accept assessment with Clinician or senior member of staff </a:t>
            </a:r>
          </a:p>
        </p:txBody>
      </p:sp>
      <p:sp>
        <p:nvSpPr>
          <p:cNvPr id="8" name="Rectangle: Rounded Corners 7">
            <a:extLst>
              <a:ext uri="{FF2B5EF4-FFF2-40B4-BE49-F238E27FC236}">
                <a16:creationId xmlns:a16="http://schemas.microsoft.com/office/drawing/2014/main" id="{7D08FB04-F934-5AD7-0E62-323984271285}"/>
              </a:ext>
            </a:extLst>
          </p:cNvPr>
          <p:cNvSpPr/>
          <p:nvPr/>
        </p:nvSpPr>
        <p:spPr>
          <a:xfrm>
            <a:off x="5204794" y="2691652"/>
            <a:ext cx="1872208" cy="14401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Discuss at emotional mental health interface weekly </a:t>
            </a:r>
          </a:p>
        </p:txBody>
      </p:sp>
      <p:sp>
        <p:nvSpPr>
          <p:cNvPr id="9" name="Rectangle: Rounded Corners 8">
            <a:extLst>
              <a:ext uri="{FF2B5EF4-FFF2-40B4-BE49-F238E27FC236}">
                <a16:creationId xmlns:a16="http://schemas.microsoft.com/office/drawing/2014/main" id="{2D6B6426-817B-A144-2C9E-3604E85184C3}"/>
              </a:ext>
            </a:extLst>
          </p:cNvPr>
          <p:cNvSpPr/>
          <p:nvPr/>
        </p:nvSpPr>
        <p:spPr>
          <a:xfrm>
            <a:off x="7704353" y="2667113"/>
            <a:ext cx="1872208" cy="14401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Signpost </a:t>
            </a:r>
          </a:p>
        </p:txBody>
      </p:sp>
      <p:sp>
        <p:nvSpPr>
          <p:cNvPr id="10" name="Rectangle: Rounded Corners 9">
            <a:extLst>
              <a:ext uri="{FF2B5EF4-FFF2-40B4-BE49-F238E27FC236}">
                <a16:creationId xmlns:a16="http://schemas.microsoft.com/office/drawing/2014/main" id="{24B00168-808B-82D2-0626-B9261E32FD62}"/>
              </a:ext>
            </a:extLst>
          </p:cNvPr>
          <p:cNvSpPr/>
          <p:nvPr/>
        </p:nvSpPr>
        <p:spPr>
          <a:xfrm>
            <a:off x="2645048" y="4942423"/>
            <a:ext cx="69487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Welcome event for ND assessment pathway (advice and support)</a:t>
            </a:r>
          </a:p>
        </p:txBody>
      </p:sp>
      <p:cxnSp>
        <p:nvCxnSpPr>
          <p:cNvPr id="13" name="Straight Arrow Connector 12">
            <a:extLst>
              <a:ext uri="{FF2B5EF4-FFF2-40B4-BE49-F238E27FC236}">
                <a16:creationId xmlns:a16="http://schemas.microsoft.com/office/drawing/2014/main" id="{248FA527-7E2E-7A79-AC94-60C2B253B606}"/>
              </a:ext>
            </a:extLst>
          </p:cNvPr>
          <p:cNvCxnSpPr/>
          <p:nvPr/>
        </p:nvCxnSpPr>
        <p:spPr>
          <a:xfrm>
            <a:off x="2063552" y="1411521"/>
            <a:ext cx="0" cy="378293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921A3E12-9EAB-D913-72F7-57DE80A28C03}"/>
              </a:ext>
            </a:extLst>
          </p:cNvPr>
          <p:cNvPicPr>
            <a:picLocks noChangeAspect="1"/>
          </p:cNvPicPr>
          <p:nvPr/>
        </p:nvPicPr>
        <p:blipFill>
          <a:blip r:embed="rId2"/>
          <a:stretch>
            <a:fillRect/>
          </a:stretch>
        </p:blipFill>
        <p:spPr>
          <a:xfrm>
            <a:off x="9926522" y="1134646"/>
            <a:ext cx="304826" cy="4090771"/>
          </a:xfrm>
          <a:prstGeom prst="rect">
            <a:avLst/>
          </a:prstGeom>
        </p:spPr>
      </p:pic>
      <p:sp>
        <p:nvSpPr>
          <p:cNvPr id="15" name="TextBox 14">
            <a:extLst>
              <a:ext uri="{FF2B5EF4-FFF2-40B4-BE49-F238E27FC236}">
                <a16:creationId xmlns:a16="http://schemas.microsoft.com/office/drawing/2014/main" id="{2E20A494-5A3E-D1E8-E44C-47482B3ED74B}"/>
              </a:ext>
            </a:extLst>
          </p:cNvPr>
          <p:cNvSpPr txBox="1"/>
          <p:nvPr/>
        </p:nvSpPr>
        <p:spPr>
          <a:xfrm>
            <a:off x="3440598" y="5733257"/>
            <a:ext cx="5400600" cy="646331"/>
          </a:xfrm>
          <a:prstGeom prst="rect">
            <a:avLst/>
          </a:prstGeom>
          <a:noFill/>
        </p:spPr>
        <p:txBody>
          <a:bodyPr wrap="square" rtlCol="0">
            <a:spAutoFit/>
          </a:bodyPr>
          <a:lstStyle/>
          <a:p>
            <a:pPr algn="ctr"/>
            <a:r>
              <a:rPr lang="en-GB" b="1" dirty="0">
                <a:solidFill>
                  <a:prstClr val="black"/>
                </a:solidFill>
                <a:latin typeface="Calibri"/>
              </a:rPr>
              <a:t>When a child is accepted they leave there appointment with their next appointment </a:t>
            </a:r>
          </a:p>
        </p:txBody>
      </p:sp>
    </p:spTree>
    <p:extLst>
      <p:ext uri="{BB962C8B-B14F-4D97-AF65-F5344CB8AC3E}">
        <p14:creationId xmlns:p14="http://schemas.microsoft.com/office/powerpoint/2010/main" val="2833191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4DEC-F06A-6178-71FA-9F23626E23F9}"/>
              </a:ext>
            </a:extLst>
          </p:cNvPr>
          <p:cNvPicPr>
            <a:picLocks noChangeAspect="1"/>
          </p:cNvPicPr>
          <p:nvPr/>
        </p:nvPicPr>
        <p:blipFill rotWithShape="1">
          <a:blip r:embed="rId2"/>
          <a:srcRect l="9999" t="18952" r="10001" b="4949"/>
          <a:stretch/>
        </p:blipFill>
        <p:spPr>
          <a:xfrm>
            <a:off x="2207568" y="1484785"/>
            <a:ext cx="7848872" cy="4608513"/>
          </a:xfrm>
          <a:prstGeom prst="rect">
            <a:avLst/>
          </a:prstGeom>
        </p:spPr>
      </p:pic>
      <p:sp>
        <p:nvSpPr>
          <p:cNvPr id="6" name="TextBox 5">
            <a:extLst>
              <a:ext uri="{FF2B5EF4-FFF2-40B4-BE49-F238E27FC236}">
                <a16:creationId xmlns:a16="http://schemas.microsoft.com/office/drawing/2014/main" id="{B306F5B2-461C-A90E-9901-7BB3549912D1}"/>
              </a:ext>
            </a:extLst>
          </p:cNvPr>
          <p:cNvSpPr txBox="1"/>
          <p:nvPr/>
        </p:nvSpPr>
        <p:spPr>
          <a:xfrm>
            <a:off x="2855640" y="476672"/>
            <a:ext cx="6480720" cy="707886"/>
          </a:xfrm>
          <a:prstGeom prst="rect">
            <a:avLst/>
          </a:prstGeom>
          <a:solidFill>
            <a:schemeClr val="tx1">
              <a:lumMod val="65000"/>
              <a:lumOff val="35000"/>
            </a:schemeClr>
          </a:solidFill>
        </p:spPr>
        <p:txBody>
          <a:bodyPr wrap="square" rtlCol="0">
            <a:spAutoFit/>
          </a:bodyPr>
          <a:lstStyle/>
          <a:p>
            <a:pPr algn="ctr"/>
            <a:r>
              <a:rPr lang="en-GB" sz="4000" dirty="0">
                <a:solidFill>
                  <a:prstClr val="white"/>
                </a:solidFill>
                <a:latin typeface="Calibri"/>
              </a:rPr>
              <a:t>Supporting</a:t>
            </a:r>
            <a:r>
              <a:rPr lang="en-GB" sz="4000" dirty="0">
                <a:solidFill>
                  <a:prstClr val="black"/>
                </a:solidFill>
                <a:latin typeface="Calibri"/>
              </a:rPr>
              <a:t> </a:t>
            </a:r>
            <a:r>
              <a:rPr lang="en-GB" sz="4000" dirty="0">
                <a:solidFill>
                  <a:prstClr val="white"/>
                </a:solidFill>
                <a:latin typeface="Calibri"/>
              </a:rPr>
              <a:t>Staff</a:t>
            </a:r>
            <a:r>
              <a:rPr lang="en-GB" sz="4000" dirty="0">
                <a:solidFill>
                  <a:prstClr val="black"/>
                </a:solidFill>
                <a:latin typeface="Calibri"/>
              </a:rPr>
              <a:t> </a:t>
            </a:r>
          </a:p>
        </p:txBody>
      </p:sp>
    </p:spTree>
    <p:extLst>
      <p:ext uri="{BB962C8B-B14F-4D97-AF65-F5344CB8AC3E}">
        <p14:creationId xmlns:p14="http://schemas.microsoft.com/office/powerpoint/2010/main" val="496944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412FF-5F9B-8F82-E0DC-3C07B3AF0741}"/>
              </a:ext>
            </a:extLst>
          </p:cNvPr>
          <p:cNvPicPr>
            <a:picLocks noChangeAspect="1"/>
          </p:cNvPicPr>
          <p:nvPr/>
        </p:nvPicPr>
        <p:blipFill>
          <a:blip r:embed="rId2"/>
          <a:stretch>
            <a:fillRect/>
          </a:stretch>
        </p:blipFill>
        <p:spPr>
          <a:xfrm>
            <a:off x="1775520" y="188640"/>
            <a:ext cx="8892480" cy="6669361"/>
          </a:xfrm>
          <a:prstGeom prst="rect">
            <a:avLst/>
          </a:prstGeom>
        </p:spPr>
      </p:pic>
    </p:spTree>
    <p:extLst>
      <p:ext uri="{BB962C8B-B14F-4D97-AF65-F5344CB8AC3E}">
        <p14:creationId xmlns:p14="http://schemas.microsoft.com/office/powerpoint/2010/main" val="93917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3517-8020-C18F-8359-08622F2006A1}"/>
              </a:ext>
            </a:extLst>
          </p:cNvPr>
          <p:cNvSpPr>
            <a:spLocks noGrp="1"/>
          </p:cNvSpPr>
          <p:nvPr>
            <p:ph type="title"/>
          </p:nvPr>
        </p:nvSpPr>
        <p:spPr>
          <a:xfrm>
            <a:off x="2095500" y="803326"/>
            <a:ext cx="3985902" cy="1325563"/>
          </a:xfrm>
        </p:spPr>
        <p:txBody>
          <a:bodyPr>
            <a:normAutofit/>
          </a:bodyPr>
          <a:lstStyle/>
          <a:p>
            <a:pPr>
              <a:lnSpc>
                <a:spcPct val="90000"/>
              </a:lnSpc>
            </a:pPr>
            <a:r>
              <a:rPr lang="en-GB" sz="2800"/>
              <a:t>Good practice and Feedback from </a:t>
            </a:r>
            <a:br>
              <a:rPr lang="en-GB" sz="2800"/>
            </a:br>
            <a:r>
              <a:rPr lang="en-GB" sz="2800"/>
              <a:t>NHS England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1086"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7B854600-F871-8F9F-5814-9963F8ADE030}"/>
              </a:ext>
            </a:extLst>
          </p:cNvPr>
          <p:cNvPicPr>
            <a:picLocks noChangeAspect="1"/>
          </p:cNvPicPr>
          <p:nvPr/>
        </p:nvPicPr>
        <p:blipFill rotWithShape="1">
          <a:blip r:embed="rId2"/>
          <a:srcRect l="11348" r="45348" b="-1"/>
          <a:stretch/>
        </p:blipFill>
        <p:spPr>
          <a:xfrm>
            <a:off x="6586606" y="-2"/>
            <a:ext cx="4081395"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4600A177-7860-2D7B-0F20-7FB2732A356A}"/>
              </a:ext>
            </a:extLst>
          </p:cNvPr>
          <p:cNvGraphicFramePr>
            <a:graphicFrameLocks noGrp="1"/>
          </p:cNvGraphicFramePr>
          <p:nvPr>
            <p:ph idx="1"/>
          </p:nvPr>
        </p:nvGraphicFramePr>
        <p:xfrm>
          <a:off x="2095501" y="2279018"/>
          <a:ext cx="3985907"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003294"/>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B3EB-6941-5514-4CBF-833A26C048B4}"/>
              </a:ext>
            </a:extLst>
          </p:cNvPr>
          <p:cNvSpPr>
            <a:spLocks noGrp="1"/>
          </p:cNvSpPr>
          <p:nvPr>
            <p:ph type="title"/>
          </p:nvPr>
        </p:nvSpPr>
        <p:spPr>
          <a:xfrm>
            <a:off x="2095500" y="803326"/>
            <a:ext cx="3985902" cy="1325563"/>
          </a:xfrm>
        </p:spPr>
        <p:txBody>
          <a:bodyPr>
            <a:normAutofit/>
          </a:bodyPr>
          <a:lstStyle/>
          <a:p>
            <a:pPr>
              <a:lnSpc>
                <a:spcPct val="90000"/>
              </a:lnSpc>
            </a:pPr>
            <a:r>
              <a:rPr lang="en-GB" sz="2800"/>
              <a:t>Good practice and Feedback from NHS England </a:t>
            </a:r>
            <a:r>
              <a:rPr lang="en-GB" sz="2800" err="1"/>
              <a:t>cont</a:t>
            </a:r>
            <a:r>
              <a:rPr lang="en-GB" sz="2800"/>
              <a:t>………</a:t>
            </a:r>
          </a:p>
        </p:txBody>
      </p:sp>
      <p:sp>
        <p:nvSpPr>
          <p:cNvPr id="3" name="Content Placeholder 2">
            <a:extLst>
              <a:ext uri="{FF2B5EF4-FFF2-40B4-BE49-F238E27FC236}">
                <a16:creationId xmlns:a16="http://schemas.microsoft.com/office/drawing/2014/main" id="{296E6534-D631-0DCC-841B-DD0FC2B73762}"/>
              </a:ext>
            </a:extLst>
          </p:cNvPr>
          <p:cNvSpPr>
            <a:spLocks noGrp="1"/>
          </p:cNvSpPr>
          <p:nvPr>
            <p:ph idx="1"/>
          </p:nvPr>
        </p:nvSpPr>
        <p:spPr>
          <a:xfrm>
            <a:off x="2095501" y="2279018"/>
            <a:ext cx="3985907" cy="3375920"/>
          </a:xfrm>
        </p:spPr>
        <p:txBody>
          <a:bodyPr anchor="t">
            <a:normAutofit/>
          </a:bodyPr>
          <a:lstStyle/>
          <a:p>
            <a:pPr marL="0" indent="0">
              <a:buNone/>
              <a:defRPr/>
            </a:pPr>
            <a:r>
              <a:rPr lang="en-GB" sz="1600" dirty="0">
                <a:latin typeface="Arial" panose="020B0604020202020204" pitchFamily="34" charset="0"/>
              </a:rPr>
              <a:t>Within CNTW there has been a process of ongoing, senior level oversight of the delivery of innovative service developments related to:</a:t>
            </a:r>
          </a:p>
          <a:p>
            <a:pPr>
              <a:defRPr/>
            </a:pPr>
            <a:endParaRPr lang="en-GB" sz="1600" dirty="0">
              <a:latin typeface="Arial" panose="020B0604020202020204" pitchFamily="34" charset="0"/>
            </a:endParaRPr>
          </a:p>
          <a:p>
            <a:pPr marL="0" indent="0">
              <a:buNone/>
              <a:defRPr/>
            </a:pPr>
            <a:r>
              <a:rPr lang="en-GB" sz="1600" dirty="0">
                <a:latin typeface="Arial" panose="020B0604020202020204" pitchFamily="34" charset="0"/>
              </a:rPr>
              <a:t>Setting out the strategic vision and operational direction</a:t>
            </a:r>
          </a:p>
          <a:p>
            <a:pPr marL="0" indent="0">
              <a:buNone/>
              <a:defRPr/>
            </a:pPr>
            <a:r>
              <a:rPr lang="en-GB" sz="1600" dirty="0">
                <a:latin typeface="Arial" panose="020B0604020202020204" pitchFamily="34" charset="0"/>
              </a:rPr>
              <a:t>Delivering PTLs/oversight over waits</a:t>
            </a:r>
          </a:p>
          <a:p>
            <a:pPr marL="0" indent="0">
              <a:buNone/>
              <a:defRPr/>
            </a:pPr>
            <a:r>
              <a:rPr lang="en-GB" sz="1600" dirty="0">
                <a:latin typeface="Arial" panose="020B0604020202020204" pitchFamily="34" charset="0"/>
              </a:rPr>
              <a:t>Designing and implementing clinical pathways </a:t>
            </a:r>
          </a:p>
          <a:p>
            <a:pPr marL="0" indent="0">
              <a:buNone/>
              <a:defRPr/>
            </a:pPr>
            <a:r>
              <a:rPr lang="en-GB" sz="1600" dirty="0">
                <a:latin typeface="Arial" panose="020B0604020202020204" pitchFamily="34" charset="0"/>
              </a:rPr>
              <a:t>Job planning, capacity mapping</a:t>
            </a:r>
          </a:p>
          <a:p>
            <a:pPr marL="0" indent="0">
              <a:buNone/>
              <a:defRPr/>
            </a:pPr>
            <a:r>
              <a:rPr lang="en-GB" sz="1600" dirty="0">
                <a:latin typeface="Arial" panose="020B0604020202020204" pitchFamily="34" charset="0"/>
              </a:rPr>
              <a:t>Managerial oversight over activity vs. plan </a:t>
            </a:r>
          </a:p>
          <a:p>
            <a:endParaRPr lang="en-GB" sz="1600" dirty="0"/>
          </a:p>
        </p:txBody>
      </p:sp>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1086"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606"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 name="Picture 3" descr="Logo&#10;&#10;Description automatically generated">
            <a:extLst>
              <a:ext uri="{FF2B5EF4-FFF2-40B4-BE49-F238E27FC236}">
                <a16:creationId xmlns:a16="http://schemas.microsoft.com/office/drawing/2014/main" id="{88F577CF-7D6C-DE73-1D54-BC961CA11CE3}"/>
              </a:ext>
            </a:extLst>
          </p:cNvPr>
          <p:cNvPicPr>
            <a:picLocks noChangeAspect="1"/>
          </p:cNvPicPr>
          <p:nvPr/>
        </p:nvPicPr>
        <p:blipFill>
          <a:blip r:embed="rId2"/>
          <a:stretch>
            <a:fillRect/>
          </a:stretch>
        </p:blipFill>
        <p:spPr>
          <a:xfrm>
            <a:off x="7437043" y="1607509"/>
            <a:ext cx="2847593" cy="1867776"/>
          </a:xfrm>
          <a:prstGeom prst="rect">
            <a:avLst/>
          </a:prstGeom>
        </p:spPr>
      </p:pic>
    </p:spTree>
    <p:extLst>
      <p:ext uri="{BB962C8B-B14F-4D97-AF65-F5344CB8AC3E}">
        <p14:creationId xmlns:p14="http://schemas.microsoft.com/office/powerpoint/2010/main" val="200763567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4134-C464-AF70-7856-C79AFE8C7C91}"/>
              </a:ext>
            </a:extLst>
          </p:cNvPr>
          <p:cNvSpPr>
            <a:spLocks noGrp="1"/>
          </p:cNvSpPr>
          <p:nvPr>
            <p:ph type="title"/>
          </p:nvPr>
        </p:nvSpPr>
        <p:spPr>
          <a:xfrm>
            <a:off x="2127504" y="1445494"/>
            <a:ext cx="2712642" cy="4376572"/>
          </a:xfrm>
        </p:spPr>
        <p:txBody>
          <a:bodyPr anchor="ctr">
            <a:normAutofit/>
          </a:bodyPr>
          <a:lstStyle/>
          <a:p>
            <a:pPr algn="l"/>
            <a:r>
              <a:rPr lang="en-GB" sz="2600"/>
              <a:t>Recommendations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04728"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6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Content Placeholder 2">
            <a:extLst>
              <a:ext uri="{FF2B5EF4-FFF2-40B4-BE49-F238E27FC236}">
                <a16:creationId xmlns:a16="http://schemas.microsoft.com/office/drawing/2014/main" id="{A4335231-85F2-8683-99CA-27D4F10B52BB}"/>
              </a:ext>
            </a:extLst>
          </p:cNvPr>
          <p:cNvSpPr>
            <a:spLocks noGrp="1"/>
          </p:cNvSpPr>
          <p:nvPr>
            <p:ph idx="1"/>
          </p:nvPr>
        </p:nvSpPr>
        <p:spPr>
          <a:xfrm>
            <a:off x="6096001" y="1399032"/>
            <a:ext cx="4126375" cy="4471416"/>
          </a:xfrm>
        </p:spPr>
        <p:txBody>
          <a:bodyPr anchor="ctr">
            <a:normAutofit/>
          </a:bodyPr>
          <a:lstStyle/>
          <a:p>
            <a:pPr marL="0" indent="0">
              <a:lnSpc>
                <a:spcPct val="90000"/>
              </a:lnSpc>
              <a:buNone/>
            </a:pPr>
            <a:r>
              <a:rPr lang="en-GB" sz="1600" b="1">
                <a:solidFill>
                  <a:schemeClr val="bg1"/>
                </a:solidFill>
              </a:rPr>
              <a:t>Waits/visibility of waits across pathways </a:t>
            </a:r>
            <a:r>
              <a:rPr lang="en-GB" sz="1600">
                <a:solidFill>
                  <a:schemeClr val="bg1"/>
                </a:solidFill>
              </a:rPr>
              <a:t>– Patient tracking </a:t>
            </a:r>
          </a:p>
          <a:p>
            <a:pPr marL="0" indent="0">
              <a:lnSpc>
                <a:spcPct val="90000"/>
              </a:lnSpc>
              <a:buNone/>
            </a:pPr>
            <a:endParaRPr lang="en-GB" sz="1600">
              <a:solidFill>
                <a:schemeClr val="bg1"/>
              </a:solidFill>
            </a:endParaRPr>
          </a:p>
          <a:p>
            <a:pPr marL="0" indent="0">
              <a:lnSpc>
                <a:spcPct val="90000"/>
              </a:lnSpc>
              <a:buNone/>
            </a:pPr>
            <a:r>
              <a:rPr lang="en-GB" sz="1600" b="1">
                <a:solidFill>
                  <a:schemeClr val="bg1"/>
                </a:solidFill>
              </a:rPr>
              <a:t>System working</a:t>
            </a:r>
          </a:p>
          <a:p>
            <a:pPr marL="0" indent="0">
              <a:lnSpc>
                <a:spcPct val="90000"/>
              </a:lnSpc>
              <a:buNone/>
            </a:pPr>
            <a:r>
              <a:rPr lang="en-GB" sz="1600">
                <a:solidFill>
                  <a:schemeClr val="bg1"/>
                </a:solidFill>
              </a:rPr>
              <a:t>Deliver further integration between services through:</a:t>
            </a:r>
          </a:p>
          <a:p>
            <a:pPr marL="0" indent="0">
              <a:lnSpc>
                <a:spcPct val="90000"/>
              </a:lnSpc>
              <a:buNone/>
            </a:pPr>
            <a:r>
              <a:rPr lang="en-GB" sz="1600">
                <a:solidFill>
                  <a:schemeClr val="bg1"/>
                </a:solidFill>
              </a:rPr>
              <a:t>Mapping points of access, pathways and transitions between pathways at a system level, and identify and remove any unnecessary</a:t>
            </a:r>
          </a:p>
          <a:p>
            <a:pPr marL="0" indent="0">
              <a:lnSpc>
                <a:spcPct val="90000"/>
              </a:lnSpc>
              <a:buNone/>
            </a:pPr>
            <a:r>
              <a:rPr lang="en-GB" sz="1600">
                <a:solidFill>
                  <a:schemeClr val="bg1"/>
                </a:solidFill>
              </a:rPr>
              <a:t>steps, barriers or duplications, to provide parity of access for all CYP.</a:t>
            </a:r>
          </a:p>
          <a:p>
            <a:pPr marL="0" indent="0">
              <a:lnSpc>
                <a:spcPct val="90000"/>
              </a:lnSpc>
              <a:buNone/>
            </a:pPr>
            <a:r>
              <a:rPr lang="en-GB" sz="1600">
                <a:solidFill>
                  <a:schemeClr val="bg1"/>
                </a:solidFill>
              </a:rPr>
              <a:t>Developing clinical governance arrangements for co working patients who are accessing treatment in multiple pathways</a:t>
            </a:r>
          </a:p>
          <a:p>
            <a:pPr marL="0" indent="0">
              <a:lnSpc>
                <a:spcPct val="90000"/>
              </a:lnSpc>
              <a:buNone/>
            </a:pPr>
            <a:r>
              <a:rPr lang="en-GB" sz="1600">
                <a:solidFill>
                  <a:schemeClr val="bg1"/>
                </a:solidFill>
              </a:rPr>
              <a:t>simultaneously.</a:t>
            </a:r>
          </a:p>
          <a:p>
            <a:pPr marL="0" indent="0">
              <a:lnSpc>
                <a:spcPct val="90000"/>
              </a:lnSpc>
              <a:buNone/>
            </a:pPr>
            <a:r>
              <a:rPr lang="en-GB" sz="1600">
                <a:solidFill>
                  <a:schemeClr val="bg1"/>
                </a:solidFill>
              </a:rPr>
              <a:t>Developing a system wide involvement and participation strategy</a:t>
            </a:r>
          </a:p>
        </p:txBody>
      </p:sp>
    </p:spTree>
    <p:extLst>
      <p:ext uri="{BB962C8B-B14F-4D97-AF65-F5344CB8AC3E}">
        <p14:creationId xmlns:p14="http://schemas.microsoft.com/office/powerpoint/2010/main" val="2765007762"/>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C271-E179-4969-4BAA-E0A29C03E43E}"/>
              </a:ext>
            </a:extLst>
          </p:cNvPr>
          <p:cNvSpPr>
            <a:spLocks noGrp="1"/>
          </p:cNvSpPr>
          <p:nvPr>
            <p:ph type="title"/>
          </p:nvPr>
        </p:nvSpPr>
        <p:spPr>
          <a:xfrm>
            <a:off x="2095500" y="803326"/>
            <a:ext cx="3985902" cy="1325563"/>
          </a:xfrm>
        </p:spPr>
        <p:txBody>
          <a:bodyPr>
            <a:normAutofit/>
          </a:bodyPr>
          <a:lstStyle/>
          <a:p>
            <a:pPr>
              <a:lnSpc>
                <a:spcPct val="90000"/>
              </a:lnSpc>
            </a:pPr>
            <a:r>
              <a:rPr lang="en-GB" dirty="0"/>
              <a:t>Current Picture Today </a:t>
            </a:r>
          </a:p>
        </p:txBody>
      </p:sp>
      <p:sp>
        <p:nvSpPr>
          <p:cNvPr id="3" name="Content Placeholder 2">
            <a:extLst>
              <a:ext uri="{FF2B5EF4-FFF2-40B4-BE49-F238E27FC236}">
                <a16:creationId xmlns:a16="http://schemas.microsoft.com/office/drawing/2014/main" id="{C39A53BC-7A4D-F734-9929-5B27863834D2}"/>
              </a:ext>
            </a:extLst>
          </p:cNvPr>
          <p:cNvSpPr>
            <a:spLocks noGrp="1"/>
          </p:cNvSpPr>
          <p:nvPr>
            <p:ph idx="1"/>
          </p:nvPr>
        </p:nvSpPr>
        <p:spPr>
          <a:xfrm>
            <a:off x="2095501" y="2279018"/>
            <a:ext cx="3985907" cy="3559252"/>
          </a:xfrm>
        </p:spPr>
        <p:txBody>
          <a:bodyPr anchor="t">
            <a:normAutofit lnSpcReduction="10000"/>
          </a:bodyPr>
          <a:lstStyle/>
          <a:p>
            <a:pPr marL="0" indent="0">
              <a:buNone/>
            </a:pPr>
            <a:r>
              <a:rPr lang="en-GB" sz="2400" dirty="0"/>
              <a:t>Mental Health and Learning disability Pathway are meeting our  4 week wait </a:t>
            </a:r>
          </a:p>
          <a:p>
            <a:pPr marL="0" indent="0">
              <a:buNone/>
            </a:pPr>
            <a:endParaRPr lang="en-GB" sz="2400" dirty="0"/>
          </a:p>
          <a:p>
            <a:pPr marL="0" indent="0">
              <a:buNone/>
            </a:pPr>
            <a:r>
              <a:rPr lang="en-GB" sz="2400" dirty="0"/>
              <a:t> “2 face to face appointments within 4 weeks”</a:t>
            </a:r>
          </a:p>
          <a:p>
            <a:pPr marL="0" indent="0">
              <a:buNone/>
            </a:pPr>
            <a:endParaRPr lang="en-GB" sz="2400" dirty="0"/>
          </a:p>
          <a:p>
            <a:pPr marL="0" indent="0">
              <a:buNone/>
            </a:pPr>
            <a:r>
              <a:rPr lang="en-GB" sz="2400" dirty="0"/>
              <a:t>ND 1</a:t>
            </a:r>
            <a:r>
              <a:rPr lang="en-GB" sz="2400" baseline="30000" dirty="0"/>
              <a:t>st</a:t>
            </a:r>
            <a:r>
              <a:rPr lang="en-GB" sz="2400" dirty="0"/>
              <a:t> appointment with 2-3 weeks </a:t>
            </a:r>
          </a:p>
          <a:p>
            <a:pPr marL="0" indent="0">
              <a:buNone/>
            </a:pPr>
            <a:endParaRPr lang="en-GB" sz="1600" dirty="0"/>
          </a:p>
          <a:p>
            <a:pPr marL="0" indent="0">
              <a:buNone/>
            </a:pPr>
            <a:endParaRPr lang="en-GB" sz="16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1086"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606"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93C956F1-71A5-F99B-7843-D6857B4B1AA4}"/>
              </a:ext>
            </a:extLst>
          </p:cNvPr>
          <p:cNvPicPr>
            <a:picLocks noChangeAspect="1"/>
          </p:cNvPicPr>
          <p:nvPr/>
        </p:nvPicPr>
        <p:blipFill>
          <a:blip r:embed="rId2"/>
          <a:stretch>
            <a:fillRect/>
          </a:stretch>
        </p:blipFill>
        <p:spPr>
          <a:xfrm>
            <a:off x="7693126" y="954933"/>
            <a:ext cx="2403374" cy="2347911"/>
          </a:xfrm>
          <a:prstGeom prst="rect">
            <a:avLst/>
          </a:prstGeom>
        </p:spPr>
      </p:pic>
      <p:sp>
        <p:nvSpPr>
          <p:cNvPr id="5" name="TextBox 4">
            <a:extLst>
              <a:ext uri="{FF2B5EF4-FFF2-40B4-BE49-F238E27FC236}">
                <a16:creationId xmlns:a16="http://schemas.microsoft.com/office/drawing/2014/main" id="{490FB0CB-4F15-1710-D3A6-C4A0D3FFD565}"/>
              </a:ext>
            </a:extLst>
          </p:cNvPr>
          <p:cNvSpPr txBox="1"/>
          <p:nvPr/>
        </p:nvSpPr>
        <p:spPr>
          <a:xfrm>
            <a:off x="7229872" y="3717032"/>
            <a:ext cx="3240360" cy="1477328"/>
          </a:xfrm>
          <a:prstGeom prst="rect">
            <a:avLst/>
          </a:prstGeom>
          <a:noFill/>
        </p:spPr>
        <p:txBody>
          <a:bodyPr wrap="square" rtlCol="0">
            <a:spAutoFit/>
          </a:bodyPr>
          <a:lstStyle/>
          <a:p>
            <a:r>
              <a:rPr lang="en-GB" sz="2400" b="1" dirty="0">
                <a:solidFill>
                  <a:srgbClr val="FF0000"/>
                </a:solidFill>
                <a:latin typeface="Calibri"/>
              </a:rPr>
              <a:t>Revisiting referral criteria</a:t>
            </a:r>
          </a:p>
          <a:p>
            <a:r>
              <a:rPr lang="en-GB" sz="2400" b="1" dirty="0">
                <a:solidFill>
                  <a:srgbClr val="FF0000"/>
                </a:solidFill>
                <a:latin typeface="Calibri"/>
              </a:rPr>
              <a:t>Resetting the service </a:t>
            </a:r>
          </a:p>
          <a:p>
            <a:endParaRPr lang="en-GB" dirty="0">
              <a:solidFill>
                <a:srgbClr val="FF0000"/>
              </a:solidFill>
              <a:latin typeface="Calibri"/>
            </a:endParaRPr>
          </a:p>
        </p:txBody>
      </p:sp>
    </p:spTree>
    <p:extLst>
      <p:ext uri="{BB962C8B-B14F-4D97-AF65-F5344CB8AC3E}">
        <p14:creationId xmlns:p14="http://schemas.microsoft.com/office/powerpoint/2010/main" val="152377769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9FED-608B-CB89-459A-8011A567A850}"/>
              </a:ext>
            </a:extLst>
          </p:cNvPr>
          <p:cNvSpPr>
            <a:spLocks noGrp="1"/>
          </p:cNvSpPr>
          <p:nvPr>
            <p:ph type="title"/>
          </p:nvPr>
        </p:nvSpPr>
        <p:spPr>
          <a:xfrm>
            <a:off x="2124824" y="1396290"/>
            <a:ext cx="2687711" cy="4482819"/>
          </a:xfrm>
        </p:spPr>
        <p:txBody>
          <a:bodyPr>
            <a:normAutofit/>
          </a:bodyPr>
          <a:lstStyle/>
          <a:p>
            <a:r>
              <a:rPr lang="en-GB" dirty="0"/>
              <a:t>Current picture today </a:t>
            </a:r>
            <a:r>
              <a:rPr lang="en-GB" dirty="0" err="1"/>
              <a:t>cont</a:t>
            </a:r>
            <a:r>
              <a:rPr lang="en-GB" dirty="0"/>
              <a:t>…..</a:t>
            </a:r>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088" y="-1"/>
            <a:ext cx="5720913"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84836" y="-1"/>
            <a:ext cx="5583165"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7778B03-E2E7-1D4A-A636-A7A8CE9B09B9}"/>
              </a:ext>
            </a:extLst>
          </p:cNvPr>
          <p:cNvGraphicFramePr>
            <a:graphicFrameLocks noGrp="1"/>
          </p:cNvGraphicFramePr>
          <p:nvPr>
            <p:ph idx="1"/>
          </p:nvPr>
        </p:nvGraphicFramePr>
        <p:xfrm>
          <a:off x="6096001" y="804231"/>
          <a:ext cx="387242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738559"/>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45E43-C710-CEAA-7F28-50DE860D694B}"/>
              </a:ext>
            </a:extLst>
          </p:cNvPr>
          <p:cNvSpPr txBox="1"/>
          <p:nvPr/>
        </p:nvSpPr>
        <p:spPr>
          <a:xfrm>
            <a:off x="2433489" y="1545246"/>
            <a:ext cx="7148043" cy="1569660"/>
          </a:xfrm>
          <a:prstGeom prst="rect">
            <a:avLst/>
          </a:prstGeom>
          <a:noFill/>
        </p:spPr>
        <p:txBody>
          <a:bodyPr wrap="square" rtlCol="0">
            <a:spAutoFit/>
          </a:bodyPr>
          <a:lstStyle/>
          <a:p>
            <a:pPr algn="ctr"/>
            <a:r>
              <a:rPr lang="en-GB" sz="2400" b="1" dirty="0">
                <a:solidFill>
                  <a:prstClr val="black"/>
                </a:solidFill>
                <a:latin typeface="Calibri"/>
              </a:rPr>
              <a:t>Please contact </a:t>
            </a:r>
          </a:p>
          <a:p>
            <a:pPr algn="ctr"/>
            <a:endParaRPr lang="en-GB" sz="2400" dirty="0">
              <a:solidFill>
                <a:prstClr val="black"/>
              </a:solidFill>
              <a:latin typeface="Calibri"/>
            </a:endParaRPr>
          </a:p>
          <a:p>
            <a:pPr algn="ctr"/>
            <a:r>
              <a:rPr lang="en-GB" sz="2400" dirty="0">
                <a:solidFill>
                  <a:prstClr val="black"/>
                </a:solidFill>
                <a:latin typeface="Calibri"/>
              </a:rPr>
              <a:t>Michelle Bouhleli – </a:t>
            </a:r>
            <a:r>
              <a:rPr lang="en-GB" sz="2400" dirty="0">
                <a:solidFill>
                  <a:prstClr val="black"/>
                </a:solidFill>
                <a:latin typeface="Calibri"/>
                <a:hlinkClick r:id="rId2"/>
              </a:rPr>
              <a:t>michelle.Bouhleli@cntw.nhs.uk</a:t>
            </a:r>
            <a:endParaRPr lang="en-GB" sz="2400" dirty="0">
              <a:solidFill>
                <a:prstClr val="black"/>
              </a:solidFill>
              <a:latin typeface="Calibri"/>
            </a:endParaRPr>
          </a:p>
          <a:p>
            <a:pPr algn="ctr"/>
            <a:r>
              <a:rPr lang="en-GB" sz="2400" dirty="0">
                <a:solidFill>
                  <a:prstClr val="black"/>
                </a:solidFill>
                <a:latin typeface="Calibri"/>
              </a:rPr>
              <a:t>Katie Paul – </a:t>
            </a:r>
            <a:r>
              <a:rPr lang="en-GB" sz="2400" dirty="0">
                <a:solidFill>
                  <a:prstClr val="black"/>
                </a:solidFill>
                <a:latin typeface="Calibri"/>
                <a:hlinkClick r:id="rId3"/>
              </a:rPr>
              <a:t>katy.paul@cntw.nhs.uk</a:t>
            </a:r>
            <a:r>
              <a:rPr lang="en-GB" sz="2400" dirty="0">
                <a:solidFill>
                  <a:prstClr val="black"/>
                </a:solidFill>
                <a:latin typeface="Calibri"/>
              </a:rPr>
              <a:t> </a:t>
            </a:r>
          </a:p>
        </p:txBody>
      </p:sp>
      <p:pic>
        <p:nvPicPr>
          <p:cNvPr id="5" name="Picture 4">
            <a:extLst>
              <a:ext uri="{FF2B5EF4-FFF2-40B4-BE49-F238E27FC236}">
                <a16:creationId xmlns:a16="http://schemas.microsoft.com/office/drawing/2014/main" id="{086D4226-0094-4E65-BD29-2D8B3A3E74A8}"/>
              </a:ext>
            </a:extLst>
          </p:cNvPr>
          <p:cNvPicPr>
            <a:picLocks noChangeAspect="1"/>
          </p:cNvPicPr>
          <p:nvPr/>
        </p:nvPicPr>
        <p:blipFill>
          <a:blip r:embed="rId4"/>
          <a:stretch>
            <a:fillRect/>
          </a:stretch>
        </p:blipFill>
        <p:spPr>
          <a:xfrm>
            <a:off x="1524000" y="6066343"/>
            <a:ext cx="9144000" cy="768096"/>
          </a:xfrm>
          <a:prstGeom prst="rect">
            <a:avLst/>
          </a:prstGeom>
        </p:spPr>
      </p:pic>
    </p:spTree>
    <p:extLst>
      <p:ext uri="{BB962C8B-B14F-4D97-AF65-F5344CB8AC3E}">
        <p14:creationId xmlns:p14="http://schemas.microsoft.com/office/powerpoint/2010/main" val="3967150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9D4EF-737A-3B62-1EE9-5C5EE0414C92}"/>
              </a:ext>
            </a:extLst>
          </p:cNvPr>
          <p:cNvSpPr>
            <a:spLocks noGrp="1"/>
          </p:cNvSpPr>
          <p:nvPr>
            <p:ph type="body" sz="quarter" idx="10"/>
          </p:nvPr>
        </p:nvSpPr>
        <p:spPr>
          <a:xfrm>
            <a:off x="722662" y="2303959"/>
            <a:ext cx="7054654" cy="2312646"/>
          </a:xfrm>
        </p:spPr>
        <p:txBody>
          <a:bodyPr/>
          <a:lstStyle/>
          <a:p>
            <a:pPr algn="l" rtl="0" fontAlgn="ctr"/>
            <a:r>
              <a:rPr lang="en-GB" sz="3200" i="0" u="none" strike="noStrike" dirty="0">
                <a:solidFill>
                  <a:schemeClr val="bg1"/>
                </a:solidFill>
                <a:effectLst/>
                <a:latin typeface="Arial" panose="020B0604020202020204" pitchFamily="34" charset="0"/>
                <a:cs typeface="Arial" panose="020B0604020202020204" pitchFamily="34" charset="0"/>
              </a:rPr>
              <a:t>Case studies: reducing waiting times for children and young people’s mental health services</a:t>
            </a:r>
          </a:p>
          <a:p>
            <a:pPr algn="ctr"/>
            <a:endParaRPr lang="en-GB" dirty="0">
              <a:solidFill>
                <a:schemeClr val="bg1"/>
              </a:solidFill>
            </a:endParaRPr>
          </a:p>
          <a:p>
            <a:r>
              <a:rPr lang="en-GB" sz="2400" dirty="0"/>
              <a:t>Improving Capacity &amp; Flow in a Community Eating Disorder Service – East London</a:t>
            </a:r>
            <a:endParaRPr lang="en-GB" sz="2400" b="1" dirty="0">
              <a:solidFill>
                <a:srgbClr val="000000"/>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268084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F11EEE5-DBCF-3DA1-FDE7-715489306A9E}"/>
              </a:ext>
            </a:extLst>
          </p:cNvPr>
          <p:cNvGraphicFramePr>
            <a:graphicFrameLocks noGrp="1"/>
          </p:cNvGraphicFramePr>
          <p:nvPr/>
        </p:nvGraphicFramePr>
        <p:xfrm>
          <a:off x="566470" y="1297186"/>
          <a:ext cx="10656384" cy="4971083"/>
        </p:xfrm>
        <a:graphic>
          <a:graphicData uri="http://schemas.openxmlformats.org/drawingml/2006/table">
            <a:tbl>
              <a:tblPr firstRow="1" bandRow="1">
                <a:tableStyleId>{5C22544A-7EE6-4342-B048-85BDC9FD1C3A}</a:tableStyleId>
              </a:tblPr>
              <a:tblGrid>
                <a:gridCol w="3235348">
                  <a:extLst>
                    <a:ext uri="{9D8B030D-6E8A-4147-A177-3AD203B41FA5}">
                      <a16:colId xmlns:a16="http://schemas.microsoft.com/office/drawing/2014/main" val="4251442246"/>
                    </a:ext>
                  </a:extLst>
                </a:gridCol>
                <a:gridCol w="7421036">
                  <a:extLst>
                    <a:ext uri="{9D8B030D-6E8A-4147-A177-3AD203B41FA5}">
                      <a16:colId xmlns:a16="http://schemas.microsoft.com/office/drawing/2014/main" val="2072179410"/>
                    </a:ext>
                  </a:extLst>
                </a:gridCol>
              </a:tblGrid>
              <a:tr h="592589">
                <a:tc>
                  <a:txBody>
                    <a:bodyPr/>
                    <a:lstStyle/>
                    <a:p>
                      <a:r>
                        <a:rPr lang="en-GB" sz="1600">
                          <a:solidFill>
                            <a:schemeClr val="bg1"/>
                          </a:solidFill>
                        </a:rPr>
                        <a:t>Term</a:t>
                      </a:r>
                    </a:p>
                  </a:txBody>
                  <a:tcPr/>
                </a:tc>
                <a:tc>
                  <a:txBody>
                    <a:bodyPr/>
                    <a:lstStyle/>
                    <a:p>
                      <a:r>
                        <a:rPr lang="en-GB" sz="1600">
                          <a:solidFill>
                            <a:schemeClr val="bg1"/>
                          </a:solidFill>
                        </a:rPr>
                        <a:t>Definition</a:t>
                      </a:r>
                    </a:p>
                  </a:txBody>
                  <a:tcPr/>
                </a:tc>
                <a:extLst>
                  <a:ext uri="{0D108BD9-81ED-4DB2-BD59-A6C34878D82A}">
                    <a16:rowId xmlns:a16="http://schemas.microsoft.com/office/drawing/2014/main" val="263478257"/>
                  </a:ext>
                </a:extLst>
              </a:tr>
              <a:tr h="592589">
                <a:tc>
                  <a:txBody>
                    <a:bodyPr/>
                    <a:lstStyle/>
                    <a:p>
                      <a:r>
                        <a:rPr lang="en-GB" sz="1600">
                          <a:solidFill>
                            <a:schemeClr val="tx1"/>
                          </a:solidFill>
                        </a:rPr>
                        <a:t>Full CMH metric </a:t>
                      </a:r>
                    </a:p>
                  </a:txBody>
                  <a:tcPr/>
                </a:tc>
                <a:tc>
                  <a:txBody>
                    <a:bodyPr/>
                    <a:lstStyle/>
                    <a:p>
                      <a:r>
                        <a:rPr lang="en-GB" sz="1600">
                          <a:solidFill>
                            <a:schemeClr val="tx1"/>
                          </a:solidFill>
                        </a:rPr>
                        <a:t>The metrics first published in September 2024 which use referral-spells to measure the wait from referral to receiving help.</a:t>
                      </a:r>
                    </a:p>
                  </a:txBody>
                  <a:tcPr/>
                </a:tc>
                <a:extLst>
                  <a:ext uri="{0D108BD9-81ED-4DB2-BD59-A6C34878D82A}">
                    <a16:rowId xmlns:a16="http://schemas.microsoft.com/office/drawing/2014/main" val="1849299381"/>
                  </a:ext>
                </a:extLst>
              </a:tr>
              <a:tr h="592589">
                <a:tc>
                  <a:txBody>
                    <a:bodyPr/>
                    <a:lstStyle/>
                    <a:p>
                      <a:r>
                        <a:rPr lang="en-GB" sz="1600">
                          <a:solidFill>
                            <a:schemeClr val="tx1"/>
                          </a:solidFill>
                        </a:rPr>
                        <a:t>Single referral </a:t>
                      </a:r>
                    </a:p>
                  </a:txBody>
                  <a:tcPr/>
                </a:tc>
                <a:tc>
                  <a:txBody>
                    <a:bodyPr/>
                    <a:lstStyle/>
                    <a:p>
                      <a:r>
                        <a:rPr lang="en-GB" sz="1600">
                          <a:solidFill>
                            <a:schemeClr val="tx1"/>
                          </a:solidFill>
                        </a:rPr>
                        <a:t>Measuring waiting times using only one referral</a:t>
                      </a:r>
                    </a:p>
                  </a:txBody>
                  <a:tcPr/>
                </a:tc>
                <a:extLst>
                  <a:ext uri="{0D108BD9-81ED-4DB2-BD59-A6C34878D82A}">
                    <a16:rowId xmlns:a16="http://schemas.microsoft.com/office/drawing/2014/main" val="107400426"/>
                  </a:ext>
                </a:extLst>
              </a:tr>
              <a:tr h="592589">
                <a:tc>
                  <a:txBody>
                    <a:bodyPr/>
                    <a:lstStyle/>
                    <a:p>
                      <a:r>
                        <a:rPr lang="en-GB" sz="1600">
                          <a:solidFill>
                            <a:schemeClr val="tx1"/>
                          </a:solidFill>
                        </a:rPr>
                        <a:t>Referral spell </a:t>
                      </a:r>
                    </a:p>
                  </a:txBody>
                  <a:tcPr/>
                </a:tc>
                <a:tc>
                  <a:txBody>
                    <a:bodyPr/>
                    <a:lstStyle/>
                    <a:p>
                      <a:r>
                        <a:rPr lang="en-GB" sz="1600">
                          <a:solidFill>
                            <a:schemeClr val="tx1"/>
                          </a:solidFill>
                        </a:rPr>
                        <a:t>Measuring waiting times using in-scope referrals within a single provider, where they overlap or where the time lapse in between is no more than 5 days </a:t>
                      </a:r>
                    </a:p>
                  </a:txBody>
                  <a:tcPr/>
                </a:tc>
                <a:extLst>
                  <a:ext uri="{0D108BD9-81ED-4DB2-BD59-A6C34878D82A}">
                    <a16:rowId xmlns:a16="http://schemas.microsoft.com/office/drawing/2014/main" val="1908616816"/>
                  </a:ext>
                </a:extLst>
              </a:tr>
              <a:tr h="592589">
                <a:tc>
                  <a:txBody>
                    <a:bodyPr/>
                    <a:lstStyle/>
                    <a:p>
                      <a:r>
                        <a:rPr lang="en-GB" sz="1600">
                          <a:solidFill>
                            <a:schemeClr val="tx1"/>
                          </a:solidFill>
                        </a:rPr>
                        <a:t>Contact-based </a:t>
                      </a:r>
                    </a:p>
                  </a:txBody>
                  <a:tcPr/>
                </a:tc>
                <a:tc>
                  <a:txBody>
                    <a:bodyPr/>
                    <a:lstStyle/>
                    <a:p>
                      <a:r>
                        <a:rPr lang="en-GB" sz="1600">
                          <a:solidFill>
                            <a:schemeClr val="tx1"/>
                          </a:solidFill>
                        </a:rPr>
                        <a:t>Time to first contact (CYP), time to second contact (Adults)</a:t>
                      </a:r>
                    </a:p>
                  </a:txBody>
                  <a:tcPr/>
                </a:tc>
                <a:extLst>
                  <a:ext uri="{0D108BD9-81ED-4DB2-BD59-A6C34878D82A}">
                    <a16:rowId xmlns:a16="http://schemas.microsoft.com/office/drawing/2014/main" val="2363663477"/>
                  </a:ext>
                </a:extLst>
              </a:tr>
              <a:tr h="592589">
                <a:tc>
                  <a:txBody>
                    <a:bodyPr/>
                    <a:lstStyle/>
                    <a:p>
                      <a:r>
                        <a:rPr lang="en-GB" sz="1600">
                          <a:solidFill>
                            <a:schemeClr val="tx1"/>
                          </a:solidFill>
                        </a:rPr>
                        <a:t>Referral to help/Full clock stop</a:t>
                      </a:r>
                    </a:p>
                  </a:txBody>
                  <a:tcPr/>
                </a:tc>
                <a:tc>
                  <a:txBody>
                    <a:bodyPr/>
                    <a:lstStyle/>
                    <a:p>
                      <a:r>
                        <a:rPr lang="en-GB" sz="1600">
                          <a:solidFill>
                            <a:schemeClr val="tx1"/>
                          </a:solidFill>
                        </a:rPr>
                        <a:t>Defines our full metric waiting times. Time to stopping the clock e.g. for an adult to have a meaningful assessment, a baseline outcome measure recorded and start a clinical/social intervention OR co-produced care plan</a:t>
                      </a:r>
                    </a:p>
                  </a:txBody>
                  <a:tcPr/>
                </a:tc>
                <a:extLst>
                  <a:ext uri="{0D108BD9-81ED-4DB2-BD59-A6C34878D82A}">
                    <a16:rowId xmlns:a16="http://schemas.microsoft.com/office/drawing/2014/main" val="2938612851"/>
                  </a:ext>
                </a:extLst>
              </a:tr>
              <a:tr h="592589">
                <a:tc>
                  <a:txBody>
                    <a:bodyPr/>
                    <a:lstStyle/>
                    <a:p>
                      <a:r>
                        <a:rPr lang="en-GB" sz="1600">
                          <a:solidFill>
                            <a:schemeClr val="tx1"/>
                          </a:solidFill>
                        </a:rPr>
                        <a:t>90</a:t>
                      </a:r>
                      <a:r>
                        <a:rPr lang="en-GB" sz="1600" baseline="30000">
                          <a:solidFill>
                            <a:schemeClr val="tx1"/>
                          </a:solidFill>
                        </a:rPr>
                        <a:t>th</a:t>
                      </a:r>
                      <a:r>
                        <a:rPr lang="en-GB" sz="1600">
                          <a:solidFill>
                            <a:schemeClr val="tx1"/>
                          </a:solidFill>
                        </a:rPr>
                        <a:t> percentile wait</a:t>
                      </a:r>
                    </a:p>
                  </a:txBody>
                  <a:tcPr/>
                </a:tc>
                <a:tc>
                  <a:txBody>
                    <a:bodyPr/>
                    <a:lstStyle/>
                    <a:p>
                      <a:r>
                        <a:rPr lang="en-GB" sz="1600">
                          <a:solidFill>
                            <a:schemeClr val="tx1"/>
                          </a:solidFill>
                        </a:rPr>
                        <a:t>The longest 10% of waiters have waited this amount of time or longer</a:t>
                      </a:r>
                    </a:p>
                  </a:txBody>
                  <a:tcPr/>
                </a:tc>
                <a:extLst>
                  <a:ext uri="{0D108BD9-81ED-4DB2-BD59-A6C34878D82A}">
                    <a16:rowId xmlns:a16="http://schemas.microsoft.com/office/drawing/2014/main" val="2020058499"/>
                  </a:ext>
                </a:extLst>
              </a:tr>
              <a:tr h="592589">
                <a:tc>
                  <a:txBody>
                    <a:bodyPr/>
                    <a:lstStyle/>
                    <a:p>
                      <a:r>
                        <a:rPr lang="en-GB" sz="1600">
                          <a:solidFill>
                            <a:schemeClr val="tx1"/>
                          </a:solidFill>
                        </a:rPr>
                        <a:t>Median</a:t>
                      </a:r>
                    </a:p>
                  </a:txBody>
                  <a:tcPr/>
                </a:tc>
                <a:tc>
                  <a:txBody>
                    <a:bodyPr/>
                    <a:lstStyle/>
                    <a:p>
                      <a:r>
                        <a:rPr lang="en-GB" sz="1600">
                          <a:solidFill>
                            <a:schemeClr val="tx1"/>
                          </a:solidFill>
                        </a:rPr>
                        <a:t>50% of people are waiting this length of time or longer; 50% of people are waiting this length of time or less.</a:t>
                      </a:r>
                    </a:p>
                  </a:txBody>
                  <a:tcPr/>
                </a:tc>
                <a:extLst>
                  <a:ext uri="{0D108BD9-81ED-4DB2-BD59-A6C34878D82A}">
                    <a16:rowId xmlns:a16="http://schemas.microsoft.com/office/drawing/2014/main" val="3494201613"/>
                  </a:ext>
                </a:extLst>
              </a:tr>
            </a:tbl>
          </a:graphicData>
        </a:graphic>
      </p:graphicFrame>
      <p:sp>
        <p:nvSpPr>
          <p:cNvPr id="6" name="Title 3">
            <a:extLst>
              <a:ext uri="{FF2B5EF4-FFF2-40B4-BE49-F238E27FC236}">
                <a16:creationId xmlns:a16="http://schemas.microsoft.com/office/drawing/2014/main" id="{06CD0C86-7DBE-296B-F423-476525BA614E}"/>
              </a:ext>
            </a:extLst>
          </p:cNvPr>
          <p:cNvSpPr>
            <a:spLocks noGrp="1"/>
          </p:cNvSpPr>
          <p:nvPr>
            <p:ph type="title"/>
          </p:nvPr>
        </p:nvSpPr>
        <p:spPr>
          <a:xfrm>
            <a:off x="393923" y="205060"/>
            <a:ext cx="11404154" cy="865186"/>
          </a:xfrm>
        </p:spPr>
        <p:txBody>
          <a:bodyPr>
            <a:normAutofit/>
          </a:bodyPr>
          <a:lstStyle/>
          <a:p>
            <a:r>
              <a:rPr lang="en-GB" sz="2800" dirty="0"/>
              <a:t>Helpful terms and definitions</a:t>
            </a:r>
          </a:p>
        </p:txBody>
      </p:sp>
    </p:spTree>
    <p:extLst>
      <p:ext uri="{BB962C8B-B14F-4D97-AF65-F5344CB8AC3E}">
        <p14:creationId xmlns:p14="http://schemas.microsoft.com/office/powerpoint/2010/main" val="268710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7DF407-E5C2-480F-A32D-487A598ADDF2}"/>
              </a:ext>
            </a:extLst>
          </p:cNvPr>
          <p:cNvSpPr>
            <a:spLocks noGrp="1"/>
          </p:cNvSpPr>
          <p:nvPr>
            <p:ph type="body" sz="quarter" idx="10"/>
          </p:nvPr>
        </p:nvSpPr>
        <p:spPr>
          <a:xfrm>
            <a:off x="515865" y="498020"/>
            <a:ext cx="8554656" cy="3494316"/>
          </a:xfrm>
        </p:spPr>
        <p:txBody>
          <a:bodyPr/>
          <a:lstStyle/>
          <a:p>
            <a:endParaRPr lang="en-GB" dirty="0"/>
          </a:p>
          <a:p>
            <a:endParaRPr lang="en-GB" dirty="0"/>
          </a:p>
        </p:txBody>
      </p:sp>
      <p:sp>
        <p:nvSpPr>
          <p:cNvPr id="5" name="Text Placeholder 4">
            <a:extLst>
              <a:ext uri="{FF2B5EF4-FFF2-40B4-BE49-F238E27FC236}">
                <a16:creationId xmlns:a16="http://schemas.microsoft.com/office/drawing/2014/main" id="{7DCDFD70-DB45-4018-9722-F755DAC3E0BC}"/>
              </a:ext>
            </a:extLst>
          </p:cNvPr>
          <p:cNvSpPr>
            <a:spLocks noGrp="1"/>
          </p:cNvSpPr>
          <p:nvPr>
            <p:ph type="body" sz="quarter" idx="11"/>
          </p:nvPr>
        </p:nvSpPr>
        <p:spPr>
          <a:xfrm>
            <a:off x="-103268" y="4332654"/>
            <a:ext cx="3966519" cy="2141625"/>
          </a:xfrm>
        </p:spPr>
        <p:txBody>
          <a:bodyPr>
            <a:normAutofit fontScale="85000" lnSpcReduction="20000"/>
          </a:bodyPr>
          <a:lstStyle/>
          <a:p>
            <a:pPr algn="ctr"/>
            <a:r>
              <a:rPr lang="en-GB" sz="2400" b="1" dirty="0"/>
              <a:t>Kamel </a:t>
            </a:r>
            <a:r>
              <a:rPr lang="en-GB" sz="2400" b="1" dirty="0" err="1"/>
              <a:t>Cheradi</a:t>
            </a:r>
            <a:endParaRPr lang="en-GB" sz="2400" b="1" dirty="0"/>
          </a:p>
          <a:p>
            <a:pPr algn="ctr"/>
            <a:r>
              <a:rPr lang="en-GB" sz="2400" b="1" dirty="0"/>
              <a:t>General Manager</a:t>
            </a:r>
          </a:p>
          <a:p>
            <a:pPr algn="ctr"/>
            <a:endParaRPr lang="en-GB" sz="2400" b="1" dirty="0"/>
          </a:p>
          <a:p>
            <a:pPr algn="ctr"/>
            <a:r>
              <a:rPr lang="en-GB" sz="2400" b="1" dirty="0"/>
              <a:t>Dr Sophia Ulhaq</a:t>
            </a:r>
          </a:p>
          <a:p>
            <a:pPr algn="ctr"/>
            <a:r>
              <a:rPr lang="en-GB" sz="2400" b="1" dirty="0"/>
              <a:t>Associate Clinical Director</a:t>
            </a:r>
          </a:p>
          <a:p>
            <a:pPr algn="ctr"/>
            <a:endParaRPr lang="en-GB" sz="2400" b="1" dirty="0"/>
          </a:p>
          <a:p>
            <a:pPr algn="ctr"/>
            <a:endParaRPr lang="en-GB" sz="2400" b="1" dirty="0"/>
          </a:p>
          <a:p>
            <a:pPr algn="ctr"/>
            <a:r>
              <a:rPr lang="en-GB" sz="2400" b="1" dirty="0"/>
              <a:t>6</a:t>
            </a:r>
            <a:r>
              <a:rPr lang="en-GB" sz="2400" b="1" baseline="30000" dirty="0"/>
              <a:t>th</a:t>
            </a:r>
            <a:r>
              <a:rPr lang="en-GB" sz="2400" b="1" dirty="0"/>
              <a:t> November 2024</a:t>
            </a:r>
          </a:p>
        </p:txBody>
      </p:sp>
      <p:sp>
        <p:nvSpPr>
          <p:cNvPr id="6" name="Text Placeholder 5">
            <a:extLst>
              <a:ext uri="{FF2B5EF4-FFF2-40B4-BE49-F238E27FC236}">
                <a16:creationId xmlns:a16="http://schemas.microsoft.com/office/drawing/2014/main" id="{C618DB43-C54E-46C7-8FE2-EE016E512B6F}"/>
              </a:ext>
            </a:extLst>
          </p:cNvPr>
          <p:cNvSpPr>
            <a:spLocks noGrp="1"/>
          </p:cNvSpPr>
          <p:nvPr>
            <p:ph type="body" sz="quarter" idx="12"/>
          </p:nvPr>
        </p:nvSpPr>
        <p:spPr>
          <a:xfrm>
            <a:off x="-235691" y="90846"/>
            <a:ext cx="7191662" cy="1671584"/>
          </a:xfrm>
        </p:spPr>
        <p:txBody>
          <a:bodyPr>
            <a:noAutofit/>
          </a:bodyPr>
          <a:lstStyle/>
          <a:p>
            <a:pPr algn="ctr"/>
            <a:endParaRPr lang="en-GB" sz="3600" dirty="0"/>
          </a:p>
          <a:p>
            <a:pPr algn="ctr"/>
            <a:r>
              <a:rPr lang="en-GB" sz="3600" dirty="0"/>
              <a:t>Improving Capacity &amp; Flow in the </a:t>
            </a:r>
          </a:p>
          <a:p>
            <a:pPr algn="ctr"/>
            <a:r>
              <a:rPr lang="en-GB" sz="3600" dirty="0"/>
              <a:t>Community Eating Disorder Service:</a:t>
            </a:r>
          </a:p>
          <a:p>
            <a:pPr algn="ctr"/>
            <a:endParaRPr lang="en-GB" sz="3600" dirty="0"/>
          </a:p>
          <a:p>
            <a:pPr algn="ctr"/>
            <a:r>
              <a:rPr lang="en-GB" sz="3600" dirty="0"/>
              <a:t>How QI &amp; Leadership led to a reduction in wait time</a:t>
            </a:r>
          </a:p>
        </p:txBody>
      </p:sp>
      <p:pic>
        <p:nvPicPr>
          <p:cNvPr id="7" name="Picture 6">
            <a:extLst>
              <a:ext uri="{FF2B5EF4-FFF2-40B4-BE49-F238E27FC236}">
                <a16:creationId xmlns:a16="http://schemas.microsoft.com/office/drawing/2014/main" id="{B35CCBD0-81DC-494E-8268-70FB2D6938D0}"/>
              </a:ext>
            </a:extLst>
          </p:cNvPr>
          <p:cNvPicPr>
            <a:picLocks noChangeAspect="1"/>
          </p:cNvPicPr>
          <p:nvPr/>
        </p:nvPicPr>
        <p:blipFill rotWithShape="1">
          <a:blip r:embed="rId2"/>
          <a:srcRect l="17836" t="47602" r="34118" b="28725"/>
          <a:stretch/>
        </p:blipFill>
        <p:spPr>
          <a:xfrm>
            <a:off x="8964473" y="1557716"/>
            <a:ext cx="2608646" cy="722997"/>
          </a:xfrm>
          <a:prstGeom prst="rect">
            <a:avLst/>
          </a:prstGeom>
        </p:spPr>
      </p:pic>
    </p:spTree>
    <p:extLst>
      <p:ext uri="{BB962C8B-B14F-4D97-AF65-F5344CB8AC3E}">
        <p14:creationId xmlns:p14="http://schemas.microsoft.com/office/powerpoint/2010/main" val="604816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Background &amp; Aims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3"/>
            <a:ext cx="8896265" cy="4850833"/>
          </a:xfrm>
        </p:spPr>
        <p:txBody>
          <a:bodyPr>
            <a:normAutofit/>
          </a:bodyPr>
          <a:lstStyle/>
          <a:p>
            <a:r>
              <a:rPr lang="en-GB" sz="2000" dirty="0"/>
              <a:t>The Community Eating Disorder Service (CEDS) is a busy, dynamic service supporting diverse range of young people and families across 3 East London Boroughs</a:t>
            </a:r>
          </a:p>
          <a:p>
            <a:endParaRPr lang="en-GB" sz="2000" dirty="0"/>
          </a:p>
          <a:p>
            <a:r>
              <a:rPr lang="en-GB" sz="2000" dirty="0"/>
              <a:t>We have a hospital at home pathway that offer intensive treatment in the community to those who are very unwell, to encourage treatment in the community and prevent unnecessary admission to psychiatric inpatient hospital</a:t>
            </a:r>
          </a:p>
          <a:p>
            <a:endParaRPr lang="en-GB" sz="2000" dirty="0"/>
          </a:p>
          <a:p>
            <a:r>
              <a:rPr lang="en-GB" sz="2000" dirty="0"/>
              <a:t>During the Covid-19 pandemic eating disorder services across London and England reported large increases in referral numbers and acuity/complexity</a:t>
            </a:r>
          </a:p>
          <a:p>
            <a:pPr marL="0" indent="0">
              <a:buNone/>
            </a:pPr>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279457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Background &amp; Aims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3"/>
            <a:ext cx="8896265" cy="4850833"/>
          </a:xfrm>
        </p:spPr>
        <p:txBody>
          <a:bodyPr>
            <a:normAutofit/>
          </a:bodyPr>
          <a:lstStyle/>
          <a:p>
            <a:r>
              <a:rPr lang="en-GB" sz="2000" dirty="0"/>
              <a:t>CEDS saw the average time from </a:t>
            </a:r>
            <a:r>
              <a:rPr lang="en-GB" sz="2000" b="1" dirty="0"/>
              <a:t>referral to routine assessment increase to 17 weeks, </a:t>
            </a:r>
            <a:r>
              <a:rPr lang="en-GB" sz="2000" dirty="0"/>
              <a:t>which is significantly longer than the 4-week National target and 2-week local target</a:t>
            </a:r>
          </a:p>
          <a:p>
            <a:endParaRPr lang="en-GB" sz="2000" dirty="0"/>
          </a:p>
          <a:p>
            <a:r>
              <a:rPr lang="en-GB" sz="2000" dirty="0"/>
              <a:t>Wait times to access treatment increase namely access to Psychiatry &amp; Therapy with some families waiting 6- 12 months</a:t>
            </a:r>
          </a:p>
          <a:p>
            <a:endParaRPr lang="en-GB" sz="2000" dirty="0"/>
          </a:p>
          <a:p>
            <a:r>
              <a:rPr lang="en-GB" sz="2000" dirty="0"/>
              <a:t>Impact of delayed treatment on Eating Disorder prognosis- further entrench symptoms and impact long term functioning </a:t>
            </a:r>
          </a:p>
          <a:p>
            <a:endParaRPr lang="en-GB" sz="2000" dirty="0"/>
          </a:p>
          <a:p>
            <a:r>
              <a:rPr lang="en-GB" sz="2000" dirty="0"/>
              <a:t>Low staff morale, high staff turnover, use of locums, vacant posts</a:t>
            </a: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68342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Approach</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731520" y="1208598"/>
            <a:ext cx="8977023" cy="5319423"/>
          </a:xfrm>
        </p:spPr>
        <p:txBody>
          <a:bodyPr>
            <a:normAutofit/>
          </a:bodyPr>
          <a:lstStyle/>
          <a:p>
            <a:r>
              <a:rPr lang="en-GB" sz="2000" dirty="0"/>
              <a:t>We were newly appointed leads- fresh set of eyes, and had energy and permission from Directors to improve the service</a:t>
            </a:r>
          </a:p>
          <a:p>
            <a:endParaRPr lang="en-GB" sz="2000" dirty="0"/>
          </a:p>
          <a:p>
            <a:r>
              <a:rPr lang="en-GB" sz="2000" b="1" dirty="0"/>
              <a:t>Deming’s Lens of Profound knowledge</a:t>
            </a:r>
            <a:r>
              <a:rPr lang="en-GB" sz="2000" dirty="0"/>
              <a:t>- to spend the time to understand and appreciate the system</a:t>
            </a:r>
          </a:p>
          <a:p>
            <a:pPr lvl="1"/>
            <a:r>
              <a:rPr lang="en-GB" sz="1900" dirty="0"/>
              <a:t>Focus groups with staff to listen to their perspective and experiences</a:t>
            </a:r>
          </a:p>
          <a:p>
            <a:pPr lvl="1"/>
            <a:r>
              <a:rPr lang="en-GB" sz="1900" dirty="0"/>
              <a:t>Using service user feedback, complaints and compliments to </a:t>
            </a:r>
            <a:r>
              <a:rPr lang="en-GB" sz="1900" dirty="0" err="1"/>
              <a:t>center</a:t>
            </a:r>
            <a:r>
              <a:rPr lang="en-GB" sz="1900" dirty="0"/>
              <a:t> the young people and families</a:t>
            </a:r>
          </a:p>
          <a:p>
            <a:pPr lvl="1"/>
            <a:r>
              <a:rPr lang="en-GB" sz="1900" dirty="0"/>
              <a:t>Curious &amp; strengths based approach</a:t>
            </a:r>
          </a:p>
          <a:p>
            <a:pPr lvl="1"/>
            <a:r>
              <a:rPr lang="en-GB" sz="1900" dirty="0"/>
              <a:t>Recruitment campaign to support stabilising the team staffing structure</a:t>
            </a:r>
          </a:p>
          <a:p>
            <a:endParaRPr lang="en-GB" sz="2000" dirty="0"/>
          </a:p>
          <a:p>
            <a:r>
              <a:rPr lang="en-GB" sz="2000" dirty="0"/>
              <a:t>Using Quality Improvement (QI) framework and set up a project to address the issues around capacity and flow through the service, with a focus on reducing wait times for young people and families</a:t>
            </a:r>
          </a:p>
          <a:p>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95863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Approach- Process mapping</a:t>
            </a: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7688911" y="1790896"/>
            <a:ext cx="3848430" cy="3704093"/>
          </a:xfrm>
        </p:spPr>
        <p:txBody>
          <a:bodyPr>
            <a:normAutofit/>
          </a:bodyPr>
          <a:lstStyle/>
          <a:p>
            <a:pPr marL="0" indent="0">
              <a:buNone/>
            </a:pPr>
            <a:r>
              <a:rPr lang="en-GB" sz="2400" dirty="0"/>
              <a:t>The team used process mapping to understand and highlight areas of bottlenecks, delays, duplication and inefficiencies in the referral process</a:t>
            </a:r>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pic>
        <p:nvPicPr>
          <p:cNvPr id="8" name="Picture 7"/>
          <p:cNvPicPr/>
          <p:nvPr/>
        </p:nvPicPr>
        <p:blipFill>
          <a:blip r:embed="rId4"/>
          <a:stretch>
            <a:fillRect/>
          </a:stretch>
        </p:blipFill>
        <p:spPr>
          <a:xfrm>
            <a:off x="610779" y="1449752"/>
            <a:ext cx="6556797" cy="4045237"/>
          </a:xfrm>
          <a:prstGeom prst="rect">
            <a:avLst/>
          </a:prstGeom>
        </p:spPr>
      </p:pic>
    </p:spTree>
    <p:extLst>
      <p:ext uri="{BB962C8B-B14F-4D97-AF65-F5344CB8AC3E}">
        <p14:creationId xmlns:p14="http://schemas.microsoft.com/office/powerpoint/2010/main" val="2958606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Approach- produce Driver Diagram</a:t>
            </a:r>
            <a:endParaRPr lang="en-GB" sz="3200" b="1" dirty="0">
              <a:latin typeface="+mn-lt"/>
            </a:endParaRPr>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pic>
        <p:nvPicPr>
          <p:cNvPr id="9" name="Picture 8"/>
          <p:cNvPicPr/>
          <p:nvPr/>
        </p:nvPicPr>
        <p:blipFill>
          <a:blip r:embed="rId4"/>
          <a:stretch>
            <a:fillRect/>
          </a:stretch>
        </p:blipFill>
        <p:spPr>
          <a:xfrm>
            <a:off x="3582099" y="1098958"/>
            <a:ext cx="4687934" cy="5650471"/>
          </a:xfrm>
          <a:prstGeom prst="rect">
            <a:avLst/>
          </a:prstGeom>
        </p:spPr>
      </p:pic>
    </p:spTree>
    <p:extLst>
      <p:ext uri="{BB962C8B-B14F-4D97-AF65-F5344CB8AC3E}">
        <p14:creationId xmlns:p14="http://schemas.microsoft.com/office/powerpoint/2010/main" val="1801081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Approach- Change Ideas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9254511" cy="4896790"/>
          </a:xfrm>
        </p:spPr>
        <p:txBody>
          <a:bodyPr>
            <a:normAutofit/>
          </a:bodyPr>
          <a:lstStyle/>
          <a:p>
            <a:r>
              <a:rPr lang="en-GB" sz="2400" dirty="0"/>
              <a:t>Reviewing the referral form </a:t>
            </a:r>
          </a:p>
          <a:p>
            <a:endParaRPr lang="en-GB" sz="2400" dirty="0"/>
          </a:p>
          <a:p>
            <a:r>
              <a:rPr lang="en-GB" sz="2400" dirty="0"/>
              <a:t>Stopping extra steps in the referral process e.g. triage</a:t>
            </a:r>
          </a:p>
          <a:p>
            <a:endParaRPr lang="en-GB" sz="2400" dirty="0"/>
          </a:p>
          <a:p>
            <a:pPr lvl="0"/>
            <a:r>
              <a:rPr lang="en-GB" sz="2400" dirty="0"/>
              <a:t>Set up weekly referrals meeting and use of an action tracker</a:t>
            </a:r>
          </a:p>
          <a:p>
            <a:pPr lvl="0"/>
            <a:endParaRPr lang="en-GB" sz="2400" dirty="0"/>
          </a:p>
          <a:p>
            <a:pPr lvl="0"/>
            <a:r>
              <a:rPr lang="en-GB" sz="2400" dirty="0"/>
              <a:t>Moving from two assessors to one to offer a timelier assessment appointment. </a:t>
            </a:r>
          </a:p>
          <a:p>
            <a:pPr lvl="0"/>
            <a:endParaRPr lang="en-GB" sz="2400" dirty="0"/>
          </a:p>
          <a:p>
            <a:pPr lvl="0"/>
            <a:r>
              <a:rPr lang="en-GB" sz="2400" dirty="0"/>
              <a:t>A proactive recruitment campaign</a:t>
            </a:r>
          </a:p>
          <a:p>
            <a:pPr lvl="0"/>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1987851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Approach- Change Ideas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9254511" cy="4896790"/>
          </a:xfrm>
        </p:spPr>
        <p:txBody>
          <a:bodyPr>
            <a:normAutofit/>
          </a:bodyPr>
          <a:lstStyle/>
          <a:p>
            <a:r>
              <a:rPr lang="en-GB" sz="2000" dirty="0"/>
              <a:t>Regular psychiatry clinics were set up to clear the backlog of those waiting.</a:t>
            </a:r>
          </a:p>
          <a:p>
            <a:pPr lvl="0"/>
            <a:endParaRPr lang="en-GB" sz="2000" dirty="0"/>
          </a:p>
          <a:p>
            <a:pPr lvl="0"/>
            <a:r>
              <a:rPr lang="en-GB" sz="2000" dirty="0"/>
              <a:t>Culture shift from working in silos and operating separate lists to more collaborative and dynamic joint working between disciplines</a:t>
            </a:r>
          </a:p>
          <a:p>
            <a:pPr lvl="0"/>
            <a:endParaRPr lang="en-GB" sz="2000" dirty="0"/>
          </a:p>
          <a:p>
            <a:pPr lvl="0"/>
            <a:r>
              <a:rPr lang="en-GB" sz="2000" dirty="0"/>
              <a:t>Therapy job plans reviewed, and capacity was discerned for each therapist to support timely allocation</a:t>
            </a:r>
          </a:p>
          <a:p>
            <a:pPr lvl="0"/>
            <a:endParaRPr lang="en-GB" sz="2000" dirty="0"/>
          </a:p>
          <a:p>
            <a:pPr lvl="0"/>
            <a:r>
              <a:rPr lang="en-GB" sz="2000" dirty="0"/>
              <a:t>Regular review of progress in therapy with focus on outcomes and ensuring appropriate through-put</a:t>
            </a:r>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952040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Results &amp; Impact</a:t>
            </a:r>
            <a:endParaRPr lang="en-GB" sz="3200" b="1" dirty="0">
              <a:latin typeface="+mn-lt"/>
            </a:endParaRPr>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pic>
        <p:nvPicPr>
          <p:cNvPr id="8" name="Picture 7" descr="cid:image005.png@01DA8FDD.A8CA3720"/>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06230" y="1199423"/>
            <a:ext cx="5657850" cy="3308350"/>
          </a:xfrm>
          <a:prstGeom prst="rect">
            <a:avLst/>
          </a:prstGeom>
          <a:noFill/>
          <a:ln>
            <a:noFill/>
          </a:ln>
        </p:spPr>
      </p:pic>
      <p:pic>
        <p:nvPicPr>
          <p:cNvPr id="9" name="Picture 8" descr="cid:image006.png@01DA8FDD.A8CA3720"/>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943340" y="1199423"/>
            <a:ext cx="6085515" cy="3288345"/>
          </a:xfrm>
          <a:prstGeom prst="rect">
            <a:avLst/>
          </a:prstGeom>
          <a:noFill/>
          <a:ln>
            <a:noFill/>
          </a:ln>
        </p:spPr>
      </p:pic>
      <p:sp>
        <p:nvSpPr>
          <p:cNvPr id="2" name="Rectangle 1"/>
          <p:cNvSpPr/>
          <p:nvPr/>
        </p:nvSpPr>
        <p:spPr>
          <a:xfrm>
            <a:off x="343948" y="4875064"/>
            <a:ext cx="8565160" cy="6850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800" b="0" i="1" u="none" strike="noStrike" kern="100" cap="none" spc="0" normalizeH="0" baseline="0" noProof="0" dirty="0">
                <a:ln>
                  <a:noFill/>
                </a:ln>
                <a:solidFill>
                  <a:prstClr val="black"/>
                </a:solidFill>
                <a:effectLst/>
                <a:uLnTx/>
                <a:uFillTx/>
                <a:latin typeface="Aptos"/>
                <a:ea typeface="Aptos"/>
                <a:cs typeface="Times New Roman" panose="02020603050405020304" pitchFamily="18" charset="0"/>
              </a:rPr>
              <a:t>X Bar and S Charts demonstrating average wait time from routine referral to assessment from 17 weeks to 2 weeks (June 2022 to June 2023)</a:t>
            </a:r>
            <a:endParaRPr kumimoji="0" lang="en-GB" sz="1800" b="0" i="0" u="none" strike="noStrike" kern="100" cap="none" spc="0" normalizeH="0" baseline="0" noProof="0" dirty="0">
              <a:ln>
                <a:noFill/>
              </a:ln>
              <a:solidFill>
                <a:prstClr val="black"/>
              </a:solidFill>
              <a:effectLst/>
              <a:uLnTx/>
              <a:uFillTx/>
              <a:latin typeface="Aptos"/>
              <a:ea typeface="Aptos"/>
              <a:cs typeface="Times New Roman" panose="02020603050405020304" pitchFamily="18" charset="0"/>
            </a:endParaRPr>
          </a:p>
        </p:txBody>
      </p:sp>
    </p:spTree>
    <p:extLst>
      <p:ext uri="{BB962C8B-B14F-4D97-AF65-F5344CB8AC3E}">
        <p14:creationId xmlns:p14="http://schemas.microsoft.com/office/powerpoint/2010/main" val="1698359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Results &amp; Impact</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9011230" cy="4468952"/>
          </a:xfrm>
        </p:spPr>
        <p:txBody>
          <a:bodyPr>
            <a:normAutofit lnSpcReduction="10000"/>
          </a:bodyPr>
          <a:lstStyle/>
          <a:p>
            <a:r>
              <a:rPr lang="en-GB" sz="2000" dirty="0"/>
              <a:t>The psychiatry wait list reduced from 75 to 0 between September to December 2022. </a:t>
            </a:r>
          </a:p>
          <a:p>
            <a:endParaRPr lang="en-GB" sz="2000" dirty="0"/>
          </a:p>
          <a:p>
            <a:r>
              <a:rPr lang="en-GB" sz="2000" dirty="0"/>
              <a:t>The family therapy wait list reduced from 50 to 0 between September 2022 to April 2023. </a:t>
            </a:r>
          </a:p>
          <a:p>
            <a:endParaRPr lang="en-GB" sz="2000" dirty="0"/>
          </a:p>
          <a:p>
            <a:r>
              <a:rPr lang="en-GB" sz="2000" dirty="0"/>
              <a:t>The service now has shifted in its culture, towards more proactive, young person and family centred approach and has developed a collaborative and dynamic way of working, with no internal waiting lists. </a:t>
            </a:r>
          </a:p>
          <a:p>
            <a:endParaRPr lang="en-GB" sz="2000" dirty="0"/>
          </a:p>
          <a:p>
            <a:r>
              <a:rPr lang="en-GB" sz="2000" dirty="0"/>
              <a:t>Time from referral to routine assessment is stabilised at the local target of 2 weeks, and families access treatment pathways in a timely fashion, usually within 2 weeks.  </a:t>
            </a:r>
          </a:p>
          <a:p>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59365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AE1D1-7C26-4BC2-4CD6-2E50963E54D9}"/>
              </a:ext>
            </a:extLst>
          </p:cNvPr>
          <p:cNvSpPr>
            <a:spLocks noGrp="1"/>
          </p:cNvSpPr>
          <p:nvPr>
            <p:ph type="title"/>
          </p:nvPr>
        </p:nvSpPr>
        <p:spPr>
          <a:xfrm>
            <a:off x="330164" y="370836"/>
            <a:ext cx="11404154" cy="865186"/>
          </a:xfrm>
        </p:spPr>
        <p:txBody>
          <a:bodyPr>
            <a:noAutofit/>
          </a:bodyPr>
          <a:lstStyle/>
          <a:p>
            <a:r>
              <a:rPr lang="en-GB" sz="2400"/>
              <a:t>NHS England published data on CMH waiting times in September 2024, which looks at the time taken to receive meaningful help</a:t>
            </a:r>
          </a:p>
        </p:txBody>
      </p:sp>
      <p:pic>
        <p:nvPicPr>
          <p:cNvPr id="1026" name="Picture 2">
            <a:extLst>
              <a:ext uri="{FF2B5EF4-FFF2-40B4-BE49-F238E27FC236}">
                <a16:creationId xmlns:a16="http://schemas.microsoft.com/office/drawing/2014/main" id="{58AB533E-FDBF-85A3-1293-A4ED11A44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632" y="1628618"/>
            <a:ext cx="7797669" cy="4425953"/>
          </a:xfrm>
          <a:prstGeom prst="rect">
            <a:avLst/>
          </a:prstGeom>
          <a:noFill/>
          <a:extLst>
            <a:ext uri="{909E8E84-426E-40DD-AFC4-6F175D3DCCD1}">
              <a14:hiddenFill xmlns:a14="http://schemas.microsoft.com/office/drawing/2010/main">
                <a:solidFill>
                  <a:srgbClr val="FFFFFF"/>
                </a:solidFill>
              </a14:hiddenFill>
            </a:ext>
          </a:extLst>
        </p:spPr>
      </p:pic>
      <p:sp>
        <p:nvSpPr>
          <p:cNvPr id="60" name="Speech Bubble: Rectangle 59">
            <a:extLst>
              <a:ext uri="{FF2B5EF4-FFF2-40B4-BE49-F238E27FC236}">
                <a16:creationId xmlns:a16="http://schemas.microsoft.com/office/drawing/2014/main" id="{E131D1BF-678E-71F8-2781-4DA19B769B1E}"/>
              </a:ext>
            </a:extLst>
          </p:cNvPr>
          <p:cNvSpPr/>
          <p:nvPr/>
        </p:nvSpPr>
        <p:spPr>
          <a:xfrm>
            <a:off x="109057" y="1408801"/>
            <a:ext cx="2001689" cy="1124674"/>
          </a:xfrm>
          <a:prstGeom prst="wedgeRectCallout">
            <a:avLst>
              <a:gd name="adj1" fmla="val 54865"/>
              <a:gd name="adj2" fmla="val 70255"/>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The date that the request was received should be used, </a:t>
            </a: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not </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the date that the referral was processed</a:t>
            </a:r>
          </a:p>
        </p:txBody>
      </p:sp>
      <p:sp>
        <p:nvSpPr>
          <p:cNvPr id="61" name="Speech Bubble: Rectangle 60">
            <a:extLst>
              <a:ext uri="{FF2B5EF4-FFF2-40B4-BE49-F238E27FC236}">
                <a16:creationId xmlns:a16="http://schemas.microsoft.com/office/drawing/2014/main" id="{B839E40F-37DF-E9BD-84D3-6BA65F5B8DFA}"/>
              </a:ext>
            </a:extLst>
          </p:cNvPr>
          <p:cNvSpPr/>
          <p:nvPr/>
        </p:nvSpPr>
        <p:spPr>
          <a:xfrm>
            <a:off x="9969991" y="1196025"/>
            <a:ext cx="2001689" cy="865186"/>
          </a:xfrm>
          <a:prstGeom prst="wedgeRectCallout">
            <a:avLst>
              <a:gd name="adj1" fmla="val -75474"/>
              <a:gd name="adj2" fmla="val 62497"/>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 list of SNOMED codes accepted for clock stops can be found in the </a:t>
            </a: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SNOMED reference set</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p>
        </p:txBody>
      </p:sp>
      <p:sp>
        <p:nvSpPr>
          <p:cNvPr id="62" name="Speech Bubble: Rectangle 61">
            <a:extLst>
              <a:ext uri="{FF2B5EF4-FFF2-40B4-BE49-F238E27FC236}">
                <a16:creationId xmlns:a16="http://schemas.microsoft.com/office/drawing/2014/main" id="{B6BC41B9-9C73-85C7-1938-34232909D0D3}"/>
              </a:ext>
            </a:extLst>
          </p:cNvPr>
          <p:cNvSpPr/>
          <p:nvPr/>
        </p:nvSpPr>
        <p:spPr>
          <a:xfrm>
            <a:off x="4528362" y="4880629"/>
            <a:ext cx="2552795" cy="1250844"/>
          </a:xfrm>
          <a:prstGeom prst="wedgeRectCallout">
            <a:avLst>
              <a:gd name="adj1" fmla="val 27664"/>
              <a:gd name="adj2" fmla="val -95880"/>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The outcome measure recorded can be any </a:t>
            </a: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PROM or CROM</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It is recommended that ReQol-10, GBO and DIALOG are used across the patient journey. </a:t>
            </a:r>
          </a:p>
        </p:txBody>
      </p:sp>
    </p:spTree>
    <p:extLst>
      <p:ext uri="{BB962C8B-B14F-4D97-AF65-F5344CB8AC3E}">
        <p14:creationId xmlns:p14="http://schemas.microsoft.com/office/powerpoint/2010/main" val="385458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Challenges &amp; Key Learnings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7" y="1470453"/>
            <a:ext cx="9262025" cy="4596392"/>
          </a:xfrm>
        </p:spPr>
        <p:txBody>
          <a:bodyPr>
            <a:normAutofit/>
          </a:bodyPr>
          <a:lstStyle/>
          <a:p>
            <a:pPr marL="0" indent="0">
              <a:buNone/>
            </a:pPr>
            <a:r>
              <a:rPr lang="en-US" sz="2000" b="1" dirty="0"/>
              <a:t>Change Management during a time of poor staff morale and high demands on service:</a:t>
            </a:r>
          </a:p>
          <a:p>
            <a:pPr marL="0" indent="0">
              <a:buNone/>
            </a:pPr>
            <a:endParaRPr lang="en-US" b="1" dirty="0"/>
          </a:p>
          <a:p>
            <a:pPr marL="0" indent="0">
              <a:buNone/>
            </a:pPr>
            <a:r>
              <a:rPr lang="en-US" b="1" dirty="0"/>
              <a:t>Using Appreciative Enquiry </a:t>
            </a:r>
          </a:p>
          <a:p>
            <a:r>
              <a:rPr lang="en-US" dirty="0"/>
              <a:t>Strengths based and curious approach to understanding the landscape </a:t>
            </a:r>
          </a:p>
          <a:p>
            <a:r>
              <a:rPr lang="en-US" dirty="0"/>
              <a:t>Spent time with staff to get their perspective and understand the whole problem</a:t>
            </a:r>
          </a:p>
          <a:p>
            <a:r>
              <a:rPr lang="en-US" dirty="0"/>
              <a:t>Helps to build trust, support staff buy in and started the thinking in the team around bottlenecks and change ideas.</a:t>
            </a:r>
            <a:endParaRPr lang="en-GB" dirty="0"/>
          </a:p>
          <a:p>
            <a:pPr marL="0" indent="0">
              <a:buNone/>
            </a:pPr>
            <a:endParaRPr lang="en-GB" b="1" dirty="0"/>
          </a:p>
          <a:p>
            <a:pPr marL="0" indent="0">
              <a:buNone/>
            </a:pPr>
            <a:r>
              <a:rPr lang="en-US" b="1" dirty="0"/>
              <a:t>Using service user feedback to motivate staff to help effect change</a:t>
            </a:r>
          </a:p>
          <a:p>
            <a:r>
              <a:rPr lang="en-US" dirty="0" err="1"/>
              <a:t>Centralising</a:t>
            </a:r>
            <a:r>
              <a:rPr lang="en-US" dirty="0"/>
              <a:t> young people and families’ voices </a:t>
            </a:r>
            <a:r>
              <a:rPr lang="en-GB" dirty="0"/>
              <a:t> &amp; experience</a:t>
            </a:r>
          </a:p>
          <a:p>
            <a:r>
              <a:rPr lang="en-US" dirty="0"/>
              <a:t>Sharing feedback from complaints, compliments and other forms of informal feedback to the team</a:t>
            </a:r>
          </a:p>
          <a:p>
            <a:r>
              <a:rPr lang="en-US" dirty="0"/>
              <a:t>Giving permission to think outside the box for the best interest of service users</a:t>
            </a:r>
            <a:endParaRPr lang="en-GB" dirty="0"/>
          </a:p>
          <a:p>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310509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Challenges &amp; Key Learnings</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453225" y="1049573"/>
            <a:ext cx="5224006" cy="3808674"/>
          </a:xfrm>
        </p:spPr>
        <p:txBody>
          <a:bodyPr>
            <a:normAutofit/>
          </a:bodyPr>
          <a:lstStyle/>
          <a:p>
            <a:pPr marL="0" indent="0">
              <a:buNone/>
            </a:pPr>
            <a:endParaRPr lang="en-US" sz="2000" b="1" dirty="0"/>
          </a:p>
          <a:p>
            <a:pPr marL="0" indent="0">
              <a:buNone/>
            </a:pPr>
            <a:r>
              <a:rPr lang="en-US" sz="2000" b="1" dirty="0"/>
              <a:t>High Impact Leadership </a:t>
            </a:r>
            <a:r>
              <a:rPr lang="en-US" sz="2000" dirty="0"/>
              <a:t>highlights core behaviours to improve care, improve the health of populations and improve cost:</a:t>
            </a:r>
          </a:p>
          <a:p>
            <a:pPr marL="0" indent="0">
              <a:buNone/>
            </a:pPr>
            <a:endParaRPr lang="en-US" sz="2000" dirty="0"/>
          </a:p>
          <a:p>
            <a:r>
              <a:rPr lang="en-US" sz="1800" dirty="0"/>
              <a:t>Person-</a:t>
            </a:r>
            <a:r>
              <a:rPr lang="en-US" sz="1800" dirty="0" err="1"/>
              <a:t>centredness</a:t>
            </a:r>
            <a:endParaRPr lang="en-US" sz="1800" dirty="0"/>
          </a:p>
          <a:p>
            <a:r>
              <a:rPr lang="en-US" sz="1800" dirty="0"/>
              <a:t>Front line engagement</a:t>
            </a:r>
          </a:p>
          <a:p>
            <a:r>
              <a:rPr lang="en-US" sz="1800" dirty="0"/>
              <a:t>Relentless focus</a:t>
            </a:r>
          </a:p>
          <a:p>
            <a:r>
              <a:rPr lang="en-US" sz="1800" dirty="0"/>
              <a:t>Transparency</a:t>
            </a:r>
          </a:p>
          <a:p>
            <a:r>
              <a:rPr lang="en-US" sz="1800" dirty="0" err="1"/>
              <a:t>Boundarilessness</a:t>
            </a:r>
            <a:endParaRPr lang="en-GB" dirty="0"/>
          </a:p>
          <a:p>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
        <p:nvSpPr>
          <p:cNvPr id="3" name="TextBox 2"/>
          <p:cNvSpPr txBox="1"/>
          <p:nvPr/>
        </p:nvSpPr>
        <p:spPr>
          <a:xfrm>
            <a:off x="6424653" y="1160892"/>
            <a:ext cx="5208105"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we did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Persistent leadership presence and visibility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Clarity over clinical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Centering young people and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Thinking outside the 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Sustainability and staff wellbeing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12562" y="5147858"/>
            <a:ext cx="1056603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Swensen</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S, Pugh M, McMullan C,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Kabcenell</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High-Impact Leadership: Improve Care, Improve the Health of Populations, and Reduce Costs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IHI White Paper. Cambridge, Massachusetts: Institute for Healthcare Improvement; 2013. (Available at ihi.org) </a:t>
            </a:r>
          </a:p>
        </p:txBody>
      </p:sp>
    </p:spTree>
    <p:extLst>
      <p:ext uri="{BB962C8B-B14F-4D97-AF65-F5344CB8AC3E}">
        <p14:creationId xmlns:p14="http://schemas.microsoft.com/office/powerpoint/2010/main" val="867420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79DD66-6565-400B-90C3-9B3C676BC0C8}"/>
              </a:ext>
            </a:extLst>
          </p:cNvPr>
          <p:cNvSpPr>
            <a:spLocks noGrp="1"/>
          </p:cNvSpPr>
          <p:nvPr>
            <p:ph type="body" sz="quarter" idx="12"/>
          </p:nvPr>
        </p:nvSpPr>
        <p:spPr>
          <a:xfrm>
            <a:off x="812278" y="224489"/>
            <a:ext cx="6519250" cy="642424"/>
          </a:xfrm>
        </p:spPr>
        <p:txBody>
          <a:bodyPr>
            <a:normAutofit/>
          </a:bodyPr>
          <a:lstStyle/>
          <a:p>
            <a:r>
              <a:rPr lang="en-GB" sz="3200" b="1" dirty="0">
                <a:latin typeface="Calibri" panose="020F0502020204030204" pitchFamily="34" charset="0"/>
                <a:cs typeface="Calibri" panose="020F0502020204030204" pitchFamily="34" charset="0"/>
              </a:rPr>
              <a:t>Summary</a:t>
            </a:r>
            <a:endParaRPr lang="en-GB" sz="3200" b="1" dirty="0">
              <a:latin typeface="+mn-lt"/>
            </a:endParaRPr>
          </a:p>
        </p:txBody>
      </p:sp>
      <p:sp>
        <p:nvSpPr>
          <p:cNvPr id="5" name="Text Placeholder 4">
            <a:extLst>
              <a:ext uri="{FF2B5EF4-FFF2-40B4-BE49-F238E27FC236}">
                <a16:creationId xmlns:a16="http://schemas.microsoft.com/office/drawing/2014/main" id="{3AD4FD79-53B8-4633-AB23-D9F1B330F83A}"/>
              </a:ext>
            </a:extLst>
          </p:cNvPr>
          <p:cNvSpPr>
            <a:spLocks noGrp="1"/>
          </p:cNvSpPr>
          <p:nvPr>
            <p:ph type="body" sz="quarter" idx="11"/>
          </p:nvPr>
        </p:nvSpPr>
        <p:spPr>
          <a:xfrm>
            <a:off x="812278" y="1470454"/>
            <a:ext cx="8818283" cy="4527674"/>
          </a:xfrm>
        </p:spPr>
        <p:txBody>
          <a:bodyPr>
            <a:normAutofit/>
          </a:bodyPr>
          <a:lstStyle/>
          <a:p>
            <a:pPr marL="0" indent="0">
              <a:buNone/>
            </a:pPr>
            <a:r>
              <a:rPr lang="en-US" sz="2000" b="1" dirty="0"/>
              <a:t>The QI framework was used hand in hand with High Impact Leadership</a:t>
            </a:r>
            <a:r>
              <a:rPr lang="en-US" sz="2000" dirty="0"/>
              <a:t>:</a:t>
            </a:r>
          </a:p>
          <a:p>
            <a:pPr marL="0" indent="0">
              <a:buNone/>
            </a:pPr>
            <a:endParaRPr lang="en-US" sz="2000" dirty="0"/>
          </a:p>
          <a:p>
            <a:r>
              <a:rPr lang="en-US" sz="2000" dirty="0"/>
              <a:t>within a context of setting a clear vision for the service</a:t>
            </a:r>
          </a:p>
          <a:p>
            <a:r>
              <a:rPr lang="en-US" sz="2000" dirty="0"/>
              <a:t>investing in opportunities to build the will for change </a:t>
            </a:r>
          </a:p>
          <a:p>
            <a:r>
              <a:rPr lang="en-US" sz="2000" dirty="0"/>
              <a:t>create the capacity to undertake improvement work</a:t>
            </a:r>
          </a:p>
          <a:p>
            <a:endParaRPr lang="en-US" sz="2000" dirty="0"/>
          </a:p>
          <a:p>
            <a:pPr marL="0" indent="0">
              <a:buNone/>
            </a:pPr>
            <a:r>
              <a:rPr lang="en-US" sz="2000" dirty="0"/>
              <a:t>This yielded positive results that we have used to shape the culture of the service and to continue to have quality, innovation and systems thinking as key function of the team</a:t>
            </a:r>
          </a:p>
          <a:p>
            <a:pPr marL="0" indent="0">
              <a:buNone/>
            </a:pPr>
            <a:endParaRPr lang="en-GB" dirty="0"/>
          </a:p>
        </p:txBody>
      </p:sp>
      <p:pic>
        <p:nvPicPr>
          <p:cNvPr id="7" name="Picture 6">
            <a:extLst>
              <a:ext uri="{FF2B5EF4-FFF2-40B4-BE49-F238E27FC236}">
                <a16:creationId xmlns:a16="http://schemas.microsoft.com/office/drawing/2014/main" id="{EA47AB7E-B222-4072-A182-C0847C35A2E7}"/>
              </a:ext>
            </a:extLst>
          </p:cNvPr>
          <p:cNvPicPr>
            <a:picLocks noChangeAspect="1"/>
          </p:cNvPicPr>
          <p:nvPr/>
        </p:nvPicPr>
        <p:blipFill rotWithShape="1">
          <a:blip r:embed="rId3"/>
          <a:srcRect l="17836" t="47602" r="34118" b="28725"/>
          <a:stretch/>
        </p:blipFill>
        <p:spPr>
          <a:xfrm>
            <a:off x="9204212" y="5494989"/>
            <a:ext cx="2608646" cy="722997"/>
          </a:xfrm>
          <a:prstGeom prst="rect">
            <a:avLst/>
          </a:prstGeom>
        </p:spPr>
      </p:pic>
    </p:spTree>
    <p:extLst>
      <p:ext uri="{BB962C8B-B14F-4D97-AF65-F5344CB8AC3E}">
        <p14:creationId xmlns:p14="http://schemas.microsoft.com/office/powerpoint/2010/main" val="609629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9D4EF-737A-3B62-1EE9-5C5EE0414C92}"/>
              </a:ext>
            </a:extLst>
          </p:cNvPr>
          <p:cNvSpPr>
            <a:spLocks noGrp="1"/>
          </p:cNvSpPr>
          <p:nvPr>
            <p:ph type="body" sz="quarter" idx="10"/>
          </p:nvPr>
        </p:nvSpPr>
        <p:spPr/>
        <p:txBody>
          <a:bodyPr/>
          <a:lstStyle/>
          <a:p>
            <a:r>
              <a:rPr lang="en-GB" dirty="0"/>
              <a:t>Q &amp; A</a:t>
            </a:r>
          </a:p>
        </p:txBody>
      </p:sp>
    </p:spTree>
    <p:extLst>
      <p:ext uri="{BB962C8B-B14F-4D97-AF65-F5344CB8AC3E}">
        <p14:creationId xmlns:p14="http://schemas.microsoft.com/office/powerpoint/2010/main" val="3043377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64F5A-C764-7F1D-38BD-AABD4D59CC2F}"/>
              </a:ext>
            </a:extLst>
          </p:cNvPr>
          <p:cNvSpPr>
            <a:spLocks noGrp="1"/>
          </p:cNvSpPr>
          <p:nvPr>
            <p:ph type="body" sz="quarter" idx="11"/>
          </p:nvPr>
        </p:nvSpPr>
        <p:spPr/>
        <p:txBody>
          <a:bodyPr/>
          <a:lstStyle/>
          <a:p>
            <a:endParaRPr lang="en-GB" sz="1200" dirty="0">
              <a:solidFill>
                <a:srgbClr val="000000"/>
              </a:solidFill>
            </a:endParaRPr>
          </a:p>
          <a:p>
            <a:endParaRPr lang="en-US" dirty="0"/>
          </a:p>
        </p:txBody>
      </p:sp>
      <p:sp>
        <p:nvSpPr>
          <p:cNvPr id="3" name="Text Placeholder 2">
            <a:extLst>
              <a:ext uri="{FF2B5EF4-FFF2-40B4-BE49-F238E27FC236}">
                <a16:creationId xmlns:a16="http://schemas.microsoft.com/office/drawing/2014/main" id="{1DF902C4-3794-D57C-A335-FB8DDFA339C6}"/>
              </a:ext>
            </a:extLst>
          </p:cNvPr>
          <p:cNvSpPr>
            <a:spLocks noGrp="1"/>
          </p:cNvSpPr>
          <p:nvPr>
            <p:ph type="body" sz="quarter" idx="10"/>
          </p:nvPr>
        </p:nvSpPr>
        <p:spPr/>
        <p:txBody>
          <a:bodyPr/>
          <a:lstStyle/>
          <a:p>
            <a:r>
              <a:rPr lang="en-US" sz="2400" dirty="0"/>
              <a:t>Next steps and close</a:t>
            </a:r>
          </a:p>
        </p:txBody>
      </p:sp>
    </p:spTree>
    <p:extLst>
      <p:ext uri="{BB962C8B-B14F-4D97-AF65-F5344CB8AC3E}">
        <p14:creationId xmlns:p14="http://schemas.microsoft.com/office/powerpoint/2010/main" val="389850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98DFE9-28B4-5ED2-D305-85B985425D9A}"/>
              </a:ext>
            </a:extLst>
          </p:cNvPr>
          <p:cNvSpPr txBox="1">
            <a:spLocks/>
          </p:cNvSpPr>
          <p:nvPr/>
        </p:nvSpPr>
        <p:spPr>
          <a:xfrm>
            <a:off x="263324" y="290329"/>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31F20"/>
                </a:solidFill>
                <a:effectLst/>
                <a:uLnTx/>
                <a:uFillTx/>
                <a:latin typeface="Arial" panose="020B0604020202020204"/>
                <a:ea typeface="+mj-ea"/>
                <a:cs typeface="+mj-cs"/>
              </a:rPr>
              <a:t>CYP CMH</a:t>
            </a:r>
          </a:p>
        </p:txBody>
      </p:sp>
      <p:sp>
        <p:nvSpPr>
          <p:cNvPr id="6" name="Speech Bubble: Rectangle 5">
            <a:extLst>
              <a:ext uri="{FF2B5EF4-FFF2-40B4-BE49-F238E27FC236}">
                <a16:creationId xmlns:a16="http://schemas.microsoft.com/office/drawing/2014/main" id="{8A8BEE41-4E6A-7C7C-D6CD-DA3ADCA8A758}"/>
              </a:ext>
            </a:extLst>
          </p:cNvPr>
          <p:cNvSpPr/>
          <p:nvPr/>
        </p:nvSpPr>
        <p:spPr>
          <a:xfrm>
            <a:off x="9944352" y="734849"/>
            <a:ext cx="1817131" cy="1124674"/>
          </a:xfrm>
          <a:prstGeom prst="wedgeRectCallout">
            <a:avLst>
              <a:gd name="adj1" fmla="val -6074"/>
              <a:gd name="adj2" fmla="val 134403"/>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Any baseline outcome measure including </a:t>
            </a: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PROMS, CROM and PREMs </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will count towards the clock stop.</a:t>
            </a:r>
          </a:p>
        </p:txBody>
      </p:sp>
      <p:grpSp>
        <p:nvGrpSpPr>
          <p:cNvPr id="7" name="Group 6">
            <a:extLst>
              <a:ext uri="{FF2B5EF4-FFF2-40B4-BE49-F238E27FC236}">
                <a16:creationId xmlns:a16="http://schemas.microsoft.com/office/drawing/2014/main" id="{0773746B-CCC4-58EB-9EDC-4F2B8EC5A718}"/>
              </a:ext>
            </a:extLst>
          </p:cNvPr>
          <p:cNvGrpSpPr/>
          <p:nvPr/>
        </p:nvGrpSpPr>
        <p:grpSpPr>
          <a:xfrm>
            <a:off x="843323" y="1224958"/>
            <a:ext cx="10505354" cy="4731788"/>
            <a:chOff x="1082094" y="1181935"/>
            <a:chExt cx="10505354" cy="4731788"/>
          </a:xfrm>
        </p:grpSpPr>
        <p:pic>
          <p:nvPicPr>
            <p:cNvPr id="8" name="Graphic 7" descr="Stopwatch">
              <a:extLst>
                <a:ext uri="{FF2B5EF4-FFF2-40B4-BE49-F238E27FC236}">
                  <a16:creationId xmlns:a16="http://schemas.microsoft.com/office/drawing/2014/main" id="{BF077419-1374-DCF7-4633-B6FE4F0FD6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4826" y="1549000"/>
              <a:ext cx="776046" cy="776046"/>
            </a:xfrm>
            <a:prstGeom prst="rect">
              <a:avLst/>
            </a:prstGeom>
          </p:spPr>
        </p:pic>
        <p:pic>
          <p:nvPicPr>
            <p:cNvPr id="9" name="Graphic 8" descr="Stopwatch">
              <a:extLst>
                <a:ext uri="{FF2B5EF4-FFF2-40B4-BE49-F238E27FC236}">
                  <a16:creationId xmlns:a16="http://schemas.microsoft.com/office/drawing/2014/main" id="{A011E905-BF32-6D8B-F7EE-5E0C3A5C3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6524" y="1639668"/>
              <a:ext cx="776046" cy="776046"/>
            </a:xfrm>
            <a:prstGeom prst="rect">
              <a:avLst/>
            </a:prstGeom>
          </p:spPr>
        </p:pic>
        <p:sp>
          <p:nvSpPr>
            <p:cNvPr id="10" name="TextBox 9">
              <a:extLst>
                <a:ext uri="{FF2B5EF4-FFF2-40B4-BE49-F238E27FC236}">
                  <a16:creationId xmlns:a16="http://schemas.microsoft.com/office/drawing/2014/main" id="{168A096B-EBD5-9EEF-02AF-FF0CDFE51E42}"/>
                </a:ext>
              </a:extLst>
            </p:cNvPr>
            <p:cNvSpPr txBox="1"/>
            <p:nvPr/>
          </p:nvSpPr>
          <p:spPr>
            <a:xfrm>
              <a:off x="1258622" y="1225033"/>
              <a:ext cx="14432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70AD47">
                      <a:lumMod val="75000"/>
                    </a:srgbClr>
                  </a:solidFill>
                  <a:effectLst/>
                  <a:uLnTx/>
                  <a:uFillTx/>
                  <a:latin typeface="Arial" panose="020B0604020202020204"/>
                  <a:ea typeface="+mn-ea"/>
                  <a:cs typeface="Arial" panose="020B0604020202020204" pitchFamily="34" charset="0"/>
                </a:rPr>
                <a:t>Clock starts</a:t>
              </a:r>
            </a:p>
          </p:txBody>
        </p:sp>
        <p:sp>
          <p:nvSpPr>
            <p:cNvPr id="11" name="TextBox 10">
              <a:extLst>
                <a:ext uri="{FF2B5EF4-FFF2-40B4-BE49-F238E27FC236}">
                  <a16:creationId xmlns:a16="http://schemas.microsoft.com/office/drawing/2014/main" id="{1F8A2F92-5FBE-B4BD-0547-8261E391DA89}"/>
                </a:ext>
              </a:extLst>
            </p:cNvPr>
            <p:cNvSpPr txBox="1"/>
            <p:nvPr/>
          </p:nvSpPr>
          <p:spPr>
            <a:xfrm>
              <a:off x="6088195" y="1181935"/>
              <a:ext cx="15497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CC3399"/>
                  </a:solidFill>
                  <a:effectLst/>
                  <a:uLnTx/>
                  <a:uFillTx/>
                  <a:latin typeface="Arial" panose="020B0604020202020204"/>
                  <a:ea typeface="+mn-ea"/>
                  <a:cs typeface="Arial" panose="020B0604020202020204" pitchFamily="34" charset="0"/>
                </a:rPr>
                <a:t>Help starts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CC3399"/>
                  </a:solidFill>
                  <a:effectLst/>
                  <a:uLnTx/>
                  <a:uFillTx/>
                  <a:latin typeface="Arial" panose="020B0604020202020204"/>
                  <a:ea typeface="+mn-ea"/>
                  <a:cs typeface="Arial" panose="020B0604020202020204" pitchFamily="34" charset="0"/>
                </a:rPr>
                <a:t>(Clock stops)</a:t>
              </a:r>
            </a:p>
          </p:txBody>
        </p:sp>
        <p:sp>
          <p:nvSpPr>
            <p:cNvPr id="12" name="Rectangle 11">
              <a:extLst>
                <a:ext uri="{FF2B5EF4-FFF2-40B4-BE49-F238E27FC236}">
                  <a16:creationId xmlns:a16="http://schemas.microsoft.com/office/drawing/2014/main" id="{2002A987-96FB-5DF5-ED27-13E99B190C74}"/>
                </a:ext>
              </a:extLst>
            </p:cNvPr>
            <p:cNvSpPr/>
            <p:nvPr/>
          </p:nvSpPr>
          <p:spPr>
            <a:xfrm>
              <a:off x="1082094" y="2434363"/>
              <a:ext cx="1501509" cy="527729"/>
            </a:xfrm>
            <a:prstGeom prst="rect">
              <a:avLst/>
            </a:prstGeom>
            <a:solidFill>
              <a:sysClr val="window" lastClr="FFFFFF"/>
            </a:solidFill>
            <a:ln w="28575" cap="flat" cmpd="sng" algn="ctr">
              <a:solidFill>
                <a:srgbClr val="70AD47">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Referral received</a:t>
              </a:r>
            </a:p>
          </p:txBody>
        </p:sp>
        <p:sp>
          <p:nvSpPr>
            <p:cNvPr id="13" name="Rectangle 12">
              <a:extLst>
                <a:ext uri="{FF2B5EF4-FFF2-40B4-BE49-F238E27FC236}">
                  <a16:creationId xmlns:a16="http://schemas.microsoft.com/office/drawing/2014/main" id="{337254FB-6921-5E08-4C62-92F2B42C8F76}"/>
                </a:ext>
              </a:extLst>
            </p:cNvPr>
            <p:cNvSpPr/>
            <p:nvPr/>
          </p:nvSpPr>
          <p:spPr>
            <a:xfrm>
              <a:off x="7795244" y="2422744"/>
              <a:ext cx="1654366" cy="461471"/>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Advice</a:t>
              </a:r>
            </a:p>
          </p:txBody>
        </p:sp>
        <p:sp>
          <p:nvSpPr>
            <p:cNvPr id="14" name="Rectangle 13">
              <a:extLst>
                <a:ext uri="{FF2B5EF4-FFF2-40B4-BE49-F238E27FC236}">
                  <a16:creationId xmlns:a16="http://schemas.microsoft.com/office/drawing/2014/main" id="{AAA97033-B794-758F-39D5-EB21536EEE12}"/>
                </a:ext>
              </a:extLst>
            </p:cNvPr>
            <p:cNvSpPr/>
            <p:nvPr/>
          </p:nvSpPr>
          <p:spPr>
            <a:xfrm>
              <a:off x="7803633" y="4660865"/>
              <a:ext cx="1654366" cy="461470"/>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Consultation</a:t>
              </a:r>
            </a:p>
          </p:txBody>
        </p:sp>
        <p:sp>
          <p:nvSpPr>
            <p:cNvPr id="15" name="Rectangle 14">
              <a:extLst>
                <a:ext uri="{FF2B5EF4-FFF2-40B4-BE49-F238E27FC236}">
                  <a16:creationId xmlns:a16="http://schemas.microsoft.com/office/drawing/2014/main" id="{0000A6F5-346E-E11F-2BFC-0BB7D9EA2FCC}"/>
                </a:ext>
              </a:extLst>
            </p:cNvPr>
            <p:cNvSpPr/>
            <p:nvPr/>
          </p:nvSpPr>
          <p:spPr>
            <a:xfrm>
              <a:off x="7789597" y="3883367"/>
              <a:ext cx="1690876" cy="461471"/>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Formulation/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Care Plan</a:t>
              </a:r>
            </a:p>
          </p:txBody>
        </p:sp>
        <p:sp>
          <p:nvSpPr>
            <p:cNvPr id="16" name="Rectangle 15">
              <a:extLst>
                <a:ext uri="{FF2B5EF4-FFF2-40B4-BE49-F238E27FC236}">
                  <a16:creationId xmlns:a16="http://schemas.microsoft.com/office/drawing/2014/main" id="{EB304160-7A1A-F265-976B-D207820FB350}"/>
                </a:ext>
              </a:extLst>
            </p:cNvPr>
            <p:cNvSpPr/>
            <p:nvPr/>
          </p:nvSpPr>
          <p:spPr>
            <a:xfrm>
              <a:off x="7795451" y="3156186"/>
              <a:ext cx="1648719" cy="461471"/>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Signposting</a:t>
              </a:r>
            </a:p>
          </p:txBody>
        </p:sp>
        <p:sp>
          <p:nvSpPr>
            <p:cNvPr id="17" name="Rectangle 16">
              <a:extLst>
                <a:ext uri="{FF2B5EF4-FFF2-40B4-BE49-F238E27FC236}">
                  <a16:creationId xmlns:a16="http://schemas.microsoft.com/office/drawing/2014/main" id="{767AA27E-284F-B407-482D-9CB2C5E4A59D}"/>
                </a:ext>
              </a:extLst>
            </p:cNvPr>
            <p:cNvSpPr/>
            <p:nvPr/>
          </p:nvSpPr>
          <p:spPr>
            <a:xfrm>
              <a:off x="7792627" y="5452253"/>
              <a:ext cx="1654366" cy="461470"/>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Evidence based intervention</a:t>
              </a:r>
            </a:p>
          </p:txBody>
        </p:sp>
        <p:sp>
          <p:nvSpPr>
            <p:cNvPr id="18" name="TextBox 17">
              <a:extLst>
                <a:ext uri="{FF2B5EF4-FFF2-40B4-BE49-F238E27FC236}">
                  <a16:creationId xmlns:a16="http://schemas.microsoft.com/office/drawing/2014/main" id="{DFAED4E9-B649-1698-5986-78A6A7D63922}"/>
                </a:ext>
              </a:extLst>
            </p:cNvPr>
            <p:cNvSpPr txBox="1"/>
            <p:nvPr/>
          </p:nvSpPr>
          <p:spPr>
            <a:xfrm>
              <a:off x="8372360" y="2846311"/>
              <a:ext cx="5618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OR</a:t>
              </a:r>
            </a:p>
          </p:txBody>
        </p:sp>
        <p:sp>
          <p:nvSpPr>
            <p:cNvPr id="19" name="TextBox 18">
              <a:extLst>
                <a:ext uri="{FF2B5EF4-FFF2-40B4-BE49-F238E27FC236}">
                  <a16:creationId xmlns:a16="http://schemas.microsoft.com/office/drawing/2014/main" id="{80CC4145-582C-EC33-145C-B963F5A5EC6E}"/>
                </a:ext>
              </a:extLst>
            </p:cNvPr>
            <p:cNvSpPr txBox="1"/>
            <p:nvPr/>
          </p:nvSpPr>
          <p:spPr>
            <a:xfrm>
              <a:off x="8372360" y="3589108"/>
              <a:ext cx="5618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OR</a:t>
              </a:r>
            </a:p>
          </p:txBody>
        </p:sp>
        <p:sp>
          <p:nvSpPr>
            <p:cNvPr id="20" name="TextBox 19">
              <a:extLst>
                <a:ext uri="{FF2B5EF4-FFF2-40B4-BE49-F238E27FC236}">
                  <a16:creationId xmlns:a16="http://schemas.microsoft.com/office/drawing/2014/main" id="{6DB53DB2-17ED-16E7-F647-D2C24C12BAD8}"/>
                </a:ext>
              </a:extLst>
            </p:cNvPr>
            <p:cNvSpPr txBox="1"/>
            <p:nvPr/>
          </p:nvSpPr>
          <p:spPr>
            <a:xfrm>
              <a:off x="8372360" y="4381897"/>
              <a:ext cx="5618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OR</a:t>
              </a:r>
            </a:p>
          </p:txBody>
        </p:sp>
        <p:sp>
          <p:nvSpPr>
            <p:cNvPr id="21" name="TextBox 20">
              <a:extLst>
                <a:ext uri="{FF2B5EF4-FFF2-40B4-BE49-F238E27FC236}">
                  <a16:creationId xmlns:a16="http://schemas.microsoft.com/office/drawing/2014/main" id="{25650F19-40D1-F46B-C315-79E2E4A7ADD3}"/>
                </a:ext>
              </a:extLst>
            </p:cNvPr>
            <p:cNvSpPr txBox="1"/>
            <p:nvPr/>
          </p:nvSpPr>
          <p:spPr>
            <a:xfrm>
              <a:off x="8372360" y="5131316"/>
              <a:ext cx="57654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OR</a:t>
              </a:r>
            </a:p>
          </p:txBody>
        </p:sp>
        <p:sp>
          <p:nvSpPr>
            <p:cNvPr id="22" name="Cross 21">
              <a:extLst>
                <a:ext uri="{FF2B5EF4-FFF2-40B4-BE49-F238E27FC236}">
                  <a16:creationId xmlns:a16="http://schemas.microsoft.com/office/drawing/2014/main" id="{F8C573AA-0DE9-5EA7-81DF-D2F700702425}"/>
                </a:ext>
              </a:extLst>
            </p:cNvPr>
            <p:cNvSpPr/>
            <p:nvPr/>
          </p:nvSpPr>
          <p:spPr>
            <a:xfrm>
              <a:off x="9715499" y="3735036"/>
              <a:ext cx="716096" cy="742627"/>
            </a:xfrm>
            <a:prstGeom prst="plus">
              <a:avLst>
                <a:gd name="adj" fmla="val 37195"/>
              </a:avLst>
            </a:prstGeom>
            <a:solidFill>
              <a:srgbClr val="CC3399"/>
            </a:solidFill>
            <a:ln w="12700" cap="flat" cmpd="sng" algn="ctr">
              <a:solidFill>
                <a:srgbClr val="4472C4">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78CA57C9-84F4-AA2C-3B61-65F67CCEB1D8}"/>
                </a:ext>
              </a:extLst>
            </p:cNvPr>
            <p:cNvSpPr/>
            <p:nvPr/>
          </p:nvSpPr>
          <p:spPr>
            <a:xfrm>
              <a:off x="10595930" y="2749373"/>
              <a:ext cx="991518" cy="2902298"/>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anose="020B0604020202020204"/>
                  <a:ea typeface="+mn-ea"/>
                  <a:cs typeface="+mn-cs"/>
                </a:rPr>
                <a:t>An </a:t>
              </a:r>
              <a:r>
                <a:rPr kumimoji="0" lang="en-US" sz="1200" b="1" i="0" u="none" strike="noStrike" kern="0" cap="none" spc="0" normalizeH="0" baseline="0" noProof="0">
                  <a:ln>
                    <a:noFill/>
                  </a:ln>
                  <a:solidFill>
                    <a:prstClr val="white"/>
                  </a:solidFill>
                  <a:effectLst/>
                  <a:uLnTx/>
                  <a:uFillTx/>
                  <a:latin typeface="Arial" panose="020B0604020202020204"/>
                  <a:ea typeface="+mn-ea"/>
                  <a:cs typeface="+mn-cs"/>
                </a:rPr>
                <a:t>outcome</a:t>
              </a:r>
              <a:r>
                <a:rPr kumimoji="0" lang="en-US" sz="1200" b="0" i="0" u="none" strike="noStrike" kern="0" cap="none" spc="0" normalizeH="0" baseline="0" noProof="0">
                  <a:ln>
                    <a:noFill/>
                  </a:ln>
                  <a:solidFill>
                    <a:prstClr val="white"/>
                  </a:solidFill>
                  <a:effectLst/>
                  <a:uLnTx/>
                  <a:uFillTx/>
                  <a:latin typeface="Arial" panose="020B0604020202020204"/>
                  <a:ea typeface="+mn-ea"/>
                  <a:cs typeface="+mn-cs"/>
                </a:rPr>
                <a:t> and/or </a:t>
              </a:r>
              <a:r>
                <a:rPr kumimoji="0" lang="en-US" sz="1200" b="1" i="0" u="none" strike="noStrike" kern="0" cap="none" spc="0" normalizeH="0" baseline="0" noProof="0">
                  <a:ln>
                    <a:noFill/>
                  </a:ln>
                  <a:solidFill>
                    <a:prstClr val="white"/>
                  </a:solidFill>
                  <a:effectLst/>
                  <a:uLnTx/>
                  <a:uFillTx/>
                  <a:latin typeface="Arial" panose="020B0604020202020204"/>
                  <a:ea typeface="+mn-ea"/>
                  <a:cs typeface="+mn-cs"/>
                </a:rPr>
                <a:t>experience measure </a:t>
              </a:r>
              <a:r>
                <a:rPr kumimoji="0" lang="en-US" sz="1200" b="0" i="0" u="none" strike="noStrike" kern="0" cap="none" spc="0" normalizeH="0" baseline="0" noProof="0">
                  <a:ln>
                    <a:noFill/>
                  </a:ln>
                  <a:solidFill>
                    <a:prstClr val="white"/>
                  </a:solidFill>
                  <a:effectLst/>
                  <a:uLnTx/>
                  <a:uFillTx/>
                  <a:latin typeface="Arial" panose="020B0604020202020204"/>
                  <a:ea typeface="+mn-ea"/>
                  <a:cs typeface="+mn-cs"/>
                </a:rPr>
                <a:t>is flowed to the MHSDS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cxnSp>
          <p:nvCxnSpPr>
            <p:cNvPr id="24" name="Straight Arrow Connector 23">
              <a:extLst>
                <a:ext uri="{FF2B5EF4-FFF2-40B4-BE49-F238E27FC236}">
                  <a16:creationId xmlns:a16="http://schemas.microsoft.com/office/drawing/2014/main" id="{57C94C8E-8540-5857-3AC4-8F97D54906D1}"/>
                </a:ext>
              </a:extLst>
            </p:cNvPr>
            <p:cNvCxnSpPr>
              <a:cxnSpLocks/>
            </p:cNvCxnSpPr>
            <p:nvPr/>
          </p:nvCxnSpPr>
          <p:spPr>
            <a:xfrm>
              <a:off x="2321724" y="2053325"/>
              <a:ext cx="4068059" cy="0"/>
            </a:xfrm>
            <a:prstGeom prst="straightConnector1">
              <a:avLst/>
            </a:prstGeom>
            <a:noFill/>
            <a:ln w="28575" cap="flat" cmpd="sng" algn="ctr">
              <a:solidFill>
                <a:srgbClr val="4472C4"/>
              </a:solidFill>
              <a:prstDash val="sysDash"/>
              <a:miter lim="800000"/>
              <a:headEnd type="triangle"/>
              <a:tailEnd type="triangle"/>
            </a:ln>
            <a:effectLst/>
          </p:spPr>
        </p:cxnSp>
        <p:sp>
          <p:nvSpPr>
            <p:cNvPr id="25" name="Rectangle 24">
              <a:extLst>
                <a:ext uri="{FF2B5EF4-FFF2-40B4-BE49-F238E27FC236}">
                  <a16:creationId xmlns:a16="http://schemas.microsoft.com/office/drawing/2014/main" id="{B7FA4959-950F-EB7D-DB8B-04750A775C6E}"/>
                </a:ext>
              </a:extLst>
            </p:cNvPr>
            <p:cNvSpPr/>
            <p:nvPr/>
          </p:nvSpPr>
          <p:spPr>
            <a:xfrm>
              <a:off x="3555695" y="2434363"/>
              <a:ext cx="1654366" cy="527729"/>
            </a:xfrm>
            <a:prstGeom prst="rect">
              <a:avLst/>
            </a:prstGeom>
            <a:solidFill>
              <a:sysClr val="window" lastClr="FFFFFF"/>
            </a:solidFill>
            <a:ln w="28575" cap="flat" cmpd="sng" algn="ctr">
              <a:solidFill>
                <a:srgbClr val="CC339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Understand need and goals</a:t>
              </a:r>
            </a:p>
          </p:txBody>
        </p:sp>
        <p:sp>
          <p:nvSpPr>
            <p:cNvPr id="26" name="Rectangle 25">
              <a:extLst>
                <a:ext uri="{FF2B5EF4-FFF2-40B4-BE49-F238E27FC236}">
                  <a16:creationId xmlns:a16="http://schemas.microsoft.com/office/drawing/2014/main" id="{F4CE0FCB-DD49-82FF-F77B-30CDF30FC248}"/>
                </a:ext>
              </a:extLst>
            </p:cNvPr>
            <p:cNvSpPr/>
            <p:nvPr/>
          </p:nvSpPr>
          <p:spPr>
            <a:xfrm>
              <a:off x="3555695" y="3119963"/>
              <a:ext cx="1654366" cy="527729"/>
            </a:xfrm>
            <a:prstGeom prst="rect">
              <a:avLst/>
            </a:prstGeom>
            <a:solidFill>
              <a:sysClr val="window" lastClr="FFFFFF"/>
            </a:solidFill>
            <a:ln w="28575" cap="flat" cmpd="sng" algn="ctr">
              <a:solidFill>
                <a:srgbClr val="CC339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Shared decision making</a:t>
              </a:r>
            </a:p>
          </p:txBody>
        </p:sp>
        <p:sp>
          <p:nvSpPr>
            <p:cNvPr id="27" name="Rectangle 26">
              <a:extLst>
                <a:ext uri="{FF2B5EF4-FFF2-40B4-BE49-F238E27FC236}">
                  <a16:creationId xmlns:a16="http://schemas.microsoft.com/office/drawing/2014/main" id="{D5006AD9-4D63-F94D-D6E0-A22157B753E5}"/>
                </a:ext>
              </a:extLst>
            </p:cNvPr>
            <p:cNvSpPr/>
            <p:nvPr/>
          </p:nvSpPr>
          <p:spPr>
            <a:xfrm>
              <a:off x="3555695" y="3805563"/>
              <a:ext cx="1654366" cy="727526"/>
            </a:xfrm>
            <a:prstGeom prst="rect">
              <a:avLst/>
            </a:prstGeom>
            <a:solidFill>
              <a:sysClr val="window" lastClr="FFFFFF"/>
            </a:solidFill>
            <a:ln w="28575" cap="flat" cmpd="sng" algn="ctr">
              <a:solidFill>
                <a:srgbClr val="CC339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panose="020B0604020202020204"/>
                  <a:ea typeface="+mn-ea"/>
                  <a:cs typeface="Arial" panose="020B0604020202020204" pitchFamily="34" charset="0"/>
                </a:rPr>
                <a:t>Communicate in an accessible manner</a:t>
              </a:r>
            </a:p>
          </p:txBody>
        </p:sp>
        <p:sp>
          <p:nvSpPr>
            <p:cNvPr id="28" name="Rectangle 27">
              <a:extLst>
                <a:ext uri="{FF2B5EF4-FFF2-40B4-BE49-F238E27FC236}">
                  <a16:creationId xmlns:a16="http://schemas.microsoft.com/office/drawing/2014/main" id="{2CFB5328-D0BF-0418-E78C-11D479FB68D3}"/>
                </a:ext>
              </a:extLst>
            </p:cNvPr>
            <p:cNvSpPr/>
            <p:nvPr/>
          </p:nvSpPr>
          <p:spPr>
            <a:xfrm>
              <a:off x="6404129" y="2438628"/>
              <a:ext cx="869529" cy="3475095"/>
            </a:xfrm>
            <a:prstGeom prst="rect">
              <a:avLst/>
            </a:prstGeom>
            <a:solidFill>
              <a:srgbClr val="CC3399"/>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rPr>
                <a:t>An intervention code detailing the nature of the contact is flowed to the Mental Health Services Data Set (MHSDS) via SNOMED codes</a:t>
              </a:r>
            </a:p>
          </p:txBody>
        </p:sp>
        <p:cxnSp>
          <p:nvCxnSpPr>
            <p:cNvPr id="29" name="Straight Arrow Connector 28">
              <a:extLst>
                <a:ext uri="{FF2B5EF4-FFF2-40B4-BE49-F238E27FC236}">
                  <a16:creationId xmlns:a16="http://schemas.microsoft.com/office/drawing/2014/main" id="{231BF8F1-6723-F121-DE8B-BA8D059CEF25}"/>
                </a:ext>
              </a:extLst>
            </p:cNvPr>
            <p:cNvCxnSpPr>
              <a:cxnSpLocks/>
            </p:cNvCxnSpPr>
            <p:nvPr/>
          </p:nvCxnSpPr>
          <p:spPr>
            <a:xfrm>
              <a:off x="7259898" y="2647400"/>
              <a:ext cx="543735" cy="121"/>
            </a:xfrm>
            <a:prstGeom prst="straightConnector1">
              <a:avLst/>
            </a:prstGeom>
            <a:noFill/>
            <a:ln w="28575" cap="flat" cmpd="sng" algn="ctr">
              <a:solidFill>
                <a:sysClr val="windowText" lastClr="000000"/>
              </a:solidFill>
              <a:prstDash val="solid"/>
              <a:miter lim="800000"/>
              <a:tailEnd type="triangle"/>
            </a:ln>
            <a:effectLst/>
          </p:spPr>
        </p:cxnSp>
      </p:grpSp>
      <p:cxnSp>
        <p:nvCxnSpPr>
          <p:cNvPr id="30" name="Straight Arrow Connector 29">
            <a:extLst>
              <a:ext uri="{FF2B5EF4-FFF2-40B4-BE49-F238E27FC236}">
                <a16:creationId xmlns:a16="http://schemas.microsoft.com/office/drawing/2014/main" id="{5CBF639C-C31A-DEEC-C5CA-55A2C37786E8}"/>
              </a:ext>
            </a:extLst>
          </p:cNvPr>
          <p:cNvCxnSpPr>
            <a:cxnSpLocks/>
          </p:cNvCxnSpPr>
          <p:nvPr/>
        </p:nvCxnSpPr>
        <p:spPr>
          <a:xfrm>
            <a:off x="7040502" y="3424291"/>
            <a:ext cx="543735" cy="121"/>
          </a:xfrm>
          <a:prstGeom prst="straightConnector1">
            <a:avLst/>
          </a:prstGeom>
          <a:noFill/>
          <a:ln w="28575" cap="flat" cmpd="sng" algn="ctr">
            <a:solidFill>
              <a:sysClr val="windowText" lastClr="000000"/>
            </a:solidFill>
            <a:prstDash val="solid"/>
            <a:miter lim="800000"/>
            <a:tailEnd type="triangle"/>
          </a:ln>
          <a:effectLst/>
        </p:spPr>
      </p:cxnSp>
      <p:cxnSp>
        <p:nvCxnSpPr>
          <p:cNvPr id="31" name="Straight Arrow Connector 30">
            <a:extLst>
              <a:ext uri="{FF2B5EF4-FFF2-40B4-BE49-F238E27FC236}">
                <a16:creationId xmlns:a16="http://schemas.microsoft.com/office/drawing/2014/main" id="{CC9341E1-E1C8-4C22-B3D0-FB219B3670CD}"/>
              </a:ext>
            </a:extLst>
          </p:cNvPr>
          <p:cNvCxnSpPr>
            <a:cxnSpLocks/>
          </p:cNvCxnSpPr>
          <p:nvPr/>
        </p:nvCxnSpPr>
        <p:spPr>
          <a:xfrm>
            <a:off x="7028007" y="4149628"/>
            <a:ext cx="543735" cy="121"/>
          </a:xfrm>
          <a:prstGeom prst="straightConnector1">
            <a:avLst/>
          </a:prstGeom>
          <a:noFill/>
          <a:ln w="28575" cap="flat" cmpd="sng" algn="ctr">
            <a:solidFill>
              <a:sysClr val="windowText" lastClr="0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F3579F95-7578-EA3E-180E-61896AC29FE2}"/>
              </a:ext>
            </a:extLst>
          </p:cNvPr>
          <p:cNvCxnSpPr>
            <a:cxnSpLocks/>
          </p:cNvCxnSpPr>
          <p:nvPr/>
        </p:nvCxnSpPr>
        <p:spPr>
          <a:xfrm>
            <a:off x="7040502" y="4934502"/>
            <a:ext cx="543735" cy="121"/>
          </a:xfrm>
          <a:prstGeom prst="straightConnector1">
            <a:avLst/>
          </a:prstGeom>
          <a:noFill/>
          <a:ln w="28575" cap="flat" cmpd="sng" algn="ctr">
            <a:solidFill>
              <a:sysClr val="windowText" lastClr="000000"/>
            </a:solidFill>
            <a:prstDash val="solid"/>
            <a:miter lim="800000"/>
            <a:tailEnd type="triangle"/>
          </a:ln>
          <a:effectLst/>
        </p:spPr>
      </p:cxnSp>
      <p:cxnSp>
        <p:nvCxnSpPr>
          <p:cNvPr id="33" name="Straight Arrow Connector 32">
            <a:extLst>
              <a:ext uri="{FF2B5EF4-FFF2-40B4-BE49-F238E27FC236}">
                <a16:creationId xmlns:a16="http://schemas.microsoft.com/office/drawing/2014/main" id="{AC987D18-C9C4-A1CA-639D-BA62D9891017}"/>
              </a:ext>
            </a:extLst>
          </p:cNvPr>
          <p:cNvCxnSpPr>
            <a:cxnSpLocks/>
          </p:cNvCxnSpPr>
          <p:nvPr/>
        </p:nvCxnSpPr>
        <p:spPr>
          <a:xfrm>
            <a:off x="7028007" y="5711878"/>
            <a:ext cx="543735" cy="121"/>
          </a:xfrm>
          <a:prstGeom prst="straightConnector1">
            <a:avLst/>
          </a:prstGeom>
          <a:noFill/>
          <a:ln w="28575" cap="flat" cmpd="sng" algn="ctr">
            <a:solidFill>
              <a:sysClr val="windowText" lastClr="000000"/>
            </a:solidFill>
            <a:prstDash val="solid"/>
            <a:miter lim="800000"/>
            <a:tailEnd type="triangle"/>
          </a:ln>
          <a:effectLst/>
        </p:spPr>
      </p:cxnSp>
      <p:sp>
        <p:nvSpPr>
          <p:cNvPr id="34" name="Speech Bubble: Rectangle 33">
            <a:extLst>
              <a:ext uri="{FF2B5EF4-FFF2-40B4-BE49-F238E27FC236}">
                <a16:creationId xmlns:a16="http://schemas.microsoft.com/office/drawing/2014/main" id="{04270DA1-93AF-899F-5A51-F03243E7D68C}"/>
              </a:ext>
            </a:extLst>
          </p:cNvPr>
          <p:cNvSpPr/>
          <p:nvPr/>
        </p:nvSpPr>
        <p:spPr>
          <a:xfrm>
            <a:off x="3641876" y="5128331"/>
            <a:ext cx="2001689" cy="865186"/>
          </a:xfrm>
          <a:prstGeom prst="wedgeRectCallout">
            <a:avLst>
              <a:gd name="adj1" fmla="val 81366"/>
              <a:gd name="adj2" fmla="val -43191"/>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 list of SNOMED codes accepted for clock stops can be found in the </a:t>
            </a: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SNOMED reference set</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p>
        </p:txBody>
      </p:sp>
      <p:sp>
        <p:nvSpPr>
          <p:cNvPr id="35" name="Speech Bubble: Rectangle 34">
            <a:extLst>
              <a:ext uri="{FF2B5EF4-FFF2-40B4-BE49-F238E27FC236}">
                <a16:creationId xmlns:a16="http://schemas.microsoft.com/office/drawing/2014/main" id="{5D656865-2698-5FA5-DE56-251DA39E87C2}"/>
              </a:ext>
            </a:extLst>
          </p:cNvPr>
          <p:cNvSpPr/>
          <p:nvPr/>
        </p:nvSpPr>
        <p:spPr>
          <a:xfrm>
            <a:off x="111285" y="3469523"/>
            <a:ext cx="1817131" cy="1124674"/>
          </a:xfrm>
          <a:prstGeom prst="wedgeRectCallout">
            <a:avLst>
              <a:gd name="adj1" fmla="val -1458"/>
              <a:gd name="adj2" fmla="val -97574"/>
            </a:avLst>
          </a:prstGeom>
          <a:solidFill>
            <a:schemeClr val="accent2">
              <a:lumMod val="20000"/>
              <a:lumOff val="8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The metric covers all services and pathways within the CYP CMH pathway, including Mental Health Support Teams (MHSTs)</a:t>
            </a:r>
          </a:p>
        </p:txBody>
      </p:sp>
      <p:sp>
        <p:nvSpPr>
          <p:cNvPr id="2" name="TextBox 1">
            <a:extLst>
              <a:ext uri="{FF2B5EF4-FFF2-40B4-BE49-F238E27FC236}">
                <a16:creationId xmlns:a16="http://schemas.microsoft.com/office/drawing/2014/main" id="{1E80DF06-4944-0D75-73ED-864238E60462}"/>
              </a:ext>
            </a:extLst>
          </p:cNvPr>
          <p:cNvSpPr txBox="1"/>
          <p:nvPr/>
        </p:nvSpPr>
        <p:spPr>
          <a:xfrm>
            <a:off x="7584237" y="6277683"/>
            <a:ext cx="1690876" cy="430887"/>
          </a:xfrm>
          <a:prstGeom prst="rect">
            <a:avLst/>
          </a:prstGeom>
          <a:solidFill>
            <a:srgbClr val="CC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4F6F8"/>
                </a:solidFill>
                <a:effectLst/>
                <a:uLnTx/>
                <a:uFillTx/>
                <a:latin typeface="Arial" panose="020B0604020202020204"/>
                <a:ea typeface="+mn-ea"/>
                <a:cs typeface="+mn-cs"/>
              </a:rPr>
              <a:t>Autism/ ADHD assessment</a:t>
            </a:r>
          </a:p>
        </p:txBody>
      </p:sp>
      <p:sp>
        <p:nvSpPr>
          <p:cNvPr id="3" name="TextBox 2">
            <a:extLst>
              <a:ext uri="{FF2B5EF4-FFF2-40B4-BE49-F238E27FC236}">
                <a16:creationId xmlns:a16="http://schemas.microsoft.com/office/drawing/2014/main" id="{DB66F766-8C76-E56E-5F65-FBB784EEA56F}"/>
              </a:ext>
            </a:extLst>
          </p:cNvPr>
          <p:cNvSpPr txBox="1"/>
          <p:nvPr/>
        </p:nvSpPr>
        <p:spPr>
          <a:xfrm>
            <a:off x="8133589" y="5939129"/>
            <a:ext cx="5618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OR</a:t>
            </a:r>
          </a:p>
        </p:txBody>
      </p:sp>
      <p:cxnSp>
        <p:nvCxnSpPr>
          <p:cNvPr id="39" name="Connector: Elbow 38">
            <a:extLst>
              <a:ext uri="{FF2B5EF4-FFF2-40B4-BE49-F238E27FC236}">
                <a16:creationId xmlns:a16="http://schemas.microsoft.com/office/drawing/2014/main" id="{7125BDED-1350-2F14-F38B-56670446AA97}"/>
              </a:ext>
            </a:extLst>
          </p:cNvPr>
          <p:cNvCxnSpPr>
            <a:cxnSpLocks/>
            <a:stCxn id="28" idx="2"/>
            <a:endCxn id="2" idx="1"/>
          </p:cNvCxnSpPr>
          <p:nvPr/>
        </p:nvCxnSpPr>
        <p:spPr>
          <a:xfrm rot="16200000" flipH="1">
            <a:off x="6823990" y="5732879"/>
            <a:ext cx="536381" cy="98411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2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54163-0C73-E3AB-3A24-130019902341}"/>
              </a:ext>
            </a:extLst>
          </p:cNvPr>
          <p:cNvSpPr>
            <a:spLocks noGrp="1"/>
          </p:cNvSpPr>
          <p:nvPr>
            <p:ph type="title"/>
          </p:nvPr>
        </p:nvSpPr>
        <p:spPr>
          <a:xfrm>
            <a:off x="319919" y="183426"/>
            <a:ext cx="11404154" cy="865186"/>
          </a:xfrm>
        </p:spPr>
        <p:txBody>
          <a:bodyPr>
            <a:normAutofit/>
          </a:bodyPr>
          <a:lstStyle/>
          <a:p>
            <a:r>
              <a:rPr lang="en-GB" sz="2400"/>
              <a:t>The available metrics* </a:t>
            </a:r>
          </a:p>
        </p:txBody>
      </p:sp>
      <p:graphicFrame>
        <p:nvGraphicFramePr>
          <p:cNvPr id="5" name="Table 4">
            <a:extLst>
              <a:ext uri="{FF2B5EF4-FFF2-40B4-BE49-F238E27FC236}">
                <a16:creationId xmlns:a16="http://schemas.microsoft.com/office/drawing/2014/main" id="{26DBC49F-B96D-8A5E-54A1-2A1774790BC8}"/>
              </a:ext>
            </a:extLst>
          </p:cNvPr>
          <p:cNvGraphicFramePr>
            <a:graphicFrameLocks noGrp="1"/>
          </p:cNvGraphicFramePr>
          <p:nvPr/>
        </p:nvGraphicFramePr>
        <p:xfrm>
          <a:off x="319919" y="1040781"/>
          <a:ext cx="11508466" cy="4983480"/>
        </p:xfrm>
        <a:graphic>
          <a:graphicData uri="http://schemas.openxmlformats.org/drawingml/2006/table">
            <a:tbl>
              <a:tblPr firstRow="1" bandRow="1">
                <a:tableStyleId>{5C22544A-7EE6-4342-B048-85BDC9FD1C3A}</a:tableStyleId>
              </a:tblPr>
              <a:tblGrid>
                <a:gridCol w="6857373">
                  <a:extLst>
                    <a:ext uri="{9D8B030D-6E8A-4147-A177-3AD203B41FA5}">
                      <a16:colId xmlns:a16="http://schemas.microsoft.com/office/drawing/2014/main" val="2597576304"/>
                    </a:ext>
                  </a:extLst>
                </a:gridCol>
                <a:gridCol w="2014425">
                  <a:extLst>
                    <a:ext uri="{9D8B030D-6E8A-4147-A177-3AD203B41FA5}">
                      <a16:colId xmlns:a16="http://schemas.microsoft.com/office/drawing/2014/main" val="3528243324"/>
                    </a:ext>
                  </a:extLst>
                </a:gridCol>
                <a:gridCol w="2636668">
                  <a:extLst>
                    <a:ext uri="{9D8B030D-6E8A-4147-A177-3AD203B41FA5}">
                      <a16:colId xmlns:a16="http://schemas.microsoft.com/office/drawing/2014/main" val="528144364"/>
                    </a:ext>
                  </a:extLst>
                </a:gridCol>
              </a:tblGrid>
              <a:tr h="380693">
                <a:tc>
                  <a:txBody>
                    <a:bodyPr/>
                    <a:lstStyle/>
                    <a:p>
                      <a:r>
                        <a:rPr lang="en-GB" sz="1200">
                          <a:solidFill>
                            <a:schemeClr val="bg1"/>
                          </a:solidFill>
                        </a:rPr>
                        <a:t>Metric (all metrics reporting separately for CYP and Adult CMH)</a:t>
                      </a:r>
                    </a:p>
                  </a:txBody>
                  <a:tcPr/>
                </a:tc>
                <a:tc>
                  <a:txBody>
                    <a:bodyPr/>
                    <a:lstStyle/>
                    <a:p>
                      <a:r>
                        <a:rPr lang="en-GB" sz="1200">
                          <a:solidFill>
                            <a:schemeClr val="bg1"/>
                          </a:solidFill>
                        </a:rPr>
                        <a:t>Clock stop/contact based</a:t>
                      </a:r>
                    </a:p>
                  </a:txBody>
                  <a:tcPr/>
                </a:tc>
                <a:tc>
                  <a:txBody>
                    <a:bodyPr/>
                    <a:lstStyle/>
                    <a:p>
                      <a:r>
                        <a:rPr lang="en-GB" sz="1200">
                          <a:solidFill>
                            <a:schemeClr val="bg1"/>
                          </a:solidFill>
                        </a:rPr>
                        <a:t>Single referral/referral spell</a:t>
                      </a:r>
                    </a:p>
                  </a:txBody>
                  <a:tcPr/>
                </a:tc>
                <a:extLst>
                  <a:ext uri="{0D108BD9-81ED-4DB2-BD59-A6C34878D82A}">
                    <a16:rowId xmlns:a16="http://schemas.microsoft.com/office/drawing/2014/main" val="519779732"/>
                  </a:ext>
                </a:extLst>
              </a:tr>
              <a:tr h="221561">
                <a:tc>
                  <a:txBody>
                    <a:bodyPr/>
                    <a:lstStyle/>
                    <a:p>
                      <a:r>
                        <a:rPr lang="en-GB" sz="1100">
                          <a:solidFill>
                            <a:schemeClr val="tx1"/>
                          </a:solidFill>
                        </a:rPr>
                        <a:t>Number and proportion of referral-spells receiving full clock stop within 4 week</a:t>
                      </a:r>
                    </a:p>
                  </a:txBody>
                  <a:tcPr/>
                </a:tc>
                <a:tc>
                  <a:txBody>
                    <a:bodyPr/>
                    <a:lstStyle/>
                    <a:p>
                      <a:r>
                        <a:rPr lang="en-GB" sz="1100">
                          <a:solidFill>
                            <a:schemeClr val="tx1"/>
                          </a:solidFill>
                        </a:rPr>
                        <a:t>Full clock-stop</a:t>
                      </a:r>
                    </a:p>
                  </a:txBody>
                  <a:tcPr/>
                </a:tc>
                <a:tc>
                  <a:txBody>
                    <a:bodyPr/>
                    <a:lstStyle/>
                    <a:p>
                      <a:r>
                        <a:rPr lang="en-GB" sz="1100">
                          <a:solidFill>
                            <a:schemeClr val="tx1"/>
                          </a:solidFill>
                        </a:rPr>
                        <a:t>Referral spell</a:t>
                      </a:r>
                    </a:p>
                  </a:txBody>
                  <a:tcPr/>
                </a:tc>
                <a:extLst>
                  <a:ext uri="{0D108BD9-81ED-4DB2-BD59-A6C34878D82A}">
                    <a16:rowId xmlns:a16="http://schemas.microsoft.com/office/drawing/2014/main" val="1193150864"/>
                  </a:ext>
                </a:extLst>
              </a:tr>
              <a:tr h="369269">
                <a:tc>
                  <a:txBody>
                    <a:bodyPr/>
                    <a:lstStyle/>
                    <a:p>
                      <a:r>
                        <a:rPr lang="en-GB" sz="1100">
                          <a:solidFill>
                            <a:schemeClr val="tx1"/>
                          </a:solidFill>
                        </a:rPr>
                        <a:t>Number and proportion of referral-spells waiting more than 104 weeks for a full clock stop </a:t>
                      </a:r>
                    </a:p>
                  </a:txBody>
                  <a:tcPr/>
                </a:tc>
                <a:tc>
                  <a:txBody>
                    <a:bodyPr/>
                    <a:lstStyle/>
                    <a:p>
                      <a:r>
                        <a:rPr lang="en-GB" sz="1100">
                          <a:solidFill>
                            <a:schemeClr val="tx1"/>
                          </a:solidFill>
                        </a:rPr>
                        <a:t>Full clock-stop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2064375408"/>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Number and proportion of referral-spells waiting more than 104 weeks for a first/second contact</a:t>
                      </a:r>
                    </a:p>
                    <a:p>
                      <a:endParaRPr lang="en-GB" sz="1100" dirty="0">
                        <a:solidFill>
                          <a:schemeClr val="tx1"/>
                        </a:solidFill>
                      </a:endParaRPr>
                    </a:p>
                  </a:txBody>
                  <a:tcPr>
                    <a:solidFill>
                      <a:schemeClr val="accent5"/>
                    </a:solidFill>
                  </a:tcPr>
                </a:tc>
                <a:tc>
                  <a:txBody>
                    <a:bodyPr/>
                    <a:lstStyle/>
                    <a:p>
                      <a:r>
                        <a:rPr lang="en-GB" sz="1100" dirty="0">
                          <a:solidFill>
                            <a:schemeClr val="tx1"/>
                          </a:solidFill>
                        </a:rPr>
                        <a:t>Contact-based </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Referral spell</a:t>
                      </a:r>
                    </a:p>
                    <a:p>
                      <a:endParaRPr lang="en-GB" sz="1100" dirty="0">
                        <a:solidFill>
                          <a:schemeClr val="tx1"/>
                        </a:solidFill>
                      </a:endParaRPr>
                    </a:p>
                  </a:txBody>
                  <a:tcPr>
                    <a:solidFill>
                      <a:schemeClr val="accent5"/>
                    </a:solidFill>
                  </a:tcPr>
                </a:tc>
                <a:extLst>
                  <a:ext uri="{0D108BD9-81ED-4DB2-BD59-A6C34878D82A}">
                    <a16:rowId xmlns:a16="http://schemas.microsoft.com/office/drawing/2014/main" val="2772468544"/>
                  </a:ext>
                </a:extLst>
              </a:tr>
              <a:tr h="369269">
                <a:tc>
                  <a:txBody>
                    <a:bodyPr/>
                    <a:lstStyle/>
                    <a:p>
                      <a:r>
                        <a:rPr lang="en-GB" sz="1100">
                          <a:solidFill>
                            <a:schemeClr val="tx1"/>
                          </a:solidFill>
                        </a:rPr>
                        <a:t>Number and proportion of referral-spells waiting more than 78 weeks for a full clock stop </a:t>
                      </a:r>
                    </a:p>
                  </a:txBody>
                  <a:tcPr/>
                </a:tc>
                <a:tc>
                  <a:txBody>
                    <a:bodyPr/>
                    <a:lstStyle/>
                    <a:p>
                      <a:r>
                        <a:rPr lang="en-GB" sz="1100">
                          <a:solidFill>
                            <a:schemeClr val="tx1"/>
                          </a:solidFill>
                        </a:rPr>
                        <a:t>Full clock-stop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998416396"/>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Number and proportion of referral-spells waiting more than 78 weeks for a first/second contact</a:t>
                      </a:r>
                    </a:p>
                  </a:txBody>
                  <a:tcPr/>
                </a:tc>
                <a:tc>
                  <a:txBody>
                    <a:bodyPr/>
                    <a:lstStyle/>
                    <a:p>
                      <a:r>
                        <a:rPr lang="en-GB" sz="1100">
                          <a:solidFill>
                            <a:schemeClr val="tx1"/>
                          </a:solidFill>
                        </a:rPr>
                        <a:t>Contact-based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578650052"/>
                  </a:ext>
                </a:extLst>
              </a:tr>
              <a:tr h="369269">
                <a:tc>
                  <a:txBody>
                    <a:bodyPr/>
                    <a:lstStyle/>
                    <a:p>
                      <a:r>
                        <a:rPr lang="en-GB" sz="1100" dirty="0">
                          <a:solidFill>
                            <a:schemeClr val="tx1"/>
                          </a:solidFill>
                        </a:rPr>
                        <a:t>Number and proportion of referral-spells waiting more than 52 weeks for a full clock stop </a:t>
                      </a:r>
                    </a:p>
                  </a:txBody>
                  <a:tcPr/>
                </a:tc>
                <a:tc>
                  <a:txBody>
                    <a:bodyPr/>
                    <a:lstStyle/>
                    <a:p>
                      <a:r>
                        <a:rPr lang="en-GB" sz="1100">
                          <a:solidFill>
                            <a:schemeClr val="tx1"/>
                          </a:solidFill>
                        </a:rPr>
                        <a:t>Full clock-stop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3279961280"/>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Number and proportion of referral-spells waiting more than 52 weeks for a first/second contact</a:t>
                      </a:r>
                    </a:p>
                  </a:txBody>
                  <a:tcPr/>
                </a:tc>
                <a:tc>
                  <a:txBody>
                    <a:bodyPr/>
                    <a:lstStyle/>
                    <a:p>
                      <a:r>
                        <a:rPr lang="en-GB" sz="1100">
                          <a:solidFill>
                            <a:schemeClr val="tx1"/>
                          </a:solidFill>
                        </a:rPr>
                        <a:t>Contact-based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502396958"/>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Number of referral-spells waiting for a full clock stop at end of reporting period </a:t>
                      </a:r>
                    </a:p>
                  </a:txBody>
                  <a:tcPr/>
                </a:tc>
                <a:tc>
                  <a:txBody>
                    <a:bodyPr/>
                    <a:lstStyle/>
                    <a:p>
                      <a:r>
                        <a:rPr lang="en-GB" sz="1100">
                          <a:solidFill>
                            <a:schemeClr val="tx1"/>
                          </a:solidFill>
                        </a:rPr>
                        <a:t>Full clock-stop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4164768879"/>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Number of referral-spells waiting for a first/second contact at end of reporting period </a:t>
                      </a:r>
                    </a:p>
                  </a:txBody>
                  <a:tcPr/>
                </a:tc>
                <a:tc>
                  <a:txBody>
                    <a:bodyPr/>
                    <a:lstStyle/>
                    <a:p>
                      <a:r>
                        <a:rPr lang="en-GB" sz="1100">
                          <a:solidFill>
                            <a:schemeClr val="tx1"/>
                          </a:solidFill>
                        </a:rPr>
                        <a:t>Contact-based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Referral spell</a:t>
                      </a:r>
                    </a:p>
                    <a:p>
                      <a:endParaRPr lang="en-GB" sz="1100">
                        <a:solidFill>
                          <a:schemeClr val="tx1"/>
                        </a:solidFill>
                      </a:endParaRPr>
                    </a:p>
                  </a:txBody>
                  <a:tcPr/>
                </a:tc>
                <a:extLst>
                  <a:ext uri="{0D108BD9-81ED-4DB2-BD59-A6C34878D82A}">
                    <a16:rowId xmlns:a16="http://schemas.microsoft.com/office/drawing/2014/main" val="2475537047"/>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90</a:t>
                      </a:r>
                      <a:r>
                        <a:rPr lang="en-GB" sz="1100" baseline="30000">
                          <a:solidFill>
                            <a:schemeClr val="tx1"/>
                          </a:solidFill>
                        </a:rPr>
                        <a:t>th</a:t>
                      </a:r>
                      <a:r>
                        <a:rPr lang="en-GB" sz="1100">
                          <a:solidFill>
                            <a:schemeClr val="tx1"/>
                          </a:solidFill>
                        </a:rPr>
                        <a:t> percentile time waiting for a first/second contact</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Contact-based</a:t>
                      </a:r>
                    </a:p>
                    <a:p>
                      <a:endParaRPr lang="en-GB" sz="1100">
                        <a:solidFill>
                          <a:schemeClr val="tx1"/>
                        </a:solidFill>
                      </a:endParaRPr>
                    </a:p>
                  </a:txBody>
                  <a:tcPr>
                    <a:solidFill>
                      <a:schemeClr val="accent5"/>
                    </a:solidFill>
                  </a:tcPr>
                </a:tc>
                <a:tc>
                  <a:txBody>
                    <a:bodyPr/>
                    <a:lstStyle/>
                    <a:p>
                      <a:r>
                        <a:rPr lang="en-GB" sz="1100" dirty="0">
                          <a:solidFill>
                            <a:schemeClr val="tx1"/>
                          </a:solidFill>
                        </a:rPr>
                        <a:t>Single referral AND referral spell</a:t>
                      </a:r>
                    </a:p>
                  </a:txBody>
                  <a:tcPr>
                    <a:solidFill>
                      <a:schemeClr val="accent5"/>
                    </a:solidFill>
                  </a:tcPr>
                </a:tc>
                <a:extLst>
                  <a:ext uri="{0D108BD9-81ED-4DB2-BD59-A6C34878D82A}">
                    <a16:rowId xmlns:a16="http://schemas.microsoft.com/office/drawing/2014/main" val="4183059477"/>
                  </a:ext>
                </a:extLst>
              </a:tr>
              <a:tr h="36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Median time waiting for a first/second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Contact-based</a:t>
                      </a:r>
                    </a:p>
                    <a:p>
                      <a:endParaRPr lang="en-GB" sz="11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Single referral AND referral spell</a:t>
                      </a:r>
                    </a:p>
                    <a:p>
                      <a:endParaRPr lang="en-GB" sz="1100" dirty="0">
                        <a:solidFill>
                          <a:schemeClr val="tx1"/>
                        </a:solidFill>
                      </a:endParaRPr>
                    </a:p>
                  </a:txBody>
                  <a:tcPr/>
                </a:tc>
                <a:extLst>
                  <a:ext uri="{0D108BD9-81ED-4DB2-BD59-A6C34878D82A}">
                    <a16:rowId xmlns:a16="http://schemas.microsoft.com/office/drawing/2014/main" val="2173230315"/>
                  </a:ext>
                </a:extLst>
              </a:tr>
            </a:tbl>
          </a:graphicData>
        </a:graphic>
      </p:graphicFrame>
      <p:sp>
        <p:nvSpPr>
          <p:cNvPr id="6" name="TextBox 5">
            <a:extLst>
              <a:ext uri="{FF2B5EF4-FFF2-40B4-BE49-F238E27FC236}">
                <a16:creationId xmlns:a16="http://schemas.microsoft.com/office/drawing/2014/main" id="{0C1B7DE7-7B40-70CD-B20B-776F7056A786}"/>
              </a:ext>
            </a:extLst>
          </p:cNvPr>
          <p:cNvSpPr txBox="1"/>
          <p:nvPr/>
        </p:nvSpPr>
        <p:spPr>
          <a:xfrm>
            <a:off x="254447" y="6520685"/>
            <a:ext cx="65517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*Full list of metrics available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hlinkClick r:id="rId2"/>
              </a:rPr>
              <a:t>here</a:t>
            </a: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40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FB51CD-D892-27C7-911E-FDE82B616119}"/>
              </a:ext>
            </a:extLst>
          </p:cNvPr>
          <p:cNvSpPr>
            <a:spLocks noGrp="1"/>
          </p:cNvSpPr>
          <p:nvPr>
            <p:ph type="title"/>
          </p:nvPr>
        </p:nvSpPr>
        <p:spPr>
          <a:xfrm>
            <a:off x="273923" y="432000"/>
            <a:ext cx="11404154" cy="677709"/>
          </a:xfrm>
        </p:spPr>
        <p:txBody>
          <a:bodyPr>
            <a:normAutofit/>
          </a:bodyPr>
          <a:lstStyle/>
          <a:p>
            <a:r>
              <a:rPr lang="en-GB" sz="2400"/>
              <a:t>Key points to note </a:t>
            </a:r>
          </a:p>
        </p:txBody>
      </p:sp>
      <p:sp>
        <p:nvSpPr>
          <p:cNvPr id="5" name="TextBox 4">
            <a:extLst>
              <a:ext uri="{FF2B5EF4-FFF2-40B4-BE49-F238E27FC236}">
                <a16:creationId xmlns:a16="http://schemas.microsoft.com/office/drawing/2014/main" id="{67F3E280-9D0B-4DA9-775E-6A78C8C0F176}"/>
              </a:ext>
            </a:extLst>
          </p:cNvPr>
          <p:cNvSpPr txBox="1"/>
          <p:nvPr/>
        </p:nvSpPr>
        <p:spPr>
          <a:xfrm>
            <a:off x="506027" y="1509204"/>
            <a:ext cx="10724225" cy="3139321"/>
          </a:xfrm>
          <a:prstGeom prst="rect">
            <a:avLst/>
          </a:prstGeom>
          <a:solidFill>
            <a:schemeClr val="accent4">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‘meaningful help’ full clock stop metrics require systems to be recording and flowing data to the MHSDS, including SNOMED assessment and intervention codes.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Due to historically poor data quality, we expect that the metrics will not currently be reflective of actual performance of teams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No </a:t>
            </a: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performance management targets or standards </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will be set for the meaningful help metrics in 2024/25. Systems should focus on improving data quality and completeness.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This includes </a:t>
            </a: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closing historical open waits by the end of this financial year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To support this process, we have removed the requirement for an assessment code for referral spells which were open and had at least one contact prior to April 2024. </a:t>
            </a:r>
          </a:p>
        </p:txBody>
      </p:sp>
    </p:spTree>
    <p:extLst>
      <p:ext uri="{BB962C8B-B14F-4D97-AF65-F5344CB8AC3E}">
        <p14:creationId xmlns:p14="http://schemas.microsoft.com/office/powerpoint/2010/main" val="8099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Shap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iograph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HSEL Default - new">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L Default - new" id="{BAD23209-0860-404F-A59A-9338B0991255}" vid="{1C83BDFF-038C-4758-B4C0-594A99CBA534}"/>
    </a:ext>
  </a:extLst>
</a:theme>
</file>

<file path=ppt/theme/theme7.xml><?xml version="1.0" encoding="utf-8"?>
<a:theme xmlns:a="http://schemas.openxmlformats.org/drawingml/2006/main" name="1_NHSEL Default - new">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L Default - new" id="{BAD23209-0860-404F-A59A-9338B0991255}" vid="{1C83BDFF-038C-4758-B4C0-594A99CBA534}"/>
    </a:ext>
  </a:extLst>
</a:theme>
</file>

<file path=ppt/theme/theme8.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9.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cc011d-139f-474c-8dfe-08c8e01ed37b">
      <Terms xmlns="http://schemas.microsoft.com/office/infopath/2007/PartnerControls"/>
    </lcf76f155ced4ddcb4097134ff3c332f>
    <TaxCatchAll xmlns="97f069ef-c826-4095-8086-4f04868064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9D336B1163D549B291A59B57E33308" ma:contentTypeVersion="12" ma:contentTypeDescription="Create a new document." ma:contentTypeScope="" ma:versionID="95074ddb8105e079e0e143d2a747630a">
  <xsd:schema xmlns:xsd="http://www.w3.org/2001/XMLSchema" xmlns:xs="http://www.w3.org/2001/XMLSchema" xmlns:p="http://schemas.microsoft.com/office/2006/metadata/properties" xmlns:ns2="a4cc011d-139f-474c-8dfe-08c8e01ed37b" xmlns:ns3="97f069ef-c826-4095-8086-4f04868064dd" targetNamespace="http://schemas.microsoft.com/office/2006/metadata/properties" ma:root="true" ma:fieldsID="fdb406d8e55eda3c99dcad0229447a21" ns2:_="" ns3:_="">
    <xsd:import namespace="a4cc011d-139f-474c-8dfe-08c8e01ed37b"/>
    <xsd:import namespace="97f069ef-c826-4095-8086-4f04868064d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c011d-139f-474c-8dfe-08c8e01ed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069ef-c826-4095-8086-4f04868064d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73ce4f-2c84-4889-967e-33f9af4d437b}" ma:internalName="TaxCatchAll" ma:showField="CatchAllData" ma:web="97f069ef-c826-4095-8086-4f04868064d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44FD9A-9CBA-4898-B5A6-676D45DA4384}">
  <ds:schemaRefs>
    <ds:schemaRef ds:uri="http://schemas.microsoft.com/office/2006/metadata/properties"/>
    <ds:schemaRef ds:uri="http://schemas.microsoft.com/office/infopath/2007/PartnerControls"/>
    <ds:schemaRef ds:uri="a4cc011d-139f-474c-8dfe-08c8e01ed37b"/>
    <ds:schemaRef ds:uri="97f069ef-c826-4095-8086-4f04868064dd"/>
  </ds:schemaRefs>
</ds:datastoreItem>
</file>

<file path=customXml/itemProps2.xml><?xml version="1.0" encoding="utf-8"?>
<ds:datastoreItem xmlns:ds="http://schemas.openxmlformats.org/officeDocument/2006/customXml" ds:itemID="{DA54F8D2-2CC0-4C0D-B303-6CBFFA505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c011d-139f-474c-8dfe-08c8e01ed37b"/>
    <ds:schemaRef ds:uri="97f069ef-c826-4095-8086-4f0486806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7331C1-FD96-4C28-B386-AF789780E79A}">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5728</TotalTime>
  <Words>7506</Words>
  <Application>Microsoft Office PowerPoint</Application>
  <PresentationFormat>Widescreen</PresentationFormat>
  <Paragraphs>670</Paragraphs>
  <Slides>64</Slides>
  <Notes>16</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64</vt:i4>
      </vt:variant>
    </vt:vector>
  </HeadingPairs>
  <TitlesOfParts>
    <vt:vector size="78" baseType="lpstr">
      <vt:lpstr>Aptos</vt:lpstr>
      <vt:lpstr>Arial</vt:lpstr>
      <vt:lpstr>Arial,Sans-Serif</vt:lpstr>
      <vt:lpstr>Calibri</vt:lpstr>
      <vt:lpstr>Calibri Light</vt:lpstr>
      <vt:lpstr>Title Pages</vt:lpstr>
      <vt:lpstr>Without Shapes</vt:lpstr>
      <vt:lpstr>Biography's</vt:lpstr>
      <vt:lpstr>Office Theme</vt:lpstr>
      <vt:lpstr>1_Office Theme</vt:lpstr>
      <vt:lpstr>NHSEL Default - new</vt:lpstr>
      <vt:lpstr>1_NHSEL Default - new</vt:lpstr>
      <vt:lpstr>NHSD-Refresh-Theme-NOV1120B</vt:lpstr>
      <vt:lpstr>1_NHSD-Refresh-Theme-NOV1120B</vt:lpstr>
      <vt:lpstr>PowerPoint Presentation</vt:lpstr>
      <vt:lpstr>PowerPoint Presentation</vt:lpstr>
      <vt:lpstr>Welcome and Housekeeping</vt:lpstr>
      <vt:lpstr>PowerPoint Presentation</vt:lpstr>
      <vt:lpstr>Helpful terms and definitions</vt:lpstr>
      <vt:lpstr>NHS England published data on CMH waiting times in September 2024, which looks at the time taken to receive meaningful help</vt:lpstr>
      <vt:lpstr>PowerPoint Presentation</vt:lpstr>
      <vt:lpstr>The available metrics* </vt:lpstr>
      <vt:lpstr>Key points to note </vt:lpstr>
      <vt:lpstr>NHS Operational Planning Guidance 24/25 asked systems to focus on long waits in CYP and Adult UEC and CMH services </vt:lpstr>
      <vt:lpstr>Adult CMH - Proportion of people waiting over 104, 78 or 52 weeks for full clock stop or 2nd contact </vt:lpstr>
      <vt:lpstr>CYP CMH - Proportion of people waiting over 104, 78 or 52 weeks for full clock stop or 1st contact </vt:lpstr>
      <vt:lpstr>Community Mental Health Waiting Times 2024/25</vt:lpstr>
      <vt:lpstr>PowerPoint Presentation</vt:lpstr>
      <vt:lpstr>NHS England Children and Young People’s Community Mental Health Waiting times updates: London</vt:lpstr>
      <vt:lpstr>Measuring waiting times is critical to help us understand how long people wait to access meaningful help </vt:lpstr>
      <vt:lpstr>Focussing on waiting times is a key priority for the region and we are providing ongoing support to systems </vt:lpstr>
      <vt:lpstr>PowerPoint Presentation</vt:lpstr>
      <vt:lpstr>Introduction</vt:lpstr>
      <vt:lpstr>Approach </vt:lpstr>
      <vt:lpstr>PowerPoint Presentation</vt:lpstr>
      <vt:lpstr>PowerPoint Presentation</vt:lpstr>
      <vt:lpstr>Inequalities - overview</vt:lpstr>
      <vt:lpstr>Demand and capacity - overview </vt:lpstr>
      <vt:lpstr>Workforce - overview </vt:lpstr>
      <vt:lpstr>Insights from Young People</vt:lpstr>
      <vt:lpstr>Recommendations and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it started </vt:lpstr>
      <vt:lpstr>We became 1 of 14 pilot sites </vt:lpstr>
      <vt:lpstr>Our focus</vt:lpstr>
      <vt:lpstr>How it worked </vt:lpstr>
      <vt:lpstr>Review of services </vt:lpstr>
      <vt:lpstr>Access / Referral Team / Assessment </vt:lpstr>
      <vt:lpstr>PowerPoint Presentation</vt:lpstr>
      <vt:lpstr>PowerPoint Presentation</vt:lpstr>
      <vt:lpstr>Good practice and Feedback from  NHS England </vt:lpstr>
      <vt:lpstr>Good practice and Feedback from NHS England cont………</vt:lpstr>
      <vt:lpstr>Recommendations </vt:lpstr>
      <vt:lpstr>Current Picture Today </vt:lpstr>
      <vt:lpstr>Current picture today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Berridge</dc:creator>
  <cp:lastModifiedBy>TAYLOR, Jennifer (ROYAL FREE LONDON NHS FOUNDATION TRUST)</cp:lastModifiedBy>
  <cp:revision>138</cp:revision>
  <dcterms:created xsi:type="dcterms:W3CDTF">2022-11-30T09:34:13Z</dcterms:created>
  <dcterms:modified xsi:type="dcterms:W3CDTF">2024-11-06T09:57:34Z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0x0101009A9D336B1163D549B291A59B57E33308</vt:lpwstr>
  </property>
</Properties>
</file>