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9.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1D_4A7E68CF.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48" r:id="rId5"/>
    <p:sldMasterId id="2147483657" r:id="rId6"/>
    <p:sldMasterId id="2147483663" r:id="rId7"/>
    <p:sldMasterId id="2147483679" r:id="rId8"/>
    <p:sldMasterId id="2147483689" r:id="rId9"/>
    <p:sldMasterId id="2147483699" r:id="rId10"/>
    <p:sldMasterId id="2147483709" r:id="rId11"/>
    <p:sldMasterId id="2147483719" r:id="rId12"/>
    <p:sldMasterId id="2147483729" r:id="rId13"/>
  </p:sldMasterIdLst>
  <p:notesMasterIdLst>
    <p:notesMasterId r:id="rId50"/>
  </p:notesMasterIdLst>
  <p:handoutMasterIdLst>
    <p:handoutMasterId r:id="rId51"/>
  </p:handoutMasterIdLst>
  <p:sldIdLst>
    <p:sldId id="257" r:id="rId14"/>
    <p:sldId id="278" r:id="rId15"/>
    <p:sldId id="287" r:id="rId16"/>
    <p:sldId id="3378" r:id="rId17"/>
    <p:sldId id="3380" r:id="rId18"/>
    <p:sldId id="3379" r:id="rId19"/>
    <p:sldId id="3381" r:id="rId20"/>
    <p:sldId id="3384" r:id="rId21"/>
    <p:sldId id="3382" r:id="rId22"/>
    <p:sldId id="3383" r:id="rId23"/>
    <p:sldId id="3386" r:id="rId24"/>
    <p:sldId id="3387" r:id="rId25"/>
    <p:sldId id="3350" r:id="rId26"/>
    <p:sldId id="3352" r:id="rId27"/>
    <p:sldId id="3353" r:id="rId28"/>
    <p:sldId id="3367" r:id="rId29"/>
    <p:sldId id="3355" r:id="rId30"/>
    <p:sldId id="3388" r:id="rId31"/>
    <p:sldId id="3369" r:id="rId32"/>
    <p:sldId id="3361" r:id="rId33"/>
    <p:sldId id="3354" r:id="rId34"/>
    <p:sldId id="3368" r:id="rId35"/>
    <p:sldId id="3351" r:id="rId36"/>
    <p:sldId id="3377" r:id="rId37"/>
    <p:sldId id="3357" r:id="rId38"/>
    <p:sldId id="3376" r:id="rId39"/>
    <p:sldId id="289" r:id="rId40"/>
    <p:sldId id="3339" r:id="rId41"/>
    <p:sldId id="3389" r:id="rId42"/>
    <p:sldId id="316" r:id="rId43"/>
    <p:sldId id="337" r:id="rId44"/>
    <p:sldId id="342" r:id="rId45"/>
    <p:sldId id="3363" r:id="rId46"/>
    <p:sldId id="3370" r:id="rId47"/>
    <p:sldId id="3372" r:id="rId48"/>
    <p:sldId id="28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29" userDrawn="1">
          <p15:clr>
            <a:srgbClr val="A4A3A4"/>
          </p15:clr>
        </p15:guide>
        <p15:guide id="2" orient="horz" pos="527" userDrawn="1">
          <p15:clr>
            <a:srgbClr val="A4A3A4"/>
          </p15:clr>
        </p15:guide>
        <p15:guide id="3" orient="horz" pos="3793" userDrawn="1">
          <p15:clr>
            <a:srgbClr val="A4A3A4"/>
          </p15:clr>
        </p15:guide>
        <p15:guide id="4" pos="715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4F9915-AF2A-45CD-D6CA-FAF0EC61C589}" name="TAYLOR, Jennifer (ROYAL FREE LONDON NHS FOUNDATION TRUST)" initials="TT" userId="S::jennifer.taylor85@nhs.net::109febd4-7439-4a1c-8a71-09e3db66aff0" providerId="AD"/>
  <p188:author id="{4F869A28-FA08-B218-64A6-4E98E4E5DF18}" name="GREENE, Chris (ROYAL FREE LONDON NHS FOUNDATION TRUST)" initials="GC(FLNFT" userId="S::chris.greene1@nhs.net::0c283f34-ed82-43c9-a3b7-d85f0ee5d30a" providerId="AD"/>
  <p188:author id="{5141FEA0-3875-7EF7-3959-DB2D69723605}" name="JOY AETUMANAKARAN, Kevin (ROYAL FREE LONDON NHS FOUNDATION TRUST)" initials="KJ" userId="S::kevin.joyaetumanakaran@nhs.net::42e8edff-c4ad-467c-b12a-3b4e26c2ed04" providerId="AD"/>
  <p188:author id="{9B6700D2-8296-3315-2D65-EDC1145B6397}" name="SHAMSUDIN, Afroza (ROYAL FREE LONDON NHS FOUNDATION TRUST)" initials="AS" userId="S::afroza.shamsudin1@nhs.net::5543386b-eb2e-4077-931a-7cb4f47d861f" providerId="AD"/>
  <p188:author id="{05DC7CD5-C5BE-5C0E-5B0B-F5C0B98A0E43}" name="KOCUR, William (ROYAL FREE LONDON NHS FOUNDATION TRUST)" initials="WK" userId="S::william.kocur@nhs.net::d92bf84b-e2d2-4ea1-bab8-7885ae6b674c" providerId="AD"/>
  <p188:author id="{0C8F63DB-47F6-D8A7-5598-710EDA5561D3}" name="CARROLL, Thomas (ROYAL FREE LONDON NHS FOUNDATION TRUST)" initials="CT(FLNFT" userId="S::thomas.carroll2@nhs.net::35a06427-a9f3-45e8-8164-0acb50896841" providerId="AD"/>
  <p188:author id="{F2EE23F9-C105-B148-C42B-FC309D7BAAC3}" name="ROACH, Colette (ROYAL FREE LONDON NHS FOUNDATION TRUST)" initials="RT" userId="S::colette.roach3@nhs.net::6fad68ef-3a84-4cee-b2b5-043dcbddc7e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25463"/>
    <a:srgbClr val="E8EDEE"/>
    <a:srgbClr val="0EAB9E"/>
    <a:srgbClr val="FFFFFF"/>
    <a:srgbClr val="BDD9F0"/>
    <a:srgbClr val="008283"/>
    <a:srgbClr val="D0E4F4"/>
    <a:srgbClr val="BADFDC"/>
    <a:srgbClr val="3F9FFF"/>
    <a:srgbClr val="E828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8" autoAdjust="0"/>
    <p:restoredTop sz="94660"/>
  </p:normalViewPr>
  <p:slideViewPr>
    <p:cSldViewPr snapToGrid="0">
      <p:cViewPr varScale="1">
        <p:scale>
          <a:sx n="103" d="100"/>
          <a:sy n="103" d="100"/>
        </p:scale>
        <p:origin x="132" y="348"/>
      </p:cViewPr>
      <p:guideLst>
        <p:guide pos="529"/>
        <p:guide orient="horz" pos="527"/>
        <p:guide orient="horz" pos="3793"/>
        <p:guide pos="715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nhs.sharepoint.com/sites/msteams_518cc9-PINT074-MHTransAnalyticalSupport-Private/Shared%20Documents/PINT074%20-%20MH%20Trans%20Analytical%20Support%20-%20Private/CYPMH/Data%20Extract%20from%20NHSE/Phase%202/MHTA%20CYPMH%20wait%20times%20data%20analysis%20-%20Phase%202.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nhs.sharepoint.com/sites/msteams_518cc9-PINT074-MHTransAnalyticalSupport-Private/Shared%20Documents/PINT074%20-%20MH%20Trans%20Analytical%20Support%20-%20Private/CYPMH/Data%20Extract%20from%20NHSE/Phase%202/MHTA%20CYPMH%20wait%20times%20data%20analysis%20-%20Phase%202.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nhs.sharepoint.com/sites/msteams_518cc9-PINT074-MHTransAnalyticalSupport-Private/Shared%20Documents/PINT074%20-%20MH%20Trans%20Analytical%20Support%20-%20Private/CYPMH/Data%20Extract%20from%20NHSE/Phase%202/MHTA%20CYPMH%20wait%20times%20data%20analysis%20-%20Phase%202.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nhs.sharepoint.com/sites/msteams_518cc9-PINT074-MHTransAnalyticalSupport-Private/Shared%20Documents/PINT074%20-%20MH%20Trans%20Analytical%20Support%20-%20Private/CYPMH/Data%20Extract%20from%20NHSE/Phase%202/MHTA%20CYPMH%20wait%20times%20data%20analysis%20-%20Phase%202.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2.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3.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9330336212148"/>
          <c:y val="0.15134270481651921"/>
          <c:w val="0.84370013013815681"/>
          <c:h val="0.70038879782513097"/>
        </c:manualLayout>
      </c:layout>
      <c:barChart>
        <c:barDir val="col"/>
        <c:grouping val="clustered"/>
        <c:varyColors val="0"/>
        <c:ser>
          <c:idx val="0"/>
          <c:order val="0"/>
          <c:tx>
            <c:strRef>
              <c:f>'[MHTA CYPMH wait times data analysis - Phase 2.xlsx]Ethnicity'!$AB$5</c:f>
              <c:strCache>
                <c:ptCount val="1"/>
                <c:pt idx="0">
                  <c:v>Asian</c:v>
                </c:pt>
              </c:strCache>
            </c:strRef>
          </c:tx>
          <c:spPr>
            <a:solidFill>
              <a:srgbClr val="BADFDC"/>
            </a:solidFill>
            <a:ln>
              <a:noFill/>
            </a:ln>
            <a:effectLst/>
          </c:spPr>
          <c:invertIfNegative val="0"/>
          <c:cat>
            <c:strRef>
              <c:f>'[MHTA CYPMH wait times data analysis - Phase 2.xlsx]Ethnicity'!$AA$6:$AA$11</c:f>
              <c:strCache>
                <c:ptCount val="6"/>
                <c:pt idx="0">
                  <c:v>NCL</c:v>
                </c:pt>
                <c:pt idx="1">
                  <c:v>NEL</c:v>
                </c:pt>
                <c:pt idx="2">
                  <c:v>NWL</c:v>
                </c:pt>
                <c:pt idx="3">
                  <c:v>SEL</c:v>
                </c:pt>
                <c:pt idx="4">
                  <c:v>SWL</c:v>
                </c:pt>
                <c:pt idx="5">
                  <c:v>London average</c:v>
                </c:pt>
              </c:strCache>
            </c:strRef>
          </c:cat>
          <c:val>
            <c:numRef>
              <c:f>'[MHTA CYPMH wait times data analysis - Phase 2.xlsx]Ethnicity'!$AB$6:$AB$11</c:f>
              <c:numCache>
                <c:formatCode>General</c:formatCode>
                <c:ptCount val="6"/>
                <c:pt idx="0">
                  <c:v>16</c:v>
                </c:pt>
                <c:pt idx="1">
                  <c:v>7</c:v>
                </c:pt>
                <c:pt idx="2">
                  <c:v>10</c:v>
                </c:pt>
                <c:pt idx="3">
                  <c:v>26</c:v>
                </c:pt>
                <c:pt idx="4">
                  <c:v>7</c:v>
                </c:pt>
                <c:pt idx="5" formatCode="0">
                  <c:v>8</c:v>
                </c:pt>
              </c:numCache>
            </c:numRef>
          </c:val>
          <c:extLst>
            <c:ext xmlns:c16="http://schemas.microsoft.com/office/drawing/2014/chart" uri="{C3380CC4-5D6E-409C-BE32-E72D297353CC}">
              <c16:uniqueId val="{00000000-C680-4D8D-AB70-BA3089CB3110}"/>
            </c:ext>
          </c:extLst>
        </c:ser>
        <c:ser>
          <c:idx val="1"/>
          <c:order val="1"/>
          <c:tx>
            <c:strRef>
              <c:f>'[MHTA CYPMH wait times data analysis - Phase 2.xlsx]Ethnicity'!$AC$5</c:f>
              <c:strCache>
                <c:ptCount val="1"/>
                <c:pt idx="0">
                  <c:v>Black</c:v>
                </c:pt>
              </c:strCache>
            </c:strRef>
          </c:tx>
          <c:spPr>
            <a:solidFill>
              <a:srgbClr val="005EB8"/>
            </a:solidFill>
            <a:ln>
              <a:noFill/>
            </a:ln>
            <a:effectLst/>
          </c:spPr>
          <c:invertIfNegative val="0"/>
          <c:cat>
            <c:strRef>
              <c:f>'[MHTA CYPMH wait times data analysis - Phase 2.xlsx]Ethnicity'!$AA$6:$AA$11</c:f>
              <c:strCache>
                <c:ptCount val="6"/>
                <c:pt idx="0">
                  <c:v>NCL</c:v>
                </c:pt>
                <c:pt idx="1">
                  <c:v>NEL</c:v>
                </c:pt>
                <c:pt idx="2">
                  <c:v>NWL</c:v>
                </c:pt>
                <c:pt idx="3">
                  <c:v>SEL</c:v>
                </c:pt>
                <c:pt idx="4">
                  <c:v>SWL</c:v>
                </c:pt>
                <c:pt idx="5">
                  <c:v>London average</c:v>
                </c:pt>
              </c:strCache>
            </c:strRef>
          </c:cat>
          <c:val>
            <c:numRef>
              <c:f>'[MHTA CYPMH wait times data analysis - Phase 2.xlsx]Ethnicity'!$AC$6:$AC$11</c:f>
              <c:numCache>
                <c:formatCode>General</c:formatCode>
                <c:ptCount val="6"/>
                <c:pt idx="0">
                  <c:v>16</c:v>
                </c:pt>
                <c:pt idx="1">
                  <c:v>5</c:v>
                </c:pt>
                <c:pt idx="2">
                  <c:v>8</c:v>
                </c:pt>
                <c:pt idx="3">
                  <c:v>23</c:v>
                </c:pt>
                <c:pt idx="4">
                  <c:v>6</c:v>
                </c:pt>
                <c:pt idx="5" formatCode="0">
                  <c:v>11</c:v>
                </c:pt>
              </c:numCache>
            </c:numRef>
          </c:val>
          <c:extLst>
            <c:ext xmlns:c16="http://schemas.microsoft.com/office/drawing/2014/chart" uri="{C3380CC4-5D6E-409C-BE32-E72D297353CC}">
              <c16:uniqueId val="{00000001-C680-4D8D-AB70-BA3089CB3110}"/>
            </c:ext>
          </c:extLst>
        </c:ser>
        <c:ser>
          <c:idx val="2"/>
          <c:order val="2"/>
          <c:tx>
            <c:strRef>
              <c:f>'[MHTA CYPMH wait times data analysis - Phase 2.xlsx]Ethnicity'!$AD$5</c:f>
              <c:strCache>
                <c:ptCount val="1"/>
                <c:pt idx="0">
                  <c:v>Mixed</c:v>
                </c:pt>
              </c:strCache>
            </c:strRef>
          </c:tx>
          <c:spPr>
            <a:solidFill>
              <a:srgbClr val="BDD9F0"/>
            </a:solidFill>
            <a:ln>
              <a:noFill/>
            </a:ln>
            <a:effectLst/>
          </c:spPr>
          <c:invertIfNegative val="0"/>
          <c:cat>
            <c:strRef>
              <c:f>'[MHTA CYPMH wait times data analysis - Phase 2.xlsx]Ethnicity'!$AA$6:$AA$11</c:f>
              <c:strCache>
                <c:ptCount val="6"/>
                <c:pt idx="0">
                  <c:v>NCL</c:v>
                </c:pt>
                <c:pt idx="1">
                  <c:v>NEL</c:v>
                </c:pt>
                <c:pt idx="2">
                  <c:v>NWL</c:v>
                </c:pt>
                <c:pt idx="3">
                  <c:v>SEL</c:v>
                </c:pt>
                <c:pt idx="4">
                  <c:v>SWL</c:v>
                </c:pt>
                <c:pt idx="5">
                  <c:v>London average</c:v>
                </c:pt>
              </c:strCache>
            </c:strRef>
          </c:cat>
          <c:val>
            <c:numRef>
              <c:f>'[MHTA CYPMH wait times data analysis - Phase 2.xlsx]Ethnicity'!$AD$6:$AD$11</c:f>
              <c:numCache>
                <c:formatCode>General</c:formatCode>
                <c:ptCount val="6"/>
                <c:pt idx="0">
                  <c:v>20</c:v>
                </c:pt>
                <c:pt idx="1">
                  <c:v>4</c:v>
                </c:pt>
                <c:pt idx="2">
                  <c:v>9</c:v>
                </c:pt>
                <c:pt idx="3">
                  <c:v>28</c:v>
                </c:pt>
                <c:pt idx="4">
                  <c:v>8</c:v>
                </c:pt>
                <c:pt idx="5" formatCode="0">
                  <c:v>8</c:v>
                </c:pt>
              </c:numCache>
            </c:numRef>
          </c:val>
          <c:extLst>
            <c:ext xmlns:c16="http://schemas.microsoft.com/office/drawing/2014/chart" uri="{C3380CC4-5D6E-409C-BE32-E72D297353CC}">
              <c16:uniqueId val="{00000002-C680-4D8D-AB70-BA3089CB3110}"/>
            </c:ext>
          </c:extLst>
        </c:ser>
        <c:ser>
          <c:idx val="3"/>
          <c:order val="3"/>
          <c:tx>
            <c:strRef>
              <c:f>'[MHTA CYPMH wait times data analysis - Phase 2.xlsx]Ethnicity'!$AE$5</c:f>
              <c:strCache>
                <c:ptCount val="1"/>
                <c:pt idx="0">
                  <c:v>Mixed/ Other</c:v>
                </c:pt>
              </c:strCache>
            </c:strRef>
          </c:tx>
          <c:spPr>
            <a:solidFill>
              <a:srgbClr val="00A499"/>
            </a:solidFill>
            <a:ln>
              <a:noFill/>
            </a:ln>
            <a:effectLst/>
          </c:spPr>
          <c:invertIfNegative val="0"/>
          <c:cat>
            <c:strRef>
              <c:f>'[MHTA CYPMH wait times data analysis - Phase 2.xlsx]Ethnicity'!$AA$6:$AA$11</c:f>
              <c:strCache>
                <c:ptCount val="6"/>
                <c:pt idx="0">
                  <c:v>NCL</c:v>
                </c:pt>
                <c:pt idx="1">
                  <c:v>NEL</c:v>
                </c:pt>
                <c:pt idx="2">
                  <c:v>NWL</c:v>
                </c:pt>
                <c:pt idx="3">
                  <c:v>SEL</c:v>
                </c:pt>
                <c:pt idx="4">
                  <c:v>SWL</c:v>
                </c:pt>
                <c:pt idx="5">
                  <c:v>London average</c:v>
                </c:pt>
              </c:strCache>
            </c:strRef>
          </c:cat>
          <c:val>
            <c:numRef>
              <c:f>'[MHTA CYPMH wait times data analysis - Phase 2.xlsx]Ethnicity'!$AE$6:$AE$11</c:f>
              <c:numCache>
                <c:formatCode>General</c:formatCode>
                <c:ptCount val="6"/>
                <c:pt idx="0">
                  <c:v>20</c:v>
                </c:pt>
                <c:pt idx="1">
                  <c:v>6</c:v>
                </c:pt>
                <c:pt idx="2">
                  <c:v>8</c:v>
                </c:pt>
                <c:pt idx="3">
                  <c:v>32</c:v>
                </c:pt>
                <c:pt idx="4">
                  <c:v>8</c:v>
                </c:pt>
                <c:pt idx="5" formatCode="0">
                  <c:v>11</c:v>
                </c:pt>
              </c:numCache>
            </c:numRef>
          </c:val>
          <c:extLst>
            <c:ext xmlns:c16="http://schemas.microsoft.com/office/drawing/2014/chart" uri="{C3380CC4-5D6E-409C-BE32-E72D297353CC}">
              <c16:uniqueId val="{00000003-C680-4D8D-AB70-BA3089CB3110}"/>
            </c:ext>
          </c:extLst>
        </c:ser>
        <c:ser>
          <c:idx val="4"/>
          <c:order val="4"/>
          <c:tx>
            <c:strRef>
              <c:f>'[MHTA CYPMH wait times data analysis - Phase 2.xlsx]Ethnicity'!$AF$5</c:f>
              <c:strCache>
                <c:ptCount val="1"/>
                <c:pt idx="0">
                  <c:v>Not Known / Not Stated / Incomplete</c:v>
                </c:pt>
              </c:strCache>
            </c:strRef>
          </c:tx>
          <c:spPr>
            <a:solidFill>
              <a:srgbClr val="E8CCDB"/>
            </a:solidFill>
            <a:ln>
              <a:noFill/>
            </a:ln>
            <a:effectLst/>
          </c:spPr>
          <c:invertIfNegative val="0"/>
          <c:cat>
            <c:strRef>
              <c:f>'[MHTA CYPMH wait times data analysis - Phase 2.xlsx]Ethnicity'!$AA$6:$AA$11</c:f>
              <c:strCache>
                <c:ptCount val="6"/>
                <c:pt idx="0">
                  <c:v>NCL</c:v>
                </c:pt>
                <c:pt idx="1">
                  <c:v>NEL</c:v>
                </c:pt>
                <c:pt idx="2">
                  <c:v>NWL</c:v>
                </c:pt>
                <c:pt idx="3">
                  <c:v>SEL</c:v>
                </c:pt>
                <c:pt idx="4">
                  <c:v>SWL</c:v>
                </c:pt>
                <c:pt idx="5">
                  <c:v>London average</c:v>
                </c:pt>
              </c:strCache>
            </c:strRef>
          </c:cat>
          <c:val>
            <c:numRef>
              <c:f>'[MHTA CYPMH wait times data analysis - Phase 2.xlsx]Ethnicity'!$AF$6:$AF$11</c:f>
              <c:numCache>
                <c:formatCode>General</c:formatCode>
                <c:ptCount val="6"/>
                <c:pt idx="0">
                  <c:v>11</c:v>
                </c:pt>
                <c:pt idx="1">
                  <c:v>2</c:v>
                </c:pt>
                <c:pt idx="2">
                  <c:v>2</c:v>
                </c:pt>
                <c:pt idx="3">
                  <c:v>10</c:v>
                </c:pt>
                <c:pt idx="4">
                  <c:v>7</c:v>
                </c:pt>
                <c:pt idx="5" formatCode="0">
                  <c:v>3</c:v>
                </c:pt>
              </c:numCache>
            </c:numRef>
          </c:val>
          <c:extLst>
            <c:ext xmlns:c16="http://schemas.microsoft.com/office/drawing/2014/chart" uri="{C3380CC4-5D6E-409C-BE32-E72D297353CC}">
              <c16:uniqueId val="{00000004-C680-4D8D-AB70-BA3089CB3110}"/>
            </c:ext>
          </c:extLst>
        </c:ser>
        <c:ser>
          <c:idx val="5"/>
          <c:order val="5"/>
          <c:tx>
            <c:strRef>
              <c:f>'[MHTA CYPMH wait times data analysis - Phase 2.xlsx]Ethnicity'!$AG$5</c:f>
              <c:strCache>
                <c:ptCount val="1"/>
                <c:pt idx="0">
                  <c:v>White</c:v>
                </c:pt>
              </c:strCache>
            </c:strRef>
          </c:tx>
          <c:spPr>
            <a:solidFill>
              <a:schemeClr val="bg1">
                <a:lumMod val="85000"/>
              </a:schemeClr>
            </a:solidFill>
            <a:ln>
              <a:noFill/>
            </a:ln>
            <a:effectLst/>
          </c:spPr>
          <c:invertIfNegative val="0"/>
          <c:cat>
            <c:strRef>
              <c:f>'[MHTA CYPMH wait times data analysis - Phase 2.xlsx]Ethnicity'!$AA$6:$AA$11</c:f>
              <c:strCache>
                <c:ptCount val="6"/>
                <c:pt idx="0">
                  <c:v>NCL</c:v>
                </c:pt>
                <c:pt idx="1">
                  <c:v>NEL</c:v>
                </c:pt>
                <c:pt idx="2">
                  <c:v>NWL</c:v>
                </c:pt>
                <c:pt idx="3">
                  <c:v>SEL</c:v>
                </c:pt>
                <c:pt idx="4">
                  <c:v>SWL</c:v>
                </c:pt>
                <c:pt idx="5">
                  <c:v>London average</c:v>
                </c:pt>
              </c:strCache>
            </c:strRef>
          </c:cat>
          <c:val>
            <c:numRef>
              <c:f>'[MHTA CYPMH wait times data analysis - Phase 2.xlsx]Ethnicity'!$AG$6:$AG$11</c:f>
              <c:numCache>
                <c:formatCode>General</c:formatCode>
                <c:ptCount val="6"/>
                <c:pt idx="0">
                  <c:v>19</c:v>
                </c:pt>
                <c:pt idx="1">
                  <c:v>2</c:v>
                </c:pt>
                <c:pt idx="2">
                  <c:v>7</c:v>
                </c:pt>
                <c:pt idx="3">
                  <c:v>29</c:v>
                </c:pt>
                <c:pt idx="4">
                  <c:v>8</c:v>
                </c:pt>
                <c:pt idx="5" formatCode="0">
                  <c:v>5</c:v>
                </c:pt>
              </c:numCache>
            </c:numRef>
          </c:val>
          <c:extLst>
            <c:ext xmlns:c16="http://schemas.microsoft.com/office/drawing/2014/chart" uri="{C3380CC4-5D6E-409C-BE32-E72D297353CC}">
              <c16:uniqueId val="{00000005-C680-4D8D-AB70-BA3089CB3110}"/>
            </c:ext>
          </c:extLst>
        </c:ser>
        <c:dLbls>
          <c:showLegendKey val="0"/>
          <c:showVal val="0"/>
          <c:showCatName val="0"/>
          <c:showSerName val="0"/>
          <c:showPercent val="0"/>
          <c:showBubbleSize val="0"/>
        </c:dLbls>
        <c:gapWidth val="181"/>
        <c:axId val="1221777583"/>
        <c:axId val="1078399952"/>
      </c:barChart>
      <c:catAx>
        <c:axId val="1221777583"/>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GB" sz="1050"/>
                  <a:t>ICB</a:t>
                </a:r>
              </a:p>
            </c:rich>
          </c:tx>
          <c:layout>
            <c:manualLayout>
              <c:xMode val="edge"/>
              <c:yMode val="edge"/>
              <c:x val="0.45110433450330695"/>
              <c:y val="0.9387452877758302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8399952"/>
        <c:crosses val="autoZero"/>
        <c:auto val="1"/>
        <c:lblAlgn val="ctr"/>
        <c:lblOffset val="100"/>
        <c:noMultiLvlLbl val="0"/>
      </c:catAx>
      <c:valAx>
        <c:axId val="1078399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GB" sz="1050" b="0" i="0" u="none" strike="noStrike" kern="1200" baseline="0">
                    <a:solidFill>
                      <a:sysClr val="windowText" lastClr="000000">
                        <a:lumMod val="65000"/>
                        <a:lumOff val="35000"/>
                      </a:sysClr>
                    </a:solidFill>
                  </a:rPr>
                  <a:t>Median Initial Waiting Time (days)</a:t>
                </a:r>
              </a:p>
            </c:rich>
          </c:tx>
          <c:layout>
            <c:manualLayout>
              <c:xMode val="edge"/>
              <c:yMode val="edge"/>
              <c:x val="2.0601155776041408E-2"/>
              <c:y val="0.12072379271958403"/>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1777583"/>
        <c:crosses val="autoZero"/>
        <c:crossBetween val="between"/>
      </c:valAx>
      <c:spPr>
        <a:noFill/>
        <a:ln>
          <a:noFill/>
        </a:ln>
        <a:effectLst/>
      </c:spPr>
    </c:plotArea>
    <c:legend>
      <c:legendPos val="t"/>
      <c:layout>
        <c:manualLayout>
          <c:xMode val="edge"/>
          <c:yMode val="edge"/>
          <c:x val="4.2076412157048618E-2"/>
          <c:y val="0"/>
          <c:w val="0.89999981282642294"/>
          <c:h val="6.629052892495902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E8EDEE"/>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[MHTA CYPMH wait times data analysis - Phase 2.xlsx]Ethnicity!PivotTable6</c:name>
    <c:fmtId val="-1"/>
  </c:pivotSource>
  <c:chart>
    <c:autoTitleDeleted val="0"/>
    <c:pivotFmts>
      <c:pivotFmt>
        <c:idx val="0"/>
        <c:spPr>
          <a:solidFill>
            <a:schemeClr val="accent1"/>
          </a:solidFill>
          <a:ln w="19050" cap="rnd">
            <a:solidFill>
              <a:srgbClr val="BADFDC"/>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cap="rnd">
            <a:solidFill>
              <a:srgbClr val="005EB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cap="rnd">
            <a:solidFill>
              <a:srgbClr val="BDD9F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19050" cap="rnd">
            <a:solidFill>
              <a:srgbClr val="00A499"/>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19050" cap="rnd">
            <a:solidFill>
              <a:srgbClr val="E8CCDB"/>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19050" cap="rnd">
            <a:solidFill>
              <a:schemeClr val="bg1">
                <a:lumMod val="8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19050" cap="rnd">
            <a:solidFill>
              <a:srgbClr val="BADFDC"/>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19050" cap="rnd">
            <a:solidFill>
              <a:srgbClr val="005EB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19050" cap="rnd">
            <a:solidFill>
              <a:srgbClr val="BDD9F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19050" cap="rnd">
            <a:solidFill>
              <a:srgbClr val="00A499"/>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19050" cap="rnd">
            <a:solidFill>
              <a:srgbClr val="E8CCDB"/>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19050" cap="rnd">
            <a:solidFill>
              <a:schemeClr val="bg1">
                <a:lumMod val="8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19050" cap="rnd">
            <a:solidFill>
              <a:srgbClr val="BADFDC"/>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19050" cap="rnd">
            <a:solidFill>
              <a:srgbClr val="005EB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19050" cap="rnd">
            <a:solidFill>
              <a:srgbClr val="BDD9F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19050" cap="rnd">
            <a:solidFill>
              <a:srgbClr val="00A499"/>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19050" cap="rnd">
            <a:solidFill>
              <a:srgbClr val="E8CCDB"/>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19050" cap="rnd">
            <a:solidFill>
              <a:schemeClr val="bg1">
                <a:lumMod val="8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Ethnicity!$AE$6:$AE$7</c:f>
              <c:strCache>
                <c:ptCount val="1"/>
                <c:pt idx="0">
                  <c:v>Asian</c:v>
                </c:pt>
              </c:strCache>
            </c:strRef>
          </c:tx>
          <c:spPr>
            <a:ln w="19050" cap="rnd">
              <a:solidFill>
                <a:srgbClr val="BADFDC"/>
              </a:solidFill>
              <a:round/>
            </a:ln>
            <a:effectLst/>
          </c:spPr>
          <c:marker>
            <c:symbol val="none"/>
          </c:marker>
          <c:cat>
            <c:multiLvlStrRef>
              <c:f>Ethnicity!$AD$8:$AD$29</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Ethnicity!$AE$8:$AE$29</c:f>
              <c:numCache>
                <c:formatCode>0.0</c:formatCode>
                <c:ptCount val="17"/>
                <c:pt idx="0">
                  <c:v>1.8571428571428572</c:v>
                </c:pt>
                <c:pt idx="1">
                  <c:v>1.75</c:v>
                </c:pt>
                <c:pt idx="2">
                  <c:v>1.5714285714285714</c:v>
                </c:pt>
                <c:pt idx="3">
                  <c:v>1.3333333333333333</c:v>
                </c:pt>
                <c:pt idx="4">
                  <c:v>2</c:v>
                </c:pt>
                <c:pt idx="5">
                  <c:v>2</c:v>
                </c:pt>
                <c:pt idx="6">
                  <c:v>1.8333333333333333</c:v>
                </c:pt>
                <c:pt idx="7">
                  <c:v>2.25</c:v>
                </c:pt>
                <c:pt idx="8">
                  <c:v>1.6666666666666667</c:v>
                </c:pt>
                <c:pt idx="9">
                  <c:v>2</c:v>
                </c:pt>
                <c:pt idx="10">
                  <c:v>1.2857142857142858</c:v>
                </c:pt>
                <c:pt idx="11">
                  <c:v>1.4285714285714286</c:v>
                </c:pt>
                <c:pt idx="12">
                  <c:v>1.4285714285714286</c:v>
                </c:pt>
                <c:pt idx="13">
                  <c:v>1.4285714285714286</c:v>
                </c:pt>
                <c:pt idx="14">
                  <c:v>1.125</c:v>
                </c:pt>
                <c:pt idx="15">
                  <c:v>1.1428571428571428</c:v>
                </c:pt>
                <c:pt idx="16">
                  <c:v>1.25</c:v>
                </c:pt>
              </c:numCache>
            </c:numRef>
          </c:val>
          <c:smooth val="0"/>
          <c:extLst>
            <c:ext xmlns:c16="http://schemas.microsoft.com/office/drawing/2014/chart" uri="{C3380CC4-5D6E-409C-BE32-E72D297353CC}">
              <c16:uniqueId val="{00000000-D4FC-4258-9CD9-7FA969C6D389}"/>
            </c:ext>
          </c:extLst>
        </c:ser>
        <c:ser>
          <c:idx val="1"/>
          <c:order val="1"/>
          <c:tx>
            <c:strRef>
              <c:f>Ethnicity!$AF$6:$AF$7</c:f>
              <c:strCache>
                <c:ptCount val="1"/>
                <c:pt idx="0">
                  <c:v>Black</c:v>
                </c:pt>
              </c:strCache>
            </c:strRef>
          </c:tx>
          <c:spPr>
            <a:ln w="19050" cap="rnd">
              <a:solidFill>
                <a:srgbClr val="005EB8"/>
              </a:solidFill>
              <a:round/>
            </a:ln>
            <a:effectLst/>
          </c:spPr>
          <c:marker>
            <c:symbol val="none"/>
          </c:marker>
          <c:cat>
            <c:multiLvlStrRef>
              <c:f>Ethnicity!$AD$8:$AD$29</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Ethnicity!$AF$8:$AF$29</c:f>
              <c:numCache>
                <c:formatCode>0.0</c:formatCode>
                <c:ptCount val="17"/>
                <c:pt idx="0">
                  <c:v>2.1428571428571428</c:v>
                </c:pt>
                <c:pt idx="1">
                  <c:v>2.0625</c:v>
                </c:pt>
                <c:pt idx="2">
                  <c:v>2.2857142857142856</c:v>
                </c:pt>
                <c:pt idx="3">
                  <c:v>2.5</c:v>
                </c:pt>
                <c:pt idx="4">
                  <c:v>3.5</c:v>
                </c:pt>
                <c:pt idx="5">
                  <c:v>2.3333333333333335</c:v>
                </c:pt>
                <c:pt idx="6">
                  <c:v>1.6666666666666667</c:v>
                </c:pt>
                <c:pt idx="7">
                  <c:v>2</c:v>
                </c:pt>
                <c:pt idx="8">
                  <c:v>2.1666666666666665</c:v>
                </c:pt>
                <c:pt idx="9">
                  <c:v>2.5</c:v>
                </c:pt>
                <c:pt idx="10">
                  <c:v>2.1428571428571428</c:v>
                </c:pt>
                <c:pt idx="11">
                  <c:v>2</c:v>
                </c:pt>
                <c:pt idx="12">
                  <c:v>1.4285714285714286</c:v>
                </c:pt>
                <c:pt idx="13">
                  <c:v>1.7142857142857142</c:v>
                </c:pt>
                <c:pt idx="14">
                  <c:v>1.625</c:v>
                </c:pt>
                <c:pt idx="15">
                  <c:v>1.1428571428571428</c:v>
                </c:pt>
                <c:pt idx="16">
                  <c:v>1</c:v>
                </c:pt>
              </c:numCache>
            </c:numRef>
          </c:val>
          <c:smooth val="0"/>
          <c:extLst>
            <c:ext xmlns:c16="http://schemas.microsoft.com/office/drawing/2014/chart" uri="{C3380CC4-5D6E-409C-BE32-E72D297353CC}">
              <c16:uniqueId val="{00000001-D4FC-4258-9CD9-7FA969C6D389}"/>
            </c:ext>
          </c:extLst>
        </c:ser>
        <c:ser>
          <c:idx val="2"/>
          <c:order val="2"/>
          <c:tx>
            <c:strRef>
              <c:f>Ethnicity!$AG$6:$AG$7</c:f>
              <c:strCache>
                <c:ptCount val="1"/>
                <c:pt idx="0">
                  <c:v>Mixed</c:v>
                </c:pt>
              </c:strCache>
            </c:strRef>
          </c:tx>
          <c:spPr>
            <a:ln w="19050" cap="rnd">
              <a:solidFill>
                <a:srgbClr val="BDD9F0"/>
              </a:solidFill>
              <a:round/>
            </a:ln>
            <a:effectLst/>
          </c:spPr>
          <c:marker>
            <c:symbol val="none"/>
          </c:marker>
          <c:cat>
            <c:multiLvlStrRef>
              <c:f>Ethnicity!$AD$8:$AD$29</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Ethnicity!$AG$8:$AG$29</c:f>
              <c:numCache>
                <c:formatCode>0.0</c:formatCode>
                <c:ptCount val="17"/>
                <c:pt idx="0">
                  <c:v>1.7142857142857142</c:v>
                </c:pt>
                <c:pt idx="1">
                  <c:v>1.5</c:v>
                </c:pt>
                <c:pt idx="2">
                  <c:v>1.7142857142857142</c:v>
                </c:pt>
                <c:pt idx="3">
                  <c:v>1.8333333333333333</c:v>
                </c:pt>
                <c:pt idx="4">
                  <c:v>3</c:v>
                </c:pt>
                <c:pt idx="5">
                  <c:v>2.3333333333333335</c:v>
                </c:pt>
                <c:pt idx="6">
                  <c:v>1.3333333333333333</c:v>
                </c:pt>
                <c:pt idx="7">
                  <c:v>2.5</c:v>
                </c:pt>
                <c:pt idx="8">
                  <c:v>1.5</c:v>
                </c:pt>
                <c:pt idx="9">
                  <c:v>2.3333333333333335</c:v>
                </c:pt>
                <c:pt idx="10">
                  <c:v>1.8571428571428572</c:v>
                </c:pt>
                <c:pt idx="11">
                  <c:v>1.9285714285714286</c:v>
                </c:pt>
                <c:pt idx="12">
                  <c:v>1.1428571428571428</c:v>
                </c:pt>
                <c:pt idx="13">
                  <c:v>1.5714285714285714</c:v>
                </c:pt>
                <c:pt idx="14">
                  <c:v>1.25</c:v>
                </c:pt>
                <c:pt idx="15">
                  <c:v>1</c:v>
                </c:pt>
                <c:pt idx="16">
                  <c:v>0.875</c:v>
                </c:pt>
              </c:numCache>
            </c:numRef>
          </c:val>
          <c:smooth val="0"/>
          <c:extLst>
            <c:ext xmlns:c16="http://schemas.microsoft.com/office/drawing/2014/chart" uri="{C3380CC4-5D6E-409C-BE32-E72D297353CC}">
              <c16:uniqueId val="{00000002-D4FC-4258-9CD9-7FA969C6D389}"/>
            </c:ext>
          </c:extLst>
        </c:ser>
        <c:ser>
          <c:idx val="3"/>
          <c:order val="3"/>
          <c:tx>
            <c:strRef>
              <c:f>Ethnicity!$AH$6:$AH$7</c:f>
              <c:strCache>
                <c:ptCount val="1"/>
                <c:pt idx="0">
                  <c:v>Mixed/ Other</c:v>
                </c:pt>
              </c:strCache>
            </c:strRef>
          </c:tx>
          <c:spPr>
            <a:ln w="19050" cap="rnd">
              <a:solidFill>
                <a:srgbClr val="00A499"/>
              </a:solidFill>
              <a:round/>
            </a:ln>
            <a:effectLst/>
          </c:spPr>
          <c:marker>
            <c:symbol val="none"/>
          </c:marker>
          <c:cat>
            <c:multiLvlStrRef>
              <c:f>Ethnicity!$AD$8:$AD$29</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Ethnicity!$AH$8:$AH$29</c:f>
              <c:numCache>
                <c:formatCode>0.0</c:formatCode>
                <c:ptCount val="17"/>
                <c:pt idx="0">
                  <c:v>2.1428571428571428</c:v>
                </c:pt>
                <c:pt idx="1">
                  <c:v>1.625</c:v>
                </c:pt>
                <c:pt idx="2">
                  <c:v>2.1428571428571428</c:v>
                </c:pt>
                <c:pt idx="3">
                  <c:v>1.8333333333333333</c:v>
                </c:pt>
                <c:pt idx="4">
                  <c:v>3</c:v>
                </c:pt>
                <c:pt idx="5">
                  <c:v>2</c:v>
                </c:pt>
                <c:pt idx="6">
                  <c:v>1.6666666666666667</c:v>
                </c:pt>
                <c:pt idx="7">
                  <c:v>2.25</c:v>
                </c:pt>
                <c:pt idx="8">
                  <c:v>2</c:v>
                </c:pt>
                <c:pt idx="9">
                  <c:v>2.1666666666666665</c:v>
                </c:pt>
                <c:pt idx="10">
                  <c:v>2.5714285714285716</c:v>
                </c:pt>
                <c:pt idx="11">
                  <c:v>2.5714285714285716</c:v>
                </c:pt>
                <c:pt idx="12">
                  <c:v>2</c:v>
                </c:pt>
                <c:pt idx="13">
                  <c:v>1.8571428571428572</c:v>
                </c:pt>
                <c:pt idx="14">
                  <c:v>1.625</c:v>
                </c:pt>
                <c:pt idx="15">
                  <c:v>1.4285714285714286</c:v>
                </c:pt>
                <c:pt idx="16">
                  <c:v>1.5</c:v>
                </c:pt>
              </c:numCache>
            </c:numRef>
          </c:val>
          <c:smooth val="0"/>
          <c:extLst>
            <c:ext xmlns:c16="http://schemas.microsoft.com/office/drawing/2014/chart" uri="{C3380CC4-5D6E-409C-BE32-E72D297353CC}">
              <c16:uniqueId val="{00000003-D4FC-4258-9CD9-7FA969C6D389}"/>
            </c:ext>
          </c:extLst>
        </c:ser>
        <c:ser>
          <c:idx val="4"/>
          <c:order val="4"/>
          <c:tx>
            <c:strRef>
              <c:f>Ethnicity!$AI$6:$AI$7</c:f>
              <c:strCache>
                <c:ptCount val="1"/>
                <c:pt idx="0">
                  <c:v>Not Known / Not Stated / Incomplete</c:v>
                </c:pt>
              </c:strCache>
            </c:strRef>
          </c:tx>
          <c:spPr>
            <a:ln w="19050" cap="rnd">
              <a:solidFill>
                <a:srgbClr val="E8CCDB"/>
              </a:solidFill>
              <a:round/>
            </a:ln>
            <a:effectLst/>
          </c:spPr>
          <c:marker>
            <c:symbol val="none"/>
          </c:marker>
          <c:cat>
            <c:multiLvlStrRef>
              <c:f>Ethnicity!$AD$8:$AD$29</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Ethnicity!$AI$8:$AI$29</c:f>
              <c:numCache>
                <c:formatCode>0.0</c:formatCode>
                <c:ptCount val="17"/>
                <c:pt idx="0">
                  <c:v>0.5714285714285714</c:v>
                </c:pt>
                <c:pt idx="1">
                  <c:v>0.625</c:v>
                </c:pt>
                <c:pt idx="2">
                  <c:v>0.5714285714285714</c:v>
                </c:pt>
                <c:pt idx="3">
                  <c:v>0.5</c:v>
                </c:pt>
                <c:pt idx="4">
                  <c:v>0.5</c:v>
                </c:pt>
                <c:pt idx="5">
                  <c:v>0.66666666666666663</c:v>
                </c:pt>
                <c:pt idx="6">
                  <c:v>0.5</c:v>
                </c:pt>
                <c:pt idx="7">
                  <c:v>0.5</c:v>
                </c:pt>
                <c:pt idx="8">
                  <c:v>0.5</c:v>
                </c:pt>
                <c:pt idx="9">
                  <c:v>0.5</c:v>
                </c:pt>
                <c:pt idx="10">
                  <c:v>0.2857142857142857</c:v>
                </c:pt>
                <c:pt idx="11">
                  <c:v>0.14285714285714285</c:v>
                </c:pt>
                <c:pt idx="12">
                  <c:v>0.5714285714285714</c:v>
                </c:pt>
                <c:pt idx="13">
                  <c:v>0.5714285714285714</c:v>
                </c:pt>
                <c:pt idx="14">
                  <c:v>0.75</c:v>
                </c:pt>
                <c:pt idx="15">
                  <c:v>0.8571428571428571</c:v>
                </c:pt>
                <c:pt idx="16">
                  <c:v>0.625</c:v>
                </c:pt>
              </c:numCache>
            </c:numRef>
          </c:val>
          <c:smooth val="0"/>
          <c:extLst>
            <c:ext xmlns:c16="http://schemas.microsoft.com/office/drawing/2014/chart" uri="{C3380CC4-5D6E-409C-BE32-E72D297353CC}">
              <c16:uniqueId val="{00000004-D4FC-4258-9CD9-7FA969C6D389}"/>
            </c:ext>
          </c:extLst>
        </c:ser>
        <c:ser>
          <c:idx val="5"/>
          <c:order val="5"/>
          <c:tx>
            <c:strRef>
              <c:f>Ethnicity!$AJ$6:$AJ$7</c:f>
              <c:strCache>
                <c:ptCount val="1"/>
                <c:pt idx="0">
                  <c:v>White</c:v>
                </c:pt>
              </c:strCache>
            </c:strRef>
          </c:tx>
          <c:spPr>
            <a:ln w="19050" cap="rnd">
              <a:solidFill>
                <a:schemeClr val="bg1">
                  <a:lumMod val="85000"/>
                </a:schemeClr>
              </a:solidFill>
              <a:round/>
            </a:ln>
            <a:effectLst/>
          </c:spPr>
          <c:marker>
            <c:symbol val="none"/>
          </c:marker>
          <c:cat>
            <c:multiLvlStrRef>
              <c:f>Ethnicity!$AD$8:$AD$29</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Ethnicity!$AJ$8:$AJ$29</c:f>
              <c:numCache>
                <c:formatCode>0.0</c:formatCode>
                <c:ptCount val="17"/>
                <c:pt idx="0">
                  <c:v>0.8571428571428571</c:v>
                </c:pt>
                <c:pt idx="1">
                  <c:v>0.875</c:v>
                </c:pt>
                <c:pt idx="2">
                  <c:v>1</c:v>
                </c:pt>
                <c:pt idx="3">
                  <c:v>0.83333333333333337</c:v>
                </c:pt>
                <c:pt idx="4">
                  <c:v>1</c:v>
                </c:pt>
                <c:pt idx="5">
                  <c:v>1</c:v>
                </c:pt>
                <c:pt idx="6">
                  <c:v>0.83333333333333337</c:v>
                </c:pt>
                <c:pt idx="7">
                  <c:v>1</c:v>
                </c:pt>
                <c:pt idx="8">
                  <c:v>1</c:v>
                </c:pt>
                <c:pt idx="9">
                  <c:v>1</c:v>
                </c:pt>
                <c:pt idx="10">
                  <c:v>1</c:v>
                </c:pt>
                <c:pt idx="11">
                  <c:v>1</c:v>
                </c:pt>
                <c:pt idx="12">
                  <c:v>0.7142857142857143</c:v>
                </c:pt>
                <c:pt idx="13">
                  <c:v>0.8571428571428571</c:v>
                </c:pt>
                <c:pt idx="14">
                  <c:v>0.875</c:v>
                </c:pt>
                <c:pt idx="15">
                  <c:v>1</c:v>
                </c:pt>
                <c:pt idx="16">
                  <c:v>1</c:v>
                </c:pt>
              </c:numCache>
            </c:numRef>
          </c:val>
          <c:smooth val="0"/>
          <c:extLst>
            <c:ext xmlns:c16="http://schemas.microsoft.com/office/drawing/2014/chart" uri="{C3380CC4-5D6E-409C-BE32-E72D297353CC}">
              <c16:uniqueId val="{00000005-D4FC-4258-9CD9-7FA969C6D389}"/>
            </c:ext>
          </c:extLst>
        </c:ser>
        <c:dLbls>
          <c:showLegendKey val="0"/>
          <c:showVal val="0"/>
          <c:showCatName val="0"/>
          <c:showSerName val="0"/>
          <c:showPercent val="0"/>
          <c:showBubbleSize val="0"/>
        </c:dLbls>
        <c:smooth val="0"/>
        <c:axId val="345680847"/>
        <c:axId val="293151936"/>
      </c:lineChart>
      <c:catAx>
        <c:axId val="34568084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Referral date</a:t>
                </a:r>
              </a:p>
            </c:rich>
          </c:tx>
          <c:layout>
            <c:manualLayout>
              <c:xMode val="edge"/>
              <c:yMode val="edge"/>
              <c:x val="0.46221288083408363"/>
              <c:y val="0.9034044336523707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3151936"/>
        <c:crosses val="autoZero"/>
        <c:auto val="1"/>
        <c:lblAlgn val="ctr"/>
        <c:lblOffset val="100"/>
        <c:noMultiLvlLbl val="0"/>
      </c:catAx>
      <c:valAx>
        <c:axId val="293151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Relative median initial waiting time</a:t>
                </a:r>
              </a:p>
            </c:rich>
          </c:tx>
          <c:layout>
            <c:manualLayout>
              <c:xMode val="edge"/>
              <c:yMode val="edge"/>
              <c:x val="1.9494474362821926E-2"/>
              <c:y val="0.1146396347814296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68084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E8EDEE"/>
      </a:solid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[MHTA CYPMH wait times data analysis - Phase 2.xlsx]Gender!PivotTable18</c:name>
    <c:fmtId val="-1"/>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rgbClr val="E82985"/>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rgbClr val="6B4087"/>
          </a:solidFill>
          <a:ln w="19050">
            <a:solidFill>
              <a:schemeClr val="lt1"/>
            </a:solidFill>
          </a:ln>
          <a:effectLst/>
        </c:spPr>
      </c:pivotFmt>
      <c:pivotFmt>
        <c:idx val="4"/>
        <c:spPr>
          <a:solidFill>
            <a:srgbClr val="E82985"/>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rgbClr val="6B4087"/>
          </a:solidFill>
          <a:ln w="19050">
            <a:solidFill>
              <a:schemeClr val="lt1"/>
            </a:solidFill>
          </a:ln>
          <a:effectLst/>
        </c:spPr>
      </c:pivotFmt>
      <c:pivotFmt>
        <c:idx val="6"/>
        <c:spPr>
          <a:solidFill>
            <a:srgbClr val="E82985"/>
          </a:solidFill>
          <a:ln w="19050">
            <a:solidFill>
              <a:schemeClr val="lt1"/>
            </a:solidFill>
          </a:ln>
          <a:effectLst/>
        </c:spPr>
      </c:pivotFmt>
      <c:pivotFmt>
        <c:idx val="7"/>
        <c:spPr>
          <a:solidFill>
            <a:srgbClr val="E82985"/>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rgbClr val="6B4087"/>
          </a:solidFill>
          <a:ln w="19050">
            <a:solidFill>
              <a:schemeClr val="lt1"/>
            </a:solidFill>
          </a:ln>
          <a:effectLst/>
        </c:spPr>
      </c:pivotFmt>
      <c:pivotFmt>
        <c:idx val="9"/>
        <c:spPr>
          <a:solidFill>
            <a:srgbClr val="E82985"/>
          </a:solidFill>
          <a:ln w="19050">
            <a:solidFill>
              <a:schemeClr val="lt1"/>
            </a:solidFill>
          </a:ln>
          <a:effectLst/>
        </c:spPr>
      </c:pivotFmt>
    </c:pivotFmts>
    <c:plotArea>
      <c:layout>
        <c:manualLayout>
          <c:layoutTarget val="inner"/>
          <c:xMode val="edge"/>
          <c:yMode val="edge"/>
          <c:x val="0.13127220147676277"/>
          <c:y val="0.11357838554754397"/>
          <c:w val="0.76367498611187068"/>
          <c:h val="0.57573035229293779"/>
        </c:manualLayout>
      </c:layout>
      <c:pieChart>
        <c:varyColors val="1"/>
        <c:ser>
          <c:idx val="0"/>
          <c:order val="0"/>
          <c:tx>
            <c:strRef>
              <c:f>Gender!$G$11</c:f>
              <c:strCache>
                <c:ptCount val="1"/>
                <c:pt idx="0">
                  <c:v>Total</c:v>
                </c:pt>
              </c:strCache>
            </c:strRef>
          </c:tx>
          <c:spPr>
            <a:solidFill>
              <a:srgbClr val="E82985"/>
            </a:solidFill>
          </c:spPr>
          <c:dPt>
            <c:idx val="0"/>
            <c:bubble3D val="0"/>
            <c:spPr>
              <a:solidFill>
                <a:srgbClr val="6B4087"/>
              </a:solidFill>
              <a:ln w="19050">
                <a:solidFill>
                  <a:schemeClr val="lt1"/>
                </a:solidFill>
              </a:ln>
              <a:effectLst/>
            </c:spPr>
            <c:extLst>
              <c:ext xmlns:c16="http://schemas.microsoft.com/office/drawing/2014/chart" uri="{C3380CC4-5D6E-409C-BE32-E72D297353CC}">
                <c16:uniqueId val="{00000001-CB26-4B9E-916E-A2CC92D5AE39}"/>
              </c:ext>
            </c:extLst>
          </c:dPt>
          <c:dPt>
            <c:idx val="1"/>
            <c:bubble3D val="0"/>
            <c:spPr>
              <a:solidFill>
                <a:srgbClr val="E82985"/>
              </a:solidFill>
              <a:ln w="19050">
                <a:solidFill>
                  <a:schemeClr val="lt1"/>
                </a:solidFill>
              </a:ln>
              <a:effectLst/>
            </c:spPr>
            <c:extLst>
              <c:ext xmlns:c16="http://schemas.microsoft.com/office/drawing/2014/chart" uri="{C3380CC4-5D6E-409C-BE32-E72D297353CC}">
                <c16:uniqueId val="{00000003-CB26-4B9E-916E-A2CC92D5AE39}"/>
              </c:ext>
            </c:extLst>
          </c:dPt>
          <c:cat>
            <c:strRef>
              <c:f>Gender!$F$12:$F$13</c:f>
              <c:strCache>
                <c:ptCount val="2"/>
                <c:pt idx="0">
                  <c:v>Female</c:v>
                </c:pt>
                <c:pt idx="1">
                  <c:v>Male</c:v>
                </c:pt>
              </c:strCache>
            </c:strRef>
          </c:cat>
          <c:val>
            <c:numRef>
              <c:f>Gender!$G$12:$G$13</c:f>
              <c:numCache>
                <c:formatCode>General</c:formatCode>
                <c:ptCount val="2"/>
                <c:pt idx="0">
                  <c:v>250030</c:v>
                </c:pt>
                <c:pt idx="1">
                  <c:v>171957</c:v>
                </c:pt>
              </c:numCache>
            </c:numRef>
          </c:val>
          <c:extLst>
            <c:ext xmlns:c16="http://schemas.microsoft.com/office/drawing/2014/chart" uri="{C3380CC4-5D6E-409C-BE32-E72D297353CC}">
              <c16:uniqueId val="{00000004-CB26-4B9E-916E-A2CC92D5AE3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E8EDEE"/>
      </a:solidFill>
      <a:round/>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[MHTA CYPMH wait times data analysis - Phase 2.xlsx]Gender!PivotTable5</c:name>
    <c:fmtId val="-1"/>
  </c:pivotSource>
  <c:chart>
    <c:autoTitleDeleted val="0"/>
    <c:pivotFmts>
      <c:pivotFmt>
        <c:idx val="0"/>
        <c:spPr>
          <a:solidFill>
            <a:schemeClr val="accent1"/>
          </a:solidFill>
          <a:ln w="19050" cap="rnd">
            <a:solidFill>
              <a:srgbClr val="6B4087"/>
            </a:solidFill>
            <a:round/>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cap="rnd">
            <a:solidFill>
              <a:srgbClr val="E82985"/>
            </a:solidFill>
            <a:round/>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cap="rnd">
            <a:solidFill>
              <a:srgbClr val="6B4087"/>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19050" cap="rnd">
            <a:solidFill>
              <a:srgbClr val="E82985"/>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19050" cap="rnd">
            <a:solidFill>
              <a:srgbClr val="6B4087"/>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19050" cap="rnd">
            <a:solidFill>
              <a:srgbClr val="E82985"/>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6585734463276836"/>
          <c:y val="0.12557103189793078"/>
          <c:w val="0.78314524482109227"/>
          <c:h val="0.55664185070320571"/>
        </c:manualLayout>
      </c:layout>
      <c:lineChart>
        <c:grouping val="standard"/>
        <c:varyColors val="0"/>
        <c:ser>
          <c:idx val="0"/>
          <c:order val="0"/>
          <c:tx>
            <c:strRef>
              <c:f>Gender!$O$6:$O$7</c:f>
              <c:strCache>
                <c:ptCount val="1"/>
                <c:pt idx="0">
                  <c:v>Female</c:v>
                </c:pt>
              </c:strCache>
            </c:strRef>
          </c:tx>
          <c:spPr>
            <a:ln w="19050" cap="rnd">
              <a:solidFill>
                <a:srgbClr val="6B4087"/>
              </a:solidFill>
              <a:round/>
            </a:ln>
            <a:effectLst/>
          </c:spPr>
          <c:marker>
            <c:symbol val="none"/>
          </c:marker>
          <c:cat>
            <c:multiLvlStrRef>
              <c:f>Gender!$N$8:$N$29</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Gender!$O$8:$O$29</c:f>
              <c:numCache>
                <c:formatCode>0.0</c:formatCode>
                <c:ptCount val="17"/>
                <c:pt idx="0">
                  <c:v>0.7142857142857143</c:v>
                </c:pt>
                <c:pt idx="1">
                  <c:v>0.75</c:v>
                </c:pt>
                <c:pt idx="2">
                  <c:v>0.7142857142857143</c:v>
                </c:pt>
                <c:pt idx="3">
                  <c:v>0.66666666666666663</c:v>
                </c:pt>
                <c:pt idx="4">
                  <c:v>0.5</c:v>
                </c:pt>
                <c:pt idx="5">
                  <c:v>0.66666666666666663</c:v>
                </c:pt>
                <c:pt idx="6">
                  <c:v>0.66666666666666663</c:v>
                </c:pt>
                <c:pt idx="7">
                  <c:v>0.75</c:v>
                </c:pt>
                <c:pt idx="8">
                  <c:v>0.66666666666666663</c:v>
                </c:pt>
                <c:pt idx="9">
                  <c:v>0.5714285714285714</c:v>
                </c:pt>
                <c:pt idx="10">
                  <c:v>0.7142857142857143</c:v>
                </c:pt>
                <c:pt idx="11">
                  <c:v>0.7142857142857143</c:v>
                </c:pt>
                <c:pt idx="12">
                  <c:v>0.5714285714285714</c:v>
                </c:pt>
                <c:pt idx="13">
                  <c:v>0.7142857142857143</c:v>
                </c:pt>
                <c:pt idx="14">
                  <c:v>0.75</c:v>
                </c:pt>
                <c:pt idx="15">
                  <c:v>0.8571428571428571</c:v>
                </c:pt>
                <c:pt idx="16">
                  <c:v>0.75</c:v>
                </c:pt>
              </c:numCache>
            </c:numRef>
          </c:val>
          <c:smooth val="0"/>
          <c:extLst>
            <c:ext xmlns:c16="http://schemas.microsoft.com/office/drawing/2014/chart" uri="{C3380CC4-5D6E-409C-BE32-E72D297353CC}">
              <c16:uniqueId val="{00000000-528D-4BBF-95CA-5490294EE692}"/>
            </c:ext>
          </c:extLst>
        </c:ser>
        <c:ser>
          <c:idx val="1"/>
          <c:order val="1"/>
          <c:tx>
            <c:strRef>
              <c:f>Gender!$P$6:$P$7</c:f>
              <c:strCache>
                <c:ptCount val="1"/>
                <c:pt idx="0">
                  <c:v>Male</c:v>
                </c:pt>
              </c:strCache>
            </c:strRef>
          </c:tx>
          <c:spPr>
            <a:ln w="19050" cap="rnd">
              <a:solidFill>
                <a:srgbClr val="E82985"/>
              </a:solidFill>
              <a:round/>
            </a:ln>
            <a:effectLst/>
          </c:spPr>
          <c:marker>
            <c:symbol val="none"/>
          </c:marker>
          <c:cat>
            <c:multiLvlStrRef>
              <c:f>Gender!$N$8:$N$29</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Gender!$P$8:$P$29</c:f>
              <c:numCache>
                <c:formatCode>0.0</c:formatCode>
                <c:ptCount val="17"/>
                <c:pt idx="0">
                  <c:v>1.8571428571428572</c:v>
                </c:pt>
                <c:pt idx="1">
                  <c:v>1.625</c:v>
                </c:pt>
                <c:pt idx="2">
                  <c:v>1.4285714285714286</c:v>
                </c:pt>
                <c:pt idx="3">
                  <c:v>1.3333333333333333</c:v>
                </c:pt>
                <c:pt idx="4">
                  <c:v>2</c:v>
                </c:pt>
                <c:pt idx="5">
                  <c:v>2</c:v>
                </c:pt>
                <c:pt idx="6">
                  <c:v>1.3333333333333333</c:v>
                </c:pt>
                <c:pt idx="7">
                  <c:v>1.75</c:v>
                </c:pt>
                <c:pt idx="8">
                  <c:v>1.8333333333333333</c:v>
                </c:pt>
                <c:pt idx="9">
                  <c:v>1.8571428571428572</c:v>
                </c:pt>
                <c:pt idx="10">
                  <c:v>2</c:v>
                </c:pt>
                <c:pt idx="11">
                  <c:v>2</c:v>
                </c:pt>
                <c:pt idx="12">
                  <c:v>1.8571428571428572</c:v>
                </c:pt>
                <c:pt idx="13">
                  <c:v>1.7142857142857142</c:v>
                </c:pt>
                <c:pt idx="14">
                  <c:v>1.75</c:v>
                </c:pt>
                <c:pt idx="15">
                  <c:v>1.5714285714285714</c:v>
                </c:pt>
                <c:pt idx="16">
                  <c:v>1.75</c:v>
                </c:pt>
              </c:numCache>
            </c:numRef>
          </c:val>
          <c:smooth val="0"/>
          <c:extLst>
            <c:ext xmlns:c16="http://schemas.microsoft.com/office/drawing/2014/chart" uri="{C3380CC4-5D6E-409C-BE32-E72D297353CC}">
              <c16:uniqueId val="{00000001-528D-4BBF-95CA-5490294EE692}"/>
            </c:ext>
          </c:extLst>
        </c:ser>
        <c:dLbls>
          <c:showLegendKey val="0"/>
          <c:showVal val="0"/>
          <c:showCatName val="0"/>
          <c:showSerName val="0"/>
          <c:showPercent val="0"/>
          <c:showBubbleSize val="0"/>
        </c:dLbls>
        <c:smooth val="0"/>
        <c:axId val="329795888"/>
        <c:axId val="1889192784"/>
      </c:lineChart>
      <c:catAx>
        <c:axId val="3297958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Date referred</a:t>
                </a:r>
              </a:p>
            </c:rich>
          </c:tx>
          <c:layout>
            <c:manualLayout>
              <c:xMode val="edge"/>
              <c:yMode val="edge"/>
              <c:x val="0.46168432203389825"/>
              <c:y val="0.9024079036109441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89192784"/>
        <c:crosses val="autoZero"/>
        <c:auto val="1"/>
        <c:lblAlgn val="ctr"/>
        <c:lblOffset val="100"/>
        <c:noMultiLvlLbl val="0"/>
      </c:catAx>
      <c:valAx>
        <c:axId val="1889192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Relative</a:t>
                </a:r>
                <a:r>
                  <a:rPr lang="en-GB" baseline="0"/>
                  <a:t> m</a:t>
                </a:r>
                <a:r>
                  <a:rPr lang="en-GB"/>
                  <a:t>edian initial waiting time*</a:t>
                </a:r>
              </a:p>
            </c:rich>
          </c:tx>
          <c:layout>
            <c:manualLayout>
              <c:xMode val="edge"/>
              <c:yMode val="edge"/>
              <c:x val="1.6496845650947157E-2"/>
              <c:y val="5.3131042372481695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29795888"/>
        <c:crosses val="autoZero"/>
        <c:crossBetween val="between"/>
      </c:valAx>
      <c:spPr>
        <a:noFill/>
        <a:ln>
          <a:noFill/>
        </a:ln>
        <a:effectLst/>
      </c:spPr>
    </c:plotArea>
    <c:legend>
      <c:legendPos val="t"/>
      <c:layout>
        <c:manualLayout>
          <c:xMode val="edge"/>
          <c:yMode val="edge"/>
          <c:x val="0.32507862523540487"/>
          <c:y val="2.2047060927139671E-2"/>
          <c:w val="0.36058737037234739"/>
          <c:h val="9.448159638117280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E8EDEE"/>
      </a:solidFill>
      <a:round/>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[MHTA CYPMH wait times data analysis - Phase 2.xlsx]Gender!PivotTable3</c:name>
    <c:fmtId val="-1"/>
  </c:pivotSource>
  <c:chart>
    <c:autoTitleDeleted val="0"/>
    <c:pivotFmts>
      <c:pivotFmt>
        <c:idx val="0"/>
        <c:spPr>
          <a:solidFill>
            <a:srgbClr val="6B4087"/>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E82985"/>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rgbClr val="E82985"/>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rgbClr val="6B4087"/>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rgbClr val="E82985"/>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rgbClr val="6B4087"/>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38887395553928772"/>
          <c:y val="6.3519229002961808E-2"/>
          <c:w val="0.40861838555875191"/>
          <c:h val="0.78357266336081743"/>
        </c:manualLayout>
      </c:layout>
      <c:barChart>
        <c:barDir val="bar"/>
        <c:grouping val="clustered"/>
        <c:varyColors val="0"/>
        <c:ser>
          <c:idx val="0"/>
          <c:order val="0"/>
          <c:tx>
            <c:strRef>
              <c:f>Gender!$K$4:$K$5</c:f>
              <c:strCache>
                <c:ptCount val="1"/>
                <c:pt idx="0">
                  <c:v>Male</c:v>
                </c:pt>
              </c:strCache>
            </c:strRef>
          </c:tx>
          <c:spPr>
            <a:solidFill>
              <a:srgbClr val="E8298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Gender!$J$6:$J$9</c:f>
              <c:strCache>
                <c:ptCount val="4"/>
                <c:pt idx="0">
                  <c:v>All Others</c:v>
                </c:pt>
                <c:pt idx="1">
                  <c:v>Crisis</c:v>
                </c:pt>
                <c:pt idx="2">
                  <c:v>Eating Disorder</c:v>
                </c:pt>
                <c:pt idx="3">
                  <c:v>Neurodevelopmental</c:v>
                </c:pt>
              </c:strCache>
            </c:strRef>
          </c:cat>
          <c:val>
            <c:numRef>
              <c:f>Gender!$K$6:$K$9</c:f>
              <c:numCache>
                <c:formatCode>General</c:formatCode>
                <c:ptCount val="4"/>
                <c:pt idx="0">
                  <c:v>11</c:v>
                </c:pt>
                <c:pt idx="1">
                  <c:v>0</c:v>
                </c:pt>
                <c:pt idx="2">
                  <c:v>14</c:v>
                </c:pt>
                <c:pt idx="3">
                  <c:v>65</c:v>
                </c:pt>
              </c:numCache>
            </c:numRef>
          </c:val>
          <c:extLst>
            <c:ext xmlns:c16="http://schemas.microsoft.com/office/drawing/2014/chart" uri="{C3380CC4-5D6E-409C-BE32-E72D297353CC}">
              <c16:uniqueId val="{00000000-EB59-49B2-B0BE-94758498EEB3}"/>
            </c:ext>
          </c:extLst>
        </c:ser>
        <c:ser>
          <c:idx val="1"/>
          <c:order val="1"/>
          <c:tx>
            <c:strRef>
              <c:f>Gender!$L$4:$L$5</c:f>
              <c:strCache>
                <c:ptCount val="1"/>
                <c:pt idx="0">
                  <c:v>Female</c:v>
                </c:pt>
              </c:strCache>
            </c:strRef>
          </c:tx>
          <c:spPr>
            <a:solidFill>
              <a:srgbClr val="6B4087"/>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Gender!$J$6:$J$9</c:f>
              <c:strCache>
                <c:ptCount val="4"/>
                <c:pt idx="0">
                  <c:v>All Others</c:v>
                </c:pt>
                <c:pt idx="1">
                  <c:v>Crisis</c:v>
                </c:pt>
                <c:pt idx="2">
                  <c:v>Eating Disorder</c:v>
                </c:pt>
                <c:pt idx="3">
                  <c:v>Neurodevelopmental</c:v>
                </c:pt>
              </c:strCache>
            </c:strRef>
          </c:cat>
          <c:val>
            <c:numRef>
              <c:f>Gender!$L$6:$L$9</c:f>
              <c:numCache>
                <c:formatCode>General</c:formatCode>
                <c:ptCount val="4"/>
                <c:pt idx="0">
                  <c:v>6</c:v>
                </c:pt>
                <c:pt idx="1">
                  <c:v>0</c:v>
                </c:pt>
                <c:pt idx="2">
                  <c:v>9</c:v>
                </c:pt>
                <c:pt idx="3">
                  <c:v>67</c:v>
                </c:pt>
              </c:numCache>
            </c:numRef>
          </c:val>
          <c:extLst>
            <c:ext xmlns:c16="http://schemas.microsoft.com/office/drawing/2014/chart" uri="{C3380CC4-5D6E-409C-BE32-E72D297353CC}">
              <c16:uniqueId val="{00000001-EB59-49B2-B0BE-94758498EEB3}"/>
            </c:ext>
          </c:extLst>
        </c:ser>
        <c:dLbls>
          <c:dLblPos val="outEnd"/>
          <c:showLegendKey val="0"/>
          <c:showVal val="1"/>
          <c:showCatName val="0"/>
          <c:showSerName val="0"/>
          <c:showPercent val="0"/>
          <c:showBubbleSize val="0"/>
        </c:dLbls>
        <c:gapWidth val="120"/>
        <c:axId val="1713970656"/>
        <c:axId val="1722490000"/>
      </c:barChart>
      <c:catAx>
        <c:axId val="1713970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22490000"/>
        <c:crosses val="autoZero"/>
        <c:auto val="1"/>
        <c:lblAlgn val="ctr"/>
        <c:lblOffset val="100"/>
        <c:noMultiLvlLbl val="0"/>
      </c:catAx>
      <c:valAx>
        <c:axId val="1722490000"/>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Initial median wait (days)</a:t>
                </a:r>
              </a:p>
            </c:rich>
          </c:tx>
          <c:layout>
            <c:manualLayout>
              <c:xMode val="edge"/>
              <c:yMode val="edge"/>
              <c:x val="0.34943642943461511"/>
              <c:y val="0.8715856709349283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crossAx val="17139706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E8EDEE"/>
      </a:solidFill>
      <a:round/>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[MHTA CYPMH wait times data analysis - Phase 2.xlsx]Gender!PivotTable2</c:name>
    <c:fmtId val="-1"/>
  </c:pivotSource>
  <c:chart>
    <c:autoTitleDeleted val="0"/>
    <c:pivotFmts>
      <c:pivotFmt>
        <c:idx val="0"/>
        <c:spPr>
          <a:solidFill>
            <a:srgbClr val="6B4087"/>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E82985"/>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rgbClr val="E82985"/>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rgbClr val="6B4087"/>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rgbClr val="E82985"/>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rgbClr val="6B4087"/>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3909025427673522"/>
          <c:y val="7.0438596411459109E-2"/>
          <c:w val="0.42609694155565425"/>
          <c:h val="0.78052310381233592"/>
        </c:manualLayout>
      </c:layout>
      <c:barChart>
        <c:barDir val="bar"/>
        <c:grouping val="clustered"/>
        <c:varyColors val="0"/>
        <c:ser>
          <c:idx val="0"/>
          <c:order val="0"/>
          <c:tx>
            <c:strRef>
              <c:f>Gender!$G$4:$G$5</c:f>
              <c:strCache>
                <c:ptCount val="1"/>
                <c:pt idx="0">
                  <c:v>Male</c:v>
                </c:pt>
              </c:strCache>
            </c:strRef>
          </c:tx>
          <c:spPr>
            <a:solidFill>
              <a:srgbClr val="E8298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Gender!$F$6:$F$9</c:f>
              <c:strCache>
                <c:ptCount val="4"/>
                <c:pt idx="0">
                  <c:v>All Others</c:v>
                </c:pt>
                <c:pt idx="1">
                  <c:v>Crisis</c:v>
                </c:pt>
                <c:pt idx="2">
                  <c:v>Eating Disorder</c:v>
                </c:pt>
                <c:pt idx="3">
                  <c:v>Neurodevelopmental</c:v>
                </c:pt>
              </c:strCache>
            </c:strRef>
          </c:cat>
          <c:val>
            <c:numRef>
              <c:f>Gender!$G$6:$G$9</c:f>
              <c:numCache>
                <c:formatCode>0.0%</c:formatCode>
                <c:ptCount val="4"/>
                <c:pt idx="0">
                  <c:v>0.80980128753118508</c:v>
                </c:pt>
                <c:pt idx="1">
                  <c:v>9.541920363811883E-2</c:v>
                </c:pt>
                <c:pt idx="2">
                  <c:v>7.3332286560012097E-3</c:v>
                </c:pt>
                <c:pt idx="3">
                  <c:v>8.7446280174694843E-2</c:v>
                </c:pt>
              </c:numCache>
            </c:numRef>
          </c:val>
          <c:extLst>
            <c:ext xmlns:c16="http://schemas.microsoft.com/office/drawing/2014/chart" uri="{C3380CC4-5D6E-409C-BE32-E72D297353CC}">
              <c16:uniqueId val="{00000000-DA6D-428D-B458-EAF0B3A1EB39}"/>
            </c:ext>
          </c:extLst>
        </c:ser>
        <c:ser>
          <c:idx val="1"/>
          <c:order val="1"/>
          <c:tx>
            <c:strRef>
              <c:f>Gender!$H$4:$H$5</c:f>
              <c:strCache>
                <c:ptCount val="1"/>
                <c:pt idx="0">
                  <c:v>Female</c:v>
                </c:pt>
              </c:strCache>
            </c:strRef>
          </c:tx>
          <c:spPr>
            <a:solidFill>
              <a:srgbClr val="6B4087"/>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Gender!$F$6:$F$9</c:f>
              <c:strCache>
                <c:ptCount val="4"/>
                <c:pt idx="0">
                  <c:v>All Others</c:v>
                </c:pt>
                <c:pt idx="1">
                  <c:v>Crisis</c:v>
                </c:pt>
                <c:pt idx="2">
                  <c:v>Eating Disorder</c:v>
                </c:pt>
                <c:pt idx="3">
                  <c:v>Neurodevelopmental</c:v>
                </c:pt>
              </c:strCache>
            </c:strRef>
          </c:cat>
          <c:val>
            <c:numRef>
              <c:f>Gender!$H$6:$H$9</c:f>
              <c:numCache>
                <c:formatCode>0.0%</c:formatCode>
                <c:ptCount val="4"/>
                <c:pt idx="0">
                  <c:v>0.77661880574331077</c:v>
                </c:pt>
                <c:pt idx="1">
                  <c:v>0.15354157501099869</c:v>
                </c:pt>
                <c:pt idx="2">
                  <c:v>3.9095308562972442E-2</c:v>
                </c:pt>
                <c:pt idx="3">
                  <c:v>3.0744310682718073E-2</c:v>
                </c:pt>
              </c:numCache>
            </c:numRef>
          </c:val>
          <c:extLst>
            <c:ext xmlns:c16="http://schemas.microsoft.com/office/drawing/2014/chart" uri="{C3380CC4-5D6E-409C-BE32-E72D297353CC}">
              <c16:uniqueId val="{00000001-DA6D-428D-B458-EAF0B3A1EB39}"/>
            </c:ext>
          </c:extLst>
        </c:ser>
        <c:dLbls>
          <c:dLblPos val="outEnd"/>
          <c:showLegendKey val="0"/>
          <c:showVal val="1"/>
          <c:showCatName val="0"/>
          <c:showSerName val="0"/>
          <c:showPercent val="0"/>
          <c:showBubbleSize val="0"/>
        </c:dLbls>
        <c:gapWidth val="120"/>
        <c:axId val="2080181072"/>
        <c:axId val="400446399"/>
      </c:barChart>
      <c:catAx>
        <c:axId val="2080181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0446399"/>
        <c:crosses val="autoZero"/>
        <c:auto val="1"/>
        <c:lblAlgn val="ctr"/>
        <c:lblOffset val="100"/>
        <c:noMultiLvlLbl val="0"/>
      </c:catAx>
      <c:valAx>
        <c:axId val="400446399"/>
        <c:scaling>
          <c:orientation val="minMax"/>
        </c:scaling>
        <c:delete val="1"/>
        <c:axPos val="b"/>
        <c:majorGridlines>
          <c:spPr>
            <a:ln w="9525" cap="flat" cmpd="sng" algn="ctr">
              <a:no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a:t>
                </a:r>
                <a:r>
                  <a:rPr lang="en-GB" baseline="0"/>
                  <a:t> of referrals</a:t>
                </a:r>
                <a:endParaRPr lang="en-GB"/>
              </a:p>
            </c:rich>
          </c:tx>
          <c:layout>
            <c:manualLayout>
              <c:xMode val="edge"/>
              <c:yMode val="edge"/>
              <c:x val="0.42649229835491609"/>
              <c:y val="0.8903263442478495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crossAx val="2080181072"/>
        <c:crosses val="autoZero"/>
        <c:crossBetween val="between"/>
      </c:valAx>
      <c:spPr>
        <a:noFill/>
        <a:ln>
          <a:noFill/>
        </a:ln>
        <a:effectLst/>
      </c:spPr>
    </c:plotArea>
    <c:legend>
      <c:legendPos val="r"/>
      <c:layout>
        <c:manualLayout>
          <c:xMode val="edge"/>
          <c:yMode val="edge"/>
          <c:x val="0.79348212005108576"/>
          <c:y val="0.37954126112723213"/>
          <c:w val="0.1954278416347382"/>
          <c:h val="0.1850166466480638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E8EDEE"/>
      </a:solidFill>
      <a:round/>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[MHTA CYPMH wait times data analysis - Phase 2.xlsx]Ethnicity-Gender!PivotTable1</c:name>
    <c:fmtId val="-1"/>
  </c:pivotSource>
  <c:chart>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rgbClr val="005EB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rgbClr val="005EB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w="28575" cap="rnd">
            <a:solidFill>
              <a:srgbClr val="005EB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4"/>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5837211589680966"/>
          <c:y val="0.10518239904706128"/>
          <c:w val="0.82221410701747721"/>
          <c:h val="0.53240145877920031"/>
        </c:manualLayout>
      </c:layout>
      <c:lineChart>
        <c:grouping val="standard"/>
        <c:varyColors val="0"/>
        <c:ser>
          <c:idx val="0"/>
          <c:order val="0"/>
          <c:tx>
            <c:strRef>
              <c:f>'Ethnicity-Gender'!$O$6:$O$8</c:f>
              <c:strCache>
                <c:ptCount val="1"/>
                <c:pt idx="0">
                  <c:v>Asian - Female</c:v>
                </c:pt>
              </c:strCache>
            </c:strRef>
          </c:tx>
          <c:spPr>
            <a:ln w="28575" cap="rnd">
              <a:noFill/>
              <a:round/>
            </a:ln>
            <a:effectLst/>
          </c:spPr>
          <c:marker>
            <c:symbol val="none"/>
          </c:marker>
          <c:cat>
            <c:multiLvlStrRef>
              <c:f>'Ethnicity-Gender'!$N$9:$N$30</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'Ethnicity-Gender'!$O$9:$O$30</c:f>
              <c:numCache>
                <c:formatCode>0.0</c:formatCode>
                <c:ptCount val="17"/>
                <c:pt idx="0">
                  <c:v>1.1428571428571428</c:v>
                </c:pt>
                <c:pt idx="1">
                  <c:v>1</c:v>
                </c:pt>
                <c:pt idx="2">
                  <c:v>1</c:v>
                </c:pt>
                <c:pt idx="3">
                  <c:v>1</c:v>
                </c:pt>
                <c:pt idx="4">
                  <c:v>1.5</c:v>
                </c:pt>
                <c:pt idx="5">
                  <c:v>1.6666666666666667</c:v>
                </c:pt>
                <c:pt idx="6">
                  <c:v>1.5</c:v>
                </c:pt>
                <c:pt idx="7">
                  <c:v>1.75</c:v>
                </c:pt>
                <c:pt idx="8">
                  <c:v>1.1666666666666667</c:v>
                </c:pt>
                <c:pt idx="9">
                  <c:v>1.1428571428571428</c:v>
                </c:pt>
                <c:pt idx="10">
                  <c:v>0.8571428571428571</c:v>
                </c:pt>
                <c:pt idx="11">
                  <c:v>1</c:v>
                </c:pt>
                <c:pt idx="12">
                  <c:v>1.1428571428571428</c:v>
                </c:pt>
                <c:pt idx="13">
                  <c:v>1</c:v>
                </c:pt>
                <c:pt idx="14">
                  <c:v>0.875</c:v>
                </c:pt>
                <c:pt idx="15">
                  <c:v>0.8571428571428571</c:v>
                </c:pt>
                <c:pt idx="16">
                  <c:v>1</c:v>
                </c:pt>
              </c:numCache>
            </c:numRef>
          </c:val>
          <c:smooth val="0"/>
          <c:extLst>
            <c:ext xmlns:c16="http://schemas.microsoft.com/office/drawing/2014/chart" uri="{C3380CC4-5D6E-409C-BE32-E72D297353CC}">
              <c16:uniqueId val="{00000000-8600-4BF0-BFCB-4C541FC1DFD1}"/>
            </c:ext>
          </c:extLst>
        </c:ser>
        <c:ser>
          <c:idx val="1"/>
          <c:order val="1"/>
          <c:tx>
            <c:strRef>
              <c:f>'Ethnicity-Gender'!$P$6:$P$8</c:f>
              <c:strCache>
                <c:ptCount val="1"/>
                <c:pt idx="0">
                  <c:v>Asian - Male</c:v>
                </c:pt>
              </c:strCache>
            </c:strRef>
          </c:tx>
          <c:spPr>
            <a:ln w="28575" cap="rnd">
              <a:noFill/>
              <a:round/>
            </a:ln>
            <a:effectLst/>
          </c:spPr>
          <c:marker>
            <c:symbol val="none"/>
          </c:marker>
          <c:cat>
            <c:multiLvlStrRef>
              <c:f>'Ethnicity-Gender'!$N$9:$N$30</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'Ethnicity-Gender'!$P$9:$P$30</c:f>
              <c:numCache>
                <c:formatCode>0.0</c:formatCode>
                <c:ptCount val="17"/>
                <c:pt idx="0">
                  <c:v>2.7142857142857144</c:v>
                </c:pt>
                <c:pt idx="1">
                  <c:v>2.5</c:v>
                </c:pt>
                <c:pt idx="2">
                  <c:v>2.1428571428571428</c:v>
                </c:pt>
                <c:pt idx="3">
                  <c:v>1.8333333333333333</c:v>
                </c:pt>
                <c:pt idx="4">
                  <c:v>3</c:v>
                </c:pt>
                <c:pt idx="5">
                  <c:v>2.3333333333333335</c:v>
                </c:pt>
                <c:pt idx="6">
                  <c:v>2.1666666666666665</c:v>
                </c:pt>
                <c:pt idx="7">
                  <c:v>3.5</c:v>
                </c:pt>
                <c:pt idx="8">
                  <c:v>2.5</c:v>
                </c:pt>
                <c:pt idx="9">
                  <c:v>2.7142857142857144</c:v>
                </c:pt>
                <c:pt idx="10">
                  <c:v>2.3571428571428572</c:v>
                </c:pt>
                <c:pt idx="11">
                  <c:v>2.1428571428571428</c:v>
                </c:pt>
                <c:pt idx="12">
                  <c:v>2</c:v>
                </c:pt>
                <c:pt idx="13">
                  <c:v>2.4285714285714284</c:v>
                </c:pt>
                <c:pt idx="14">
                  <c:v>1.625</c:v>
                </c:pt>
                <c:pt idx="15">
                  <c:v>1.8571428571428572</c:v>
                </c:pt>
                <c:pt idx="16">
                  <c:v>1.75</c:v>
                </c:pt>
              </c:numCache>
            </c:numRef>
          </c:val>
          <c:smooth val="0"/>
          <c:extLst>
            <c:ext xmlns:c16="http://schemas.microsoft.com/office/drawing/2014/chart" uri="{C3380CC4-5D6E-409C-BE32-E72D297353CC}">
              <c16:uniqueId val="{00000001-8600-4BF0-BFCB-4C541FC1DFD1}"/>
            </c:ext>
          </c:extLst>
        </c:ser>
        <c:ser>
          <c:idx val="2"/>
          <c:order val="2"/>
          <c:tx>
            <c:strRef>
              <c:f>'Ethnicity-Gender'!$R$6:$R$8</c:f>
              <c:strCache>
                <c:ptCount val="1"/>
                <c:pt idx="0">
                  <c:v>Black - Female</c:v>
                </c:pt>
              </c:strCache>
            </c:strRef>
          </c:tx>
          <c:spPr>
            <a:ln w="28575" cap="rnd">
              <a:noFill/>
              <a:round/>
            </a:ln>
            <a:effectLst/>
          </c:spPr>
          <c:marker>
            <c:symbol val="none"/>
          </c:marker>
          <c:cat>
            <c:multiLvlStrRef>
              <c:f>'Ethnicity-Gender'!$N$9:$N$30</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'Ethnicity-Gender'!$R$9:$R$30</c:f>
              <c:numCache>
                <c:formatCode>0.0</c:formatCode>
                <c:ptCount val="17"/>
                <c:pt idx="0">
                  <c:v>1</c:v>
                </c:pt>
                <c:pt idx="1">
                  <c:v>1.125</c:v>
                </c:pt>
                <c:pt idx="2">
                  <c:v>1.2857142857142858</c:v>
                </c:pt>
                <c:pt idx="3">
                  <c:v>1.3333333333333333</c:v>
                </c:pt>
                <c:pt idx="4">
                  <c:v>2.5</c:v>
                </c:pt>
                <c:pt idx="5">
                  <c:v>1.3333333333333333</c:v>
                </c:pt>
                <c:pt idx="6">
                  <c:v>1</c:v>
                </c:pt>
                <c:pt idx="7">
                  <c:v>1.25</c:v>
                </c:pt>
                <c:pt idx="8">
                  <c:v>1.1666666666666667</c:v>
                </c:pt>
                <c:pt idx="9">
                  <c:v>1.2857142857142858</c:v>
                </c:pt>
                <c:pt idx="10">
                  <c:v>1.2857142857142858</c:v>
                </c:pt>
                <c:pt idx="11">
                  <c:v>1</c:v>
                </c:pt>
                <c:pt idx="12">
                  <c:v>0.8571428571428571</c:v>
                </c:pt>
                <c:pt idx="13">
                  <c:v>0.8571428571428571</c:v>
                </c:pt>
                <c:pt idx="14">
                  <c:v>1</c:v>
                </c:pt>
                <c:pt idx="15">
                  <c:v>0.8571428571428571</c:v>
                </c:pt>
                <c:pt idx="16">
                  <c:v>0.5</c:v>
                </c:pt>
              </c:numCache>
            </c:numRef>
          </c:val>
          <c:smooth val="0"/>
          <c:extLst>
            <c:ext xmlns:c16="http://schemas.microsoft.com/office/drawing/2014/chart" uri="{C3380CC4-5D6E-409C-BE32-E72D297353CC}">
              <c16:uniqueId val="{00000002-8600-4BF0-BFCB-4C541FC1DFD1}"/>
            </c:ext>
          </c:extLst>
        </c:ser>
        <c:ser>
          <c:idx val="3"/>
          <c:order val="3"/>
          <c:tx>
            <c:strRef>
              <c:f>'Ethnicity-Gender'!$S$6:$S$8</c:f>
              <c:strCache>
                <c:ptCount val="1"/>
                <c:pt idx="0">
                  <c:v>Black - Male</c:v>
                </c:pt>
              </c:strCache>
            </c:strRef>
          </c:tx>
          <c:spPr>
            <a:ln w="19050" cap="rnd">
              <a:solidFill>
                <a:srgbClr val="005EB8"/>
              </a:solidFill>
              <a:round/>
            </a:ln>
            <a:effectLst/>
          </c:spPr>
          <c:marker>
            <c:symbol val="none"/>
          </c:marker>
          <c:cat>
            <c:multiLvlStrRef>
              <c:f>'Ethnicity-Gender'!$N$9:$N$30</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'Ethnicity-Gender'!$S$9:$S$30</c:f>
              <c:numCache>
                <c:formatCode>0.0</c:formatCode>
                <c:ptCount val="17"/>
                <c:pt idx="0">
                  <c:v>3.8571428571428572</c:v>
                </c:pt>
                <c:pt idx="1">
                  <c:v>3.125</c:v>
                </c:pt>
                <c:pt idx="2">
                  <c:v>2.8571428571428572</c:v>
                </c:pt>
                <c:pt idx="3">
                  <c:v>3.6666666666666665</c:v>
                </c:pt>
                <c:pt idx="4">
                  <c:v>5</c:v>
                </c:pt>
                <c:pt idx="5">
                  <c:v>4.666666666666667</c:v>
                </c:pt>
                <c:pt idx="6">
                  <c:v>3.1666666666666665</c:v>
                </c:pt>
                <c:pt idx="7">
                  <c:v>5</c:v>
                </c:pt>
                <c:pt idx="8">
                  <c:v>4.166666666666667</c:v>
                </c:pt>
                <c:pt idx="9">
                  <c:v>4.2857142857142856</c:v>
                </c:pt>
                <c:pt idx="10">
                  <c:v>4.1428571428571432</c:v>
                </c:pt>
                <c:pt idx="11">
                  <c:v>4</c:v>
                </c:pt>
                <c:pt idx="12">
                  <c:v>2.7142857142857144</c:v>
                </c:pt>
                <c:pt idx="13">
                  <c:v>3</c:v>
                </c:pt>
                <c:pt idx="14">
                  <c:v>2.875</c:v>
                </c:pt>
                <c:pt idx="15">
                  <c:v>1.7142857142857142</c:v>
                </c:pt>
                <c:pt idx="16">
                  <c:v>2</c:v>
                </c:pt>
              </c:numCache>
            </c:numRef>
          </c:val>
          <c:smooth val="0"/>
          <c:extLst>
            <c:ext xmlns:c16="http://schemas.microsoft.com/office/drawing/2014/chart" uri="{C3380CC4-5D6E-409C-BE32-E72D297353CC}">
              <c16:uniqueId val="{00000003-8600-4BF0-BFCB-4C541FC1DFD1}"/>
            </c:ext>
          </c:extLst>
        </c:ser>
        <c:ser>
          <c:idx val="4"/>
          <c:order val="4"/>
          <c:tx>
            <c:strRef>
              <c:f>'Ethnicity-Gender'!$U$6:$U$8</c:f>
              <c:strCache>
                <c:ptCount val="1"/>
                <c:pt idx="0">
                  <c:v>Mixed - Female</c:v>
                </c:pt>
              </c:strCache>
            </c:strRef>
          </c:tx>
          <c:spPr>
            <a:ln w="28575" cap="rnd">
              <a:noFill/>
              <a:round/>
            </a:ln>
            <a:effectLst/>
          </c:spPr>
          <c:marker>
            <c:symbol val="none"/>
          </c:marker>
          <c:cat>
            <c:multiLvlStrRef>
              <c:f>'Ethnicity-Gender'!$N$9:$N$30</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'Ethnicity-Gender'!$U$9:$U$30</c:f>
              <c:numCache>
                <c:formatCode>0.0</c:formatCode>
                <c:ptCount val="17"/>
                <c:pt idx="0">
                  <c:v>1</c:v>
                </c:pt>
                <c:pt idx="1">
                  <c:v>1.4375</c:v>
                </c:pt>
                <c:pt idx="2">
                  <c:v>1.2857142857142858</c:v>
                </c:pt>
                <c:pt idx="3">
                  <c:v>1.0833333333333333</c:v>
                </c:pt>
                <c:pt idx="4">
                  <c:v>1.5</c:v>
                </c:pt>
                <c:pt idx="5">
                  <c:v>2</c:v>
                </c:pt>
                <c:pt idx="6">
                  <c:v>1.1666666666666667</c:v>
                </c:pt>
                <c:pt idx="7">
                  <c:v>2.5</c:v>
                </c:pt>
                <c:pt idx="8">
                  <c:v>0.83333333333333337</c:v>
                </c:pt>
                <c:pt idx="9">
                  <c:v>1.3571428571428572</c:v>
                </c:pt>
                <c:pt idx="10">
                  <c:v>1</c:v>
                </c:pt>
                <c:pt idx="11">
                  <c:v>1.1428571428571428</c:v>
                </c:pt>
                <c:pt idx="12">
                  <c:v>1</c:v>
                </c:pt>
                <c:pt idx="13">
                  <c:v>0.8571428571428571</c:v>
                </c:pt>
                <c:pt idx="14">
                  <c:v>0.875</c:v>
                </c:pt>
                <c:pt idx="15">
                  <c:v>0.7142857142857143</c:v>
                </c:pt>
                <c:pt idx="16">
                  <c:v>0.5</c:v>
                </c:pt>
              </c:numCache>
            </c:numRef>
          </c:val>
          <c:smooth val="0"/>
          <c:extLst>
            <c:ext xmlns:c16="http://schemas.microsoft.com/office/drawing/2014/chart" uri="{C3380CC4-5D6E-409C-BE32-E72D297353CC}">
              <c16:uniqueId val="{00000004-8600-4BF0-BFCB-4C541FC1DFD1}"/>
            </c:ext>
          </c:extLst>
        </c:ser>
        <c:ser>
          <c:idx val="5"/>
          <c:order val="5"/>
          <c:tx>
            <c:strRef>
              <c:f>'Ethnicity-Gender'!$V$6:$V$8</c:f>
              <c:strCache>
                <c:ptCount val="1"/>
                <c:pt idx="0">
                  <c:v>Mixed - Male</c:v>
                </c:pt>
              </c:strCache>
            </c:strRef>
          </c:tx>
          <c:spPr>
            <a:ln w="28575" cap="rnd">
              <a:noFill/>
              <a:round/>
            </a:ln>
            <a:effectLst/>
          </c:spPr>
          <c:marker>
            <c:symbol val="none"/>
          </c:marker>
          <c:cat>
            <c:multiLvlStrRef>
              <c:f>'Ethnicity-Gender'!$N$9:$N$30</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'Ethnicity-Gender'!$V$9:$V$30</c:f>
              <c:numCache>
                <c:formatCode>0.0</c:formatCode>
                <c:ptCount val="17"/>
                <c:pt idx="0">
                  <c:v>2.7857142857142856</c:v>
                </c:pt>
                <c:pt idx="1">
                  <c:v>1.5</c:v>
                </c:pt>
                <c:pt idx="2">
                  <c:v>2.1428571428571428</c:v>
                </c:pt>
                <c:pt idx="3">
                  <c:v>3.25</c:v>
                </c:pt>
                <c:pt idx="4">
                  <c:v>3.5</c:v>
                </c:pt>
                <c:pt idx="5">
                  <c:v>2.3333333333333335</c:v>
                </c:pt>
                <c:pt idx="6">
                  <c:v>1.8333333333333333</c:v>
                </c:pt>
                <c:pt idx="7">
                  <c:v>2.625</c:v>
                </c:pt>
                <c:pt idx="8">
                  <c:v>3.5</c:v>
                </c:pt>
                <c:pt idx="9">
                  <c:v>3.4285714285714284</c:v>
                </c:pt>
                <c:pt idx="10">
                  <c:v>4.9285714285714288</c:v>
                </c:pt>
                <c:pt idx="11">
                  <c:v>4.7142857142857144</c:v>
                </c:pt>
                <c:pt idx="12">
                  <c:v>1.4285714285714286</c:v>
                </c:pt>
                <c:pt idx="13">
                  <c:v>4.4285714285714288</c:v>
                </c:pt>
                <c:pt idx="14">
                  <c:v>2</c:v>
                </c:pt>
                <c:pt idx="15">
                  <c:v>1.5714285714285714</c:v>
                </c:pt>
                <c:pt idx="16">
                  <c:v>1.75</c:v>
                </c:pt>
              </c:numCache>
            </c:numRef>
          </c:val>
          <c:smooth val="0"/>
          <c:extLst>
            <c:ext xmlns:c16="http://schemas.microsoft.com/office/drawing/2014/chart" uri="{C3380CC4-5D6E-409C-BE32-E72D297353CC}">
              <c16:uniqueId val="{00000005-8600-4BF0-BFCB-4C541FC1DFD1}"/>
            </c:ext>
          </c:extLst>
        </c:ser>
        <c:ser>
          <c:idx val="6"/>
          <c:order val="6"/>
          <c:tx>
            <c:strRef>
              <c:f>'Ethnicity-Gender'!$X$6:$X$8</c:f>
              <c:strCache>
                <c:ptCount val="1"/>
                <c:pt idx="0">
                  <c:v>Mixed/ Other - Female</c:v>
                </c:pt>
              </c:strCache>
            </c:strRef>
          </c:tx>
          <c:spPr>
            <a:ln w="28575" cap="rnd">
              <a:noFill/>
              <a:round/>
            </a:ln>
            <a:effectLst/>
          </c:spPr>
          <c:marker>
            <c:symbol val="none"/>
          </c:marker>
          <c:cat>
            <c:multiLvlStrRef>
              <c:f>'Ethnicity-Gender'!$N$9:$N$30</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'Ethnicity-Gender'!$X$9:$X$30</c:f>
              <c:numCache>
                <c:formatCode>0.0</c:formatCode>
                <c:ptCount val="17"/>
                <c:pt idx="0">
                  <c:v>1.4285714285714286</c:v>
                </c:pt>
                <c:pt idx="1">
                  <c:v>1.25</c:v>
                </c:pt>
                <c:pt idx="2">
                  <c:v>1.5714285714285714</c:v>
                </c:pt>
                <c:pt idx="3">
                  <c:v>1.1666666666666667</c:v>
                </c:pt>
                <c:pt idx="4">
                  <c:v>2.25</c:v>
                </c:pt>
                <c:pt idx="5">
                  <c:v>1.6666666666666667</c:v>
                </c:pt>
                <c:pt idx="6">
                  <c:v>1.3333333333333333</c:v>
                </c:pt>
                <c:pt idx="7">
                  <c:v>1.75</c:v>
                </c:pt>
                <c:pt idx="8">
                  <c:v>1.3333333333333333</c:v>
                </c:pt>
                <c:pt idx="9">
                  <c:v>1</c:v>
                </c:pt>
                <c:pt idx="10">
                  <c:v>1.7142857142857142</c:v>
                </c:pt>
                <c:pt idx="11">
                  <c:v>1.7142857142857142</c:v>
                </c:pt>
                <c:pt idx="12">
                  <c:v>1.1428571428571428</c:v>
                </c:pt>
                <c:pt idx="13">
                  <c:v>1.1428571428571428</c:v>
                </c:pt>
                <c:pt idx="14">
                  <c:v>1.125</c:v>
                </c:pt>
                <c:pt idx="15">
                  <c:v>1</c:v>
                </c:pt>
                <c:pt idx="16">
                  <c:v>1</c:v>
                </c:pt>
              </c:numCache>
            </c:numRef>
          </c:val>
          <c:smooth val="0"/>
          <c:extLst>
            <c:ext xmlns:c16="http://schemas.microsoft.com/office/drawing/2014/chart" uri="{C3380CC4-5D6E-409C-BE32-E72D297353CC}">
              <c16:uniqueId val="{00000006-8600-4BF0-BFCB-4C541FC1DFD1}"/>
            </c:ext>
          </c:extLst>
        </c:ser>
        <c:ser>
          <c:idx val="7"/>
          <c:order val="7"/>
          <c:tx>
            <c:strRef>
              <c:f>'Ethnicity-Gender'!$Y$6:$Y$8</c:f>
              <c:strCache>
                <c:ptCount val="1"/>
                <c:pt idx="0">
                  <c:v>Mixed/ Other - Male</c:v>
                </c:pt>
              </c:strCache>
            </c:strRef>
          </c:tx>
          <c:spPr>
            <a:ln w="28575" cap="rnd">
              <a:noFill/>
              <a:round/>
            </a:ln>
            <a:effectLst/>
          </c:spPr>
          <c:marker>
            <c:symbol val="none"/>
          </c:marker>
          <c:cat>
            <c:multiLvlStrRef>
              <c:f>'Ethnicity-Gender'!$N$9:$N$30</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'Ethnicity-Gender'!$Y$9:$Y$30</c:f>
              <c:numCache>
                <c:formatCode>0.0</c:formatCode>
                <c:ptCount val="17"/>
                <c:pt idx="0">
                  <c:v>3.2857142857142856</c:v>
                </c:pt>
                <c:pt idx="1">
                  <c:v>2.25</c:v>
                </c:pt>
                <c:pt idx="2">
                  <c:v>3</c:v>
                </c:pt>
                <c:pt idx="3">
                  <c:v>2.5</c:v>
                </c:pt>
                <c:pt idx="4">
                  <c:v>3.5</c:v>
                </c:pt>
                <c:pt idx="5">
                  <c:v>3.3333333333333335</c:v>
                </c:pt>
                <c:pt idx="6">
                  <c:v>2.3333333333333335</c:v>
                </c:pt>
                <c:pt idx="7">
                  <c:v>3.5</c:v>
                </c:pt>
                <c:pt idx="8">
                  <c:v>3</c:v>
                </c:pt>
                <c:pt idx="9">
                  <c:v>3.1428571428571428</c:v>
                </c:pt>
                <c:pt idx="10">
                  <c:v>4</c:v>
                </c:pt>
                <c:pt idx="11">
                  <c:v>4</c:v>
                </c:pt>
                <c:pt idx="12">
                  <c:v>3.1428571428571428</c:v>
                </c:pt>
                <c:pt idx="13">
                  <c:v>2.8571428571428572</c:v>
                </c:pt>
                <c:pt idx="14">
                  <c:v>2.375</c:v>
                </c:pt>
                <c:pt idx="15">
                  <c:v>2</c:v>
                </c:pt>
                <c:pt idx="16">
                  <c:v>1.75</c:v>
                </c:pt>
              </c:numCache>
            </c:numRef>
          </c:val>
          <c:smooth val="0"/>
          <c:extLst>
            <c:ext xmlns:c16="http://schemas.microsoft.com/office/drawing/2014/chart" uri="{C3380CC4-5D6E-409C-BE32-E72D297353CC}">
              <c16:uniqueId val="{00000007-8600-4BF0-BFCB-4C541FC1DFD1}"/>
            </c:ext>
          </c:extLst>
        </c:ser>
        <c:ser>
          <c:idx val="8"/>
          <c:order val="8"/>
          <c:tx>
            <c:strRef>
              <c:f>'Ethnicity-Gender'!$AA$6:$AA$8</c:f>
              <c:strCache>
                <c:ptCount val="1"/>
                <c:pt idx="0">
                  <c:v>Not Known / Not Stated / Incomplete - Female</c:v>
                </c:pt>
              </c:strCache>
            </c:strRef>
          </c:tx>
          <c:spPr>
            <a:ln w="28575" cap="rnd">
              <a:noFill/>
              <a:round/>
            </a:ln>
            <a:effectLst/>
          </c:spPr>
          <c:marker>
            <c:symbol val="none"/>
          </c:marker>
          <c:cat>
            <c:multiLvlStrRef>
              <c:f>'Ethnicity-Gender'!$N$9:$N$30</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'Ethnicity-Gender'!$AA$9:$AA$30</c:f>
              <c:numCache>
                <c:formatCode>0.0</c:formatCode>
                <c:ptCount val="17"/>
                <c:pt idx="0">
                  <c:v>0.42857142857142855</c:v>
                </c:pt>
                <c:pt idx="1">
                  <c:v>0.5</c:v>
                </c:pt>
                <c:pt idx="2">
                  <c:v>0.5714285714285714</c:v>
                </c:pt>
                <c:pt idx="3">
                  <c:v>0.5</c:v>
                </c:pt>
                <c:pt idx="4">
                  <c:v>0.5</c:v>
                </c:pt>
                <c:pt idx="5">
                  <c:v>0.66666666666666663</c:v>
                </c:pt>
                <c:pt idx="6">
                  <c:v>0.33333333333333331</c:v>
                </c:pt>
                <c:pt idx="7">
                  <c:v>0.5</c:v>
                </c:pt>
                <c:pt idx="8">
                  <c:v>0.33333333333333331</c:v>
                </c:pt>
                <c:pt idx="9">
                  <c:v>0.2857142857142857</c:v>
                </c:pt>
                <c:pt idx="10">
                  <c:v>0.14285714285714285</c:v>
                </c:pt>
                <c:pt idx="11">
                  <c:v>0.14285714285714285</c:v>
                </c:pt>
                <c:pt idx="12">
                  <c:v>0.42857142857142855</c:v>
                </c:pt>
                <c:pt idx="13">
                  <c:v>0.42857142857142855</c:v>
                </c:pt>
                <c:pt idx="14">
                  <c:v>0.5</c:v>
                </c:pt>
                <c:pt idx="15">
                  <c:v>0.7142857142857143</c:v>
                </c:pt>
                <c:pt idx="16">
                  <c:v>0.5</c:v>
                </c:pt>
              </c:numCache>
            </c:numRef>
          </c:val>
          <c:smooth val="0"/>
          <c:extLst>
            <c:ext xmlns:c16="http://schemas.microsoft.com/office/drawing/2014/chart" uri="{C3380CC4-5D6E-409C-BE32-E72D297353CC}">
              <c16:uniqueId val="{00000008-8600-4BF0-BFCB-4C541FC1DFD1}"/>
            </c:ext>
          </c:extLst>
        </c:ser>
        <c:ser>
          <c:idx val="9"/>
          <c:order val="9"/>
          <c:tx>
            <c:strRef>
              <c:f>'Ethnicity-Gender'!$AB$6:$AB$8</c:f>
              <c:strCache>
                <c:ptCount val="1"/>
                <c:pt idx="0">
                  <c:v>Not Known / Not Stated / Incomplete - Male</c:v>
                </c:pt>
              </c:strCache>
            </c:strRef>
          </c:tx>
          <c:spPr>
            <a:ln w="28575" cap="rnd">
              <a:noFill/>
              <a:round/>
            </a:ln>
            <a:effectLst/>
          </c:spPr>
          <c:marker>
            <c:symbol val="none"/>
          </c:marker>
          <c:cat>
            <c:multiLvlStrRef>
              <c:f>'Ethnicity-Gender'!$N$9:$N$30</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'Ethnicity-Gender'!$AB$9:$AB$30</c:f>
              <c:numCache>
                <c:formatCode>0.0</c:formatCode>
                <c:ptCount val="17"/>
                <c:pt idx="0">
                  <c:v>0.8571428571428571</c:v>
                </c:pt>
                <c:pt idx="1">
                  <c:v>0.875</c:v>
                </c:pt>
                <c:pt idx="2">
                  <c:v>0.7142857142857143</c:v>
                </c:pt>
                <c:pt idx="3">
                  <c:v>0.66666666666666663</c:v>
                </c:pt>
                <c:pt idx="4">
                  <c:v>1</c:v>
                </c:pt>
                <c:pt idx="5">
                  <c:v>1</c:v>
                </c:pt>
                <c:pt idx="6">
                  <c:v>0.83333333333333337</c:v>
                </c:pt>
                <c:pt idx="7">
                  <c:v>0.75</c:v>
                </c:pt>
                <c:pt idx="8">
                  <c:v>0.66666666666666663</c:v>
                </c:pt>
                <c:pt idx="9">
                  <c:v>0.7142857142857143</c:v>
                </c:pt>
                <c:pt idx="10">
                  <c:v>0.5714285714285714</c:v>
                </c:pt>
                <c:pt idx="11">
                  <c:v>0.42857142857142855</c:v>
                </c:pt>
                <c:pt idx="12">
                  <c:v>1.1428571428571428</c:v>
                </c:pt>
                <c:pt idx="13">
                  <c:v>0.8571428571428571</c:v>
                </c:pt>
                <c:pt idx="14">
                  <c:v>1</c:v>
                </c:pt>
                <c:pt idx="15">
                  <c:v>1.1428571428571428</c:v>
                </c:pt>
                <c:pt idx="16">
                  <c:v>0.75</c:v>
                </c:pt>
              </c:numCache>
            </c:numRef>
          </c:val>
          <c:smooth val="0"/>
          <c:extLst>
            <c:ext xmlns:c16="http://schemas.microsoft.com/office/drawing/2014/chart" uri="{C3380CC4-5D6E-409C-BE32-E72D297353CC}">
              <c16:uniqueId val="{00000009-8600-4BF0-BFCB-4C541FC1DFD1}"/>
            </c:ext>
          </c:extLst>
        </c:ser>
        <c:ser>
          <c:idx val="10"/>
          <c:order val="10"/>
          <c:tx>
            <c:strRef>
              <c:f>'Ethnicity-Gender'!$AD$6:$AD$8</c:f>
              <c:strCache>
                <c:ptCount val="1"/>
                <c:pt idx="0">
                  <c:v>White - Female</c:v>
                </c:pt>
              </c:strCache>
            </c:strRef>
          </c:tx>
          <c:spPr>
            <a:ln w="28575" cap="rnd">
              <a:noFill/>
              <a:round/>
            </a:ln>
            <a:effectLst/>
          </c:spPr>
          <c:marker>
            <c:symbol val="none"/>
          </c:marker>
          <c:cat>
            <c:multiLvlStrRef>
              <c:f>'Ethnicity-Gender'!$N$9:$N$30</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'Ethnicity-Gender'!$AD$9:$AD$30</c:f>
              <c:numCache>
                <c:formatCode>0.0</c:formatCode>
                <c:ptCount val="17"/>
                <c:pt idx="0">
                  <c:v>0.5714285714285714</c:v>
                </c:pt>
                <c:pt idx="1">
                  <c:v>0.625</c:v>
                </c:pt>
                <c:pt idx="2">
                  <c:v>0.5714285714285714</c:v>
                </c:pt>
                <c:pt idx="3">
                  <c:v>0.5</c:v>
                </c:pt>
                <c:pt idx="4">
                  <c:v>0.5</c:v>
                </c:pt>
                <c:pt idx="5">
                  <c:v>0.66666666666666663</c:v>
                </c:pt>
                <c:pt idx="6">
                  <c:v>0.5</c:v>
                </c:pt>
                <c:pt idx="7">
                  <c:v>0.5</c:v>
                </c:pt>
                <c:pt idx="8">
                  <c:v>0.5</c:v>
                </c:pt>
                <c:pt idx="9">
                  <c:v>0.5714285714285714</c:v>
                </c:pt>
                <c:pt idx="10">
                  <c:v>0.7142857142857143</c:v>
                </c:pt>
                <c:pt idx="11">
                  <c:v>0.7142857142857143</c:v>
                </c:pt>
                <c:pt idx="12">
                  <c:v>0.42857142857142855</c:v>
                </c:pt>
                <c:pt idx="13">
                  <c:v>0.5714285714285714</c:v>
                </c:pt>
                <c:pt idx="14">
                  <c:v>0.625</c:v>
                </c:pt>
                <c:pt idx="15">
                  <c:v>0.7142857142857143</c:v>
                </c:pt>
                <c:pt idx="16">
                  <c:v>0.625</c:v>
                </c:pt>
              </c:numCache>
            </c:numRef>
          </c:val>
          <c:smooth val="0"/>
          <c:extLst>
            <c:ext xmlns:c16="http://schemas.microsoft.com/office/drawing/2014/chart" uri="{C3380CC4-5D6E-409C-BE32-E72D297353CC}">
              <c16:uniqueId val="{0000000A-8600-4BF0-BFCB-4C541FC1DFD1}"/>
            </c:ext>
          </c:extLst>
        </c:ser>
        <c:ser>
          <c:idx val="11"/>
          <c:order val="11"/>
          <c:tx>
            <c:strRef>
              <c:f>'Ethnicity-Gender'!$AE$6:$AE$8</c:f>
              <c:strCache>
                <c:ptCount val="1"/>
                <c:pt idx="0">
                  <c:v>White - Male</c:v>
                </c:pt>
              </c:strCache>
            </c:strRef>
          </c:tx>
          <c:spPr>
            <a:ln w="28575" cap="rnd">
              <a:noFill/>
              <a:round/>
            </a:ln>
            <a:effectLst/>
          </c:spPr>
          <c:marker>
            <c:symbol val="none"/>
          </c:marker>
          <c:cat>
            <c:multiLvlStrRef>
              <c:f>'Ethnicity-Gender'!$N$9:$N$30</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'Ethnicity-Gender'!$AE$9:$AE$30</c:f>
              <c:numCache>
                <c:formatCode>0.0</c:formatCode>
                <c:ptCount val="17"/>
                <c:pt idx="0">
                  <c:v>1.4285714285714286</c:v>
                </c:pt>
                <c:pt idx="1">
                  <c:v>1.5</c:v>
                </c:pt>
                <c:pt idx="2">
                  <c:v>1.2857142857142858</c:v>
                </c:pt>
                <c:pt idx="3">
                  <c:v>1.3333333333333333</c:v>
                </c:pt>
                <c:pt idx="4">
                  <c:v>1.5</c:v>
                </c:pt>
                <c:pt idx="5">
                  <c:v>1.6666666666666667</c:v>
                </c:pt>
                <c:pt idx="6">
                  <c:v>1.3333333333333333</c:v>
                </c:pt>
                <c:pt idx="7">
                  <c:v>1.5</c:v>
                </c:pt>
                <c:pt idx="8">
                  <c:v>1.8333333333333333</c:v>
                </c:pt>
                <c:pt idx="9">
                  <c:v>1.7142857142857142</c:v>
                </c:pt>
                <c:pt idx="10">
                  <c:v>1.8571428571428572</c:v>
                </c:pt>
                <c:pt idx="11">
                  <c:v>1.8571428571428572</c:v>
                </c:pt>
                <c:pt idx="12">
                  <c:v>1.4285714285714286</c:v>
                </c:pt>
                <c:pt idx="13">
                  <c:v>1.2857142857142858</c:v>
                </c:pt>
                <c:pt idx="14">
                  <c:v>1.625</c:v>
                </c:pt>
                <c:pt idx="15">
                  <c:v>1.4285714285714286</c:v>
                </c:pt>
                <c:pt idx="16">
                  <c:v>1.75</c:v>
                </c:pt>
              </c:numCache>
            </c:numRef>
          </c:val>
          <c:smooth val="0"/>
          <c:extLst>
            <c:ext xmlns:c16="http://schemas.microsoft.com/office/drawing/2014/chart" uri="{C3380CC4-5D6E-409C-BE32-E72D297353CC}">
              <c16:uniqueId val="{0000000B-8600-4BF0-BFCB-4C541FC1DFD1}"/>
            </c:ext>
          </c:extLst>
        </c:ser>
        <c:dLbls>
          <c:showLegendKey val="0"/>
          <c:showVal val="0"/>
          <c:showCatName val="0"/>
          <c:showSerName val="0"/>
          <c:showPercent val="0"/>
          <c:showBubbleSize val="0"/>
        </c:dLbls>
        <c:smooth val="0"/>
        <c:axId val="377834431"/>
        <c:axId val="1889224192"/>
      </c:lineChart>
      <c:catAx>
        <c:axId val="37783443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Referral</a:t>
                </a:r>
                <a:r>
                  <a:rPr lang="en-GB" baseline="0"/>
                  <a:t> date</a:t>
                </a:r>
                <a:endParaRPr lang="en-GB"/>
              </a:p>
            </c:rich>
          </c:tx>
          <c:layout>
            <c:manualLayout>
              <c:xMode val="edge"/>
              <c:yMode val="edge"/>
              <c:x val="0.45869600347276129"/>
              <c:y val="0.8948180046284115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9224192"/>
        <c:crosses val="autoZero"/>
        <c:auto val="1"/>
        <c:lblAlgn val="ctr"/>
        <c:lblOffset val="100"/>
        <c:noMultiLvlLbl val="0"/>
      </c:catAx>
      <c:valAx>
        <c:axId val="1889224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Relative median</a:t>
                </a:r>
                <a:r>
                  <a:rPr lang="en-GB" baseline="0"/>
                  <a:t> initial wait time</a:t>
                </a:r>
                <a:endParaRPr lang="en-GB"/>
              </a:p>
            </c:rich>
          </c:tx>
          <c:layout>
            <c:manualLayout>
              <c:xMode val="edge"/>
              <c:yMode val="edge"/>
              <c:x val="2.0616468730522284E-2"/>
              <c:y val="2.9607464156758016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78344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E8EDEE"/>
      </a:solid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[MHTA CYPMH wait times data analysis - Phase 2.xlsx]Data quality!PivotTable23</c:name>
    <c:fmtId val="-1"/>
  </c:pivotSource>
  <c:chart>
    <c:autoTitleDeleted val="0"/>
    <c:pivotFmts>
      <c:pivotFmt>
        <c:idx val="0"/>
        <c:spPr>
          <a:solidFill>
            <a:schemeClr val="accent1"/>
          </a:solidFill>
          <a:ln w="19050" cap="rnd">
            <a:solidFill>
              <a:srgbClr val="00A499"/>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cap="rnd">
            <a:solidFill>
              <a:srgbClr val="425563"/>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cap="rnd">
            <a:solidFill>
              <a:srgbClr val="6B4087"/>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19050" cap="rnd">
            <a:solidFill>
              <a:srgbClr val="E82985"/>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19050" cap="rnd">
            <a:solidFill>
              <a:srgbClr val="005EB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19050" cap="rnd">
            <a:solidFill>
              <a:srgbClr val="00A499"/>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19050" cap="rnd">
            <a:solidFill>
              <a:srgbClr val="425563"/>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19050" cap="rnd">
            <a:solidFill>
              <a:srgbClr val="6B4087"/>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19050" cap="rnd">
            <a:solidFill>
              <a:srgbClr val="E82985"/>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19050" cap="rnd">
            <a:solidFill>
              <a:srgbClr val="005EB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19050" cap="rnd">
            <a:solidFill>
              <a:srgbClr val="00A499"/>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19050" cap="rnd">
            <a:solidFill>
              <a:srgbClr val="425563"/>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19050" cap="rnd">
            <a:solidFill>
              <a:srgbClr val="6B4087"/>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19050" cap="rnd">
            <a:solidFill>
              <a:srgbClr val="E82985"/>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19050" cap="rnd">
            <a:solidFill>
              <a:srgbClr val="005EB8"/>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6328041894726306"/>
          <c:y val="6.6280717103271714E-2"/>
          <c:w val="0.68740892401348563"/>
          <c:h val="0.65015037688600297"/>
        </c:manualLayout>
      </c:layout>
      <c:lineChart>
        <c:grouping val="standard"/>
        <c:varyColors val="0"/>
        <c:ser>
          <c:idx val="0"/>
          <c:order val="0"/>
          <c:tx>
            <c:strRef>
              <c:f>'Data quality'!$AS$5:$AS$6</c:f>
              <c:strCache>
                <c:ptCount val="1"/>
                <c:pt idx="0">
                  <c:v>NCL</c:v>
                </c:pt>
              </c:strCache>
            </c:strRef>
          </c:tx>
          <c:spPr>
            <a:ln w="19050" cap="rnd">
              <a:solidFill>
                <a:srgbClr val="00A499"/>
              </a:solidFill>
              <a:round/>
            </a:ln>
            <a:effectLst/>
          </c:spPr>
          <c:marker>
            <c:symbol val="none"/>
          </c:marker>
          <c:cat>
            <c:multiLvlStrRef>
              <c:f>'Data quality'!$AR$7:$AR$28</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'Data quality'!$AS$7:$AS$28</c:f>
              <c:numCache>
                <c:formatCode>0.0%</c:formatCode>
                <c:ptCount val="17"/>
                <c:pt idx="0">
                  <c:v>0.12755651237890203</c:v>
                </c:pt>
                <c:pt idx="1">
                  <c:v>0.11042566317088218</c:v>
                </c:pt>
                <c:pt idx="2">
                  <c:v>0.11547562707051585</c:v>
                </c:pt>
                <c:pt idx="3">
                  <c:v>0.10689655172413794</c:v>
                </c:pt>
                <c:pt idx="4">
                  <c:v>0.12207987942727958</c:v>
                </c:pt>
                <c:pt idx="5">
                  <c:v>0.10234798314268513</c:v>
                </c:pt>
                <c:pt idx="6">
                  <c:v>0.12968967114404817</c:v>
                </c:pt>
                <c:pt idx="7">
                  <c:v>0.11913175164058556</c:v>
                </c:pt>
                <c:pt idx="8">
                  <c:v>0.11615720524017467</c:v>
                </c:pt>
                <c:pt idx="9">
                  <c:v>0.10442260442260443</c:v>
                </c:pt>
                <c:pt idx="10">
                  <c:v>0.10303300624442462</c:v>
                </c:pt>
                <c:pt idx="11">
                  <c:v>9.01015228426396E-2</c:v>
                </c:pt>
                <c:pt idx="12">
                  <c:v>9.5787651471436822E-2</c:v>
                </c:pt>
                <c:pt idx="13">
                  <c:v>9.0974212034383953E-2</c:v>
                </c:pt>
                <c:pt idx="14">
                  <c:v>0.11788617886178862</c:v>
                </c:pt>
                <c:pt idx="15">
                  <c:v>0.14096499526963102</c:v>
                </c:pt>
                <c:pt idx="16">
                  <c:v>0.12299091544374563</c:v>
                </c:pt>
              </c:numCache>
            </c:numRef>
          </c:val>
          <c:smooth val="0"/>
          <c:extLst>
            <c:ext xmlns:c16="http://schemas.microsoft.com/office/drawing/2014/chart" uri="{C3380CC4-5D6E-409C-BE32-E72D297353CC}">
              <c16:uniqueId val="{00000000-220D-462B-AE0F-45D4E4BEA6A4}"/>
            </c:ext>
          </c:extLst>
        </c:ser>
        <c:ser>
          <c:idx val="1"/>
          <c:order val="1"/>
          <c:tx>
            <c:strRef>
              <c:f>'Data quality'!$AT$5:$AT$6</c:f>
              <c:strCache>
                <c:ptCount val="1"/>
                <c:pt idx="0">
                  <c:v>NEL</c:v>
                </c:pt>
              </c:strCache>
            </c:strRef>
          </c:tx>
          <c:spPr>
            <a:ln w="19050" cap="rnd">
              <a:solidFill>
                <a:srgbClr val="425563"/>
              </a:solidFill>
              <a:round/>
            </a:ln>
            <a:effectLst/>
          </c:spPr>
          <c:marker>
            <c:symbol val="none"/>
          </c:marker>
          <c:cat>
            <c:multiLvlStrRef>
              <c:f>'Data quality'!$AR$7:$AR$28</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'Data quality'!$AT$7:$AT$28</c:f>
              <c:numCache>
                <c:formatCode>0.0%</c:formatCode>
                <c:ptCount val="17"/>
                <c:pt idx="0">
                  <c:v>0.29134720700985761</c:v>
                </c:pt>
                <c:pt idx="1">
                  <c:v>0.29021082846679203</c:v>
                </c:pt>
                <c:pt idx="2">
                  <c:v>0.27266992587919886</c:v>
                </c:pt>
                <c:pt idx="3">
                  <c:v>0.29024372175716717</c:v>
                </c:pt>
                <c:pt idx="4">
                  <c:v>0.29157718921498449</c:v>
                </c:pt>
                <c:pt idx="5">
                  <c:v>0.29559368802276453</c:v>
                </c:pt>
                <c:pt idx="6">
                  <c:v>0.29424617625637289</c:v>
                </c:pt>
                <c:pt idx="7">
                  <c:v>0.29247845998602812</c:v>
                </c:pt>
                <c:pt idx="8">
                  <c:v>0.26656680647094066</c:v>
                </c:pt>
                <c:pt idx="9">
                  <c:v>0.28899118977696642</c:v>
                </c:pt>
                <c:pt idx="10">
                  <c:v>0.27984923946695384</c:v>
                </c:pt>
                <c:pt idx="11">
                  <c:v>0.25234163174759677</c:v>
                </c:pt>
                <c:pt idx="12">
                  <c:v>0.14824508422253541</c:v>
                </c:pt>
                <c:pt idx="13">
                  <c:v>0.16875214261227289</c:v>
                </c:pt>
                <c:pt idx="14">
                  <c:v>0.1619718309859155</c:v>
                </c:pt>
                <c:pt idx="15">
                  <c:v>0.16067018223082571</c:v>
                </c:pt>
                <c:pt idx="16">
                  <c:v>0.18919811710298126</c:v>
                </c:pt>
              </c:numCache>
            </c:numRef>
          </c:val>
          <c:smooth val="0"/>
          <c:extLst>
            <c:ext xmlns:c16="http://schemas.microsoft.com/office/drawing/2014/chart" uri="{C3380CC4-5D6E-409C-BE32-E72D297353CC}">
              <c16:uniqueId val="{00000001-220D-462B-AE0F-45D4E4BEA6A4}"/>
            </c:ext>
          </c:extLst>
        </c:ser>
        <c:ser>
          <c:idx val="2"/>
          <c:order val="2"/>
          <c:tx>
            <c:strRef>
              <c:f>'Data quality'!$AU$5:$AU$6</c:f>
              <c:strCache>
                <c:ptCount val="1"/>
                <c:pt idx="0">
                  <c:v>NWL</c:v>
                </c:pt>
              </c:strCache>
            </c:strRef>
          </c:tx>
          <c:spPr>
            <a:ln w="19050" cap="rnd">
              <a:solidFill>
                <a:srgbClr val="6B4087"/>
              </a:solidFill>
              <a:round/>
            </a:ln>
            <a:effectLst/>
          </c:spPr>
          <c:marker>
            <c:symbol val="none"/>
          </c:marker>
          <c:cat>
            <c:multiLvlStrRef>
              <c:f>'Data quality'!$AR$7:$AR$28</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'Data quality'!$AU$7:$AU$28</c:f>
              <c:numCache>
                <c:formatCode>0.0%</c:formatCode>
                <c:ptCount val="17"/>
                <c:pt idx="0">
                  <c:v>0.10654261704681872</c:v>
                </c:pt>
                <c:pt idx="1">
                  <c:v>0.12123311395912713</c:v>
                </c:pt>
                <c:pt idx="2">
                  <c:v>0.10810810810810811</c:v>
                </c:pt>
                <c:pt idx="3">
                  <c:v>9.936143039591315E-2</c:v>
                </c:pt>
                <c:pt idx="4">
                  <c:v>9.0661831368993653E-2</c:v>
                </c:pt>
                <c:pt idx="5">
                  <c:v>0.10078931390406801</c:v>
                </c:pt>
                <c:pt idx="6">
                  <c:v>0.10968628348980994</c:v>
                </c:pt>
                <c:pt idx="7">
                  <c:v>8.9357161909842622E-2</c:v>
                </c:pt>
                <c:pt idx="8">
                  <c:v>0.10491023145143846</c:v>
                </c:pt>
                <c:pt idx="9">
                  <c:v>0.10554229647308407</c:v>
                </c:pt>
                <c:pt idx="10">
                  <c:v>9.7647058823529406E-2</c:v>
                </c:pt>
                <c:pt idx="11">
                  <c:v>0.10360462480163228</c:v>
                </c:pt>
                <c:pt idx="12">
                  <c:v>9.0837282780410741E-2</c:v>
                </c:pt>
                <c:pt idx="13">
                  <c:v>8.5920351207275009E-2</c:v>
                </c:pt>
                <c:pt idx="14">
                  <c:v>8.9129859825443011E-2</c:v>
                </c:pt>
                <c:pt idx="15">
                  <c:v>9.8337625848747362E-2</c:v>
                </c:pt>
                <c:pt idx="16">
                  <c:v>9.2490842490842495E-2</c:v>
                </c:pt>
              </c:numCache>
            </c:numRef>
          </c:val>
          <c:smooth val="0"/>
          <c:extLst>
            <c:ext xmlns:c16="http://schemas.microsoft.com/office/drawing/2014/chart" uri="{C3380CC4-5D6E-409C-BE32-E72D297353CC}">
              <c16:uniqueId val="{00000002-220D-462B-AE0F-45D4E4BEA6A4}"/>
            </c:ext>
          </c:extLst>
        </c:ser>
        <c:ser>
          <c:idx val="3"/>
          <c:order val="3"/>
          <c:tx>
            <c:strRef>
              <c:f>'Data quality'!$AV$5:$AV$6</c:f>
              <c:strCache>
                <c:ptCount val="1"/>
                <c:pt idx="0">
                  <c:v>SEL</c:v>
                </c:pt>
              </c:strCache>
            </c:strRef>
          </c:tx>
          <c:spPr>
            <a:ln w="19050" cap="rnd">
              <a:solidFill>
                <a:srgbClr val="E82985"/>
              </a:solidFill>
              <a:round/>
            </a:ln>
            <a:effectLst/>
          </c:spPr>
          <c:marker>
            <c:symbol val="none"/>
          </c:marker>
          <c:cat>
            <c:multiLvlStrRef>
              <c:f>'Data quality'!$AR$7:$AR$28</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'Data quality'!$AV$7:$AV$28</c:f>
              <c:numCache>
                <c:formatCode>0.0%</c:formatCode>
                <c:ptCount val="17"/>
                <c:pt idx="0">
                  <c:v>0.12255023567353014</c:v>
                </c:pt>
                <c:pt idx="1">
                  <c:v>0.10352362742420104</c:v>
                </c:pt>
                <c:pt idx="2">
                  <c:v>0.11346018322762509</c:v>
                </c:pt>
                <c:pt idx="3">
                  <c:v>0.12829025373488262</c:v>
                </c:pt>
                <c:pt idx="4">
                  <c:v>0.12534530386740331</c:v>
                </c:pt>
                <c:pt idx="5">
                  <c:v>0.12120390455531453</c:v>
                </c:pt>
                <c:pt idx="6">
                  <c:v>0.1281767955801105</c:v>
                </c:pt>
                <c:pt idx="7">
                  <c:v>0.12244897959183673</c:v>
                </c:pt>
                <c:pt idx="8">
                  <c:v>0.14227086183310533</c:v>
                </c:pt>
                <c:pt idx="9">
                  <c:v>0.13297737096364098</c:v>
                </c:pt>
                <c:pt idx="10">
                  <c:v>0.13737461840383777</c:v>
                </c:pt>
                <c:pt idx="11">
                  <c:v>0.11864406779661017</c:v>
                </c:pt>
                <c:pt idx="12">
                  <c:v>0.11679185849285195</c:v>
                </c:pt>
                <c:pt idx="13">
                  <c:v>0.12210584343991179</c:v>
                </c:pt>
                <c:pt idx="14">
                  <c:v>0.1199583658600052</c:v>
                </c:pt>
                <c:pt idx="15">
                  <c:v>0.10931289040318001</c:v>
                </c:pt>
                <c:pt idx="16">
                  <c:v>0.12085606378514478</c:v>
                </c:pt>
              </c:numCache>
            </c:numRef>
          </c:val>
          <c:smooth val="0"/>
          <c:extLst>
            <c:ext xmlns:c16="http://schemas.microsoft.com/office/drawing/2014/chart" uri="{C3380CC4-5D6E-409C-BE32-E72D297353CC}">
              <c16:uniqueId val="{00000003-220D-462B-AE0F-45D4E4BEA6A4}"/>
            </c:ext>
          </c:extLst>
        </c:ser>
        <c:ser>
          <c:idx val="4"/>
          <c:order val="4"/>
          <c:tx>
            <c:strRef>
              <c:f>'Data quality'!$AW$5:$AW$6</c:f>
              <c:strCache>
                <c:ptCount val="1"/>
                <c:pt idx="0">
                  <c:v>SWL</c:v>
                </c:pt>
              </c:strCache>
            </c:strRef>
          </c:tx>
          <c:spPr>
            <a:ln w="19050" cap="rnd">
              <a:solidFill>
                <a:srgbClr val="005EB8"/>
              </a:solidFill>
              <a:round/>
            </a:ln>
            <a:effectLst/>
          </c:spPr>
          <c:marker>
            <c:symbol val="none"/>
          </c:marker>
          <c:cat>
            <c:multiLvlStrRef>
              <c:f>'Data quality'!$AR$7:$AR$28</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'Data quality'!$AW$7:$AW$28</c:f>
              <c:numCache>
                <c:formatCode>0.0%</c:formatCode>
                <c:ptCount val="17"/>
                <c:pt idx="0">
                  <c:v>0.14894932014833126</c:v>
                </c:pt>
                <c:pt idx="1">
                  <c:v>0.13313609467455623</c:v>
                </c:pt>
                <c:pt idx="2">
                  <c:v>0.1080368906455863</c:v>
                </c:pt>
                <c:pt idx="3">
                  <c:v>0.11527777777777778</c:v>
                </c:pt>
                <c:pt idx="4">
                  <c:v>0.11711711711711711</c:v>
                </c:pt>
                <c:pt idx="5">
                  <c:v>0.13564431047475509</c:v>
                </c:pt>
                <c:pt idx="6">
                  <c:v>0.14554242749731472</c:v>
                </c:pt>
                <c:pt idx="7">
                  <c:v>0.15202907328891579</c:v>
                </c:pt>
                <c:pt idx="8">
                  <c:v>0.14705882352941177</c:v>
                </c:pt>
                <c:pt idx="9">
                  <c:v>0.13243967828418229</c:v>
                </c:pt>
                <c:pt idx="10">
                  <c:v>0.13203367301727958</c:v>
                </c:pt>
                <c:pt idx="11">
                  <c:v>0.13505244755244755</c:v>
                </c:pt>
                <c:pt idx="12">
                  <c:v>0.15172413793103448</c:v>
                </c:pt>
                <c:pt idx="13">
                  <c:v>0.16681695220919748</c:v>
                </c:pt>
                <c:pt idx="14">
                  <c:v>0.20077344505317435</c:v>
                </c:pt>
                <c:pt idx="15">
                  <c:v>0.20247204237786934</c:v>
                </c:pt>
                <c:pt idx="16">
                  <c:v>0.16262975778546712</c:v>
                </c:pt>
              </c:numCache>
            </c:numRef>
          </c:val>
          <c:smooth val="0"/>
          <c:extLst>
            <c:ext xmlns:c16="http://schemas.microsoft.com/office/drawing/2014/chart" uri="{C3380CC4-5D6E-409C-BE32-E72D297353CC}">
              <c16:uniqueId val="{00000004-220D-462B-AE0F-45D4E4BEA6A4}"/>
            </c:ext>
          </c:extLst>
        </c:ser>
        <c:dLbls>
          <c:showLegendKey val="0"/>
          <c:showVal val="0"/>
          <c:showCatName val="0"/>
          <c:showSerName val="0"/>
          <c:showPercent val="0"/>
          <c:showBubbleSize val="0"/>
        </c:dLbls>
        <c:smooth val="0"/>
        <c:axId val="2097789984"/>
        <c:axId val="263538096"/>
      </c:lineChart>
      <c:catAx>
        <c:axId val="209778998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Referral date</a:t>
                </a:r>
              </a:p>
            </c:rich>
          </c:tx>
          <c:layout>
            <c:manualLayout>
              <c:xMode val="edge"/>
              <c:yMode val="edge"/>
              <c:x val="0.43866835919905001"/>
              <c:y val="0.896330695705559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63538096"/>
        <c:crosses val="autoZero"/>
        <c:auto val="1"/>
        <c:lblAlgn val="ctr"/>
        <c:lblOffset val="100"/>
        <c:noMultiLvlLbl val="0"/>
      </c:catAx>
      <c:valAx>
        <c:axId val="263538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 referrals with unreported ethnicity</a:t>
                </a:r>
              </a:p>
            </c:rich>
          </c:tx>
          <c:layout>
            <c:manualLayout>
              <c:xMode val="edge"/>
              <c:yMode val="edge"/>
              <c:x val="2.1428951936234768E-2"/>
              <c:y val="5.0801718021736733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778998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E8EDEE"/>
      </a:solid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1D_4A7E68CF.xml><?xml version="1.0" encoding="utf-8"?>
<p188:cmLst xmlns:a="http://schemas.openxmlformats.org/drawingml/2006/main" xmlns:r="http://schemas.openxmlformats.org/officeDocument/2006/relationships" xmlns:p188="http://schemas.microsoft.com/office/powerpoint/2018/8/main">
  <p188:cm id="{7512A82A-1DA3-4B50-BFC1-F7BD811DF256}" authorId="{05DC7CD5-C5BE-5C0E-5B0B-F5C0B98A0E43}" created="2024-05-07T12:04:08.773">
    <ac:txMkLst xmlns:ac="http://schemas.microsoft.com/office/drawing/2013/main/command">
      <pc:docMk xmlns:pc="http://schemas.microsoft.com/office/powerpoint/2013/main/command"/>
      <pc:sldMk xmlns:pc="http://schemas.microsoft.com/office/powerpoint/2013/main/command" cId="1249798351" sldId="285"/>
      <ac:spMk id="9" creationId="{EC07F4ED-EF67-EF41-3261-286057C358E3}"/>
      <ac:txMk cp="105" len="174">
        <ac:context len="282" hash="2636215984"/>
      </ac:txMk>
    </ac:txMkLst>
    <p188:pos x="2892329" y="796117"/>
    <p188:txBody>
      <a:bodyPr/>
      <a:lstStyle/>
      <a:p>
        <a:r>
          <a:rPr lang="en-GB"/>
          <a:t>Please replace with generic email if distributed publicly.</a:t>
        </a:r>
      </a:p>
    </p188:txBody>
  </p188:cm>
</p188:cmLst>
</file>

<file path=ppt/diagrams/_rels/data1.xml.rels><?xml version="1.0" encoding="UTF-8" standalone="yes"?>
<Relationships xmlns="http://schemas.openxmlformats.org/package/2006/relationships"><Relationship Id="rId1"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036F0E-D62A-8F4D-98EE-675FAC2C953C}" type="doc">
      <dgm:prSet loTypeId="urn:microsoft.com/office/officeart/2005/8/layout/chevron2" loCatId="" qsTypeId="urn:microsoft.com/office/officeart/2005/8/quickstyle/simple1" qsCatId="other" csTypeId="urn:microsoft.com/office/officeart/2005/8/colors/colorful3" csCatId="colorful" phldr="1"/>
      <dgm:spPr/>
      <dgm:t>
        <a:bodyPr/>
        <a:lstStyle/>
        <a:p>
          <a:endParaRPr lang="en-GB"/>
        </a:p>
      </dgm:t>
    </dgm:pt>
    <dgm:pt modelId="{45BE1FD8-EAB5-F14B-B87B-C29D36658574}">
      <dgm:prSet phldrT="[Text]"/>
      <dgm:spPr/>
      <dgm:t>
        <a:bodyPr/>
        <a:lstStyle/>
        <a:p>
          <a:br>
            <a:rPr lang="en-GB" b="1">
              <a:solidFill>
                <a:schemeClr val="bg1"/>
              </a:solidFill>
            </a:rPr>
          </a:br>
          <a:r>
            <a:rPr lang="en-GB" b="1">
              <a:solidFill>
                <a:schemeClr val="bg1"/>
              </a:solidFill>
            </a:rPr>
            <a:t>Analytical </a:t>
          </a:r>
          <a:br>
            <a:rPr lang="en-GB" b="1">
              <a:solidFill>
                <a:schemeClr val="bg1"/>
              </a:solidFill>
            </a:rPr>
          </a:br>
          <a:r>
            <a:rPr lang="en-GB" b="1">
              <a:solidFill>
                <a:schemeClr val="bg1"/>
              </a:solidFill>
            </a:rPr>
            <a:t>maturity</a:t>
          </a:r>
        </a:p>
      </dgm:t>
    </dgm:pt>
    <dgm:pt modelId="{BC093BDC-6C35-1544-A0BD-2315BF1D3823}" type="parTrans" cxnId="{42C2E6F7-C1A7-5E43-B81F-42081FB6E55E}">
      <dgm:prSet/>
      <dgm:spPr/>
      <dgm:t>
        <a:bodyPr/>
        <a:lstStyle/>
        <a:p>
          <a:endParaRPr lang="en-GB">
            <a:solidFill>
              <a:srgbClr val="425463"/>
            </a:solidFill>
          </a:endParaRPr>
        </a:p>
      </dgm:t>
    </dgm:pt>
    <dgm:pt modelId="{7304D12D-2383-1643-8E41-E44EE2DF5B7E}" type="sibTrans" cxnId="{42C2E6F7-C1A7-5E43-B81F-42081FB6E55E}">
      <dgm:prSet/>
      <dgm:spPr/>
      <dgm:t>
        <a:bodyPr/>
        <a:lstStyle/>
        <a:p>
          <a:endParaRPr lang="en-GB">
            <a:solidFill>
              <a:srgbClr val="425463"/>
            </a:solidFill>
          </a:endParaRPr>
        </a:p>
      </dgm:t>
    </dgm:pt>
    <dgm:pt modelId="{569A7082-D172-534C-A2EF-CA68CC22DD49}">
      <dgm:prSet phldrT="[Text]"/>
      <dgm:spPr>
        <a:solidFill>
          <a:schemeClr val="lt1">
            <a:hueOff val="0"/>
            <a:satOff val="0"/>
            <a:lumOff val="0"/>
            <a:alpha val="70000"/>
          </a:schemeClr>
        </a:solidFill>
      </dgm:spPr>
      <dgm:t>
        <a:bodyPr/>
        <a:lstStyle/>
        <a:p>
          <a:pPr>
            <a:spcAft>
              <a:spcPts val="400"/>
            </a:spcAft>
          </a:pPr>
          <a:r>
            <a:rPr lang="en-GB" b="1" dirty="0">
              <a:solidFill>
                <a:schemeClr val="tx1"/>
              </a:solidFill>
            </a:rPr>
            <a:t>The maturity of analytics varies </a:t>
          </a:r>
          <a:r>
            <a:rPr lang="en-GB" dirty="0">
              <a:solidFill>
                <a:srgbClr val="425463"/>
              </a:solidFill>
            </a:rPr>
            <a:t>across ICBs and providers. Many are in early stages of establishing operational tools, although some providers have ‘live’ waiting times dashboards.</a:t>
          </a:r>
        </a:p>
      </dgm:t>
    </dgm:pt>
    <dgm:pt modelId="{634B4A59-C746-654E-9751-4C0EC52777F9}" type="parTrans" cxnId="{CE292D01-80E2-BB4A-9D01-B25F817EE2E7}">
      <dgm:prSet/>
      <dgm:spPr/>
      <dgm:t>
        <a:bodyPr/>
        <a:lstStyle/>
        <a:p>
          <a:endParaRPr lang="en-GB">
            <a:solidFill>
              <a:srgbClr val="425463"/>
            </a:solidFill>
          </a:endParaRPr>
        </a:p>
      </dgm:t>
    </dgm:pt>
    <dgm:pt modelId="{62897E87-CBFC-884D-B692-C10A074F5393}" type="sibTrans" cxnId="{CE292D01-80E2-BB4A-9D01-B25F817EE2E7}">
      <dgm:prSet/>
      <dgm:spPr/>
      <dgm:t>
        <a:bodyPr/>
        <a:lstStyle/>
        <a:p>
          <a:endParaRPr lang="en-GB">
            <a:solidFill>
              <a:srgbClr val="425463"/>
            </a:solidFill>
          </a:endParaRPr>
        </a:p>
      </dgm:t>
    </dgm:pt>
    <dgm:pt modelId="{3DAAB6B6-022A-4E4C-B6EA-DB1F6479276F}">
      <dgm:prSet phldrT="[Text]"/>
      <dgm:spPr/>
      <dgm:t>
        <a:bodyPr/>
        <a:lstStyle/>
        <a:p>
          <a:r>
            <a:rPr lang="en-GB" b="1">
              <a:solidFill>
                <a:schemeClr val="bg1"/>
              </a:solidFill>
            </a:rPr>
            <a:t>Data quality </a:t>
          </a:r>
          <a:br>
            <a:rPr lang="en-GB" b="1">
              <a:solidFill>
                <a:schemeClr val="bg1"/>
              </a:solidFill>
            </a:rPr>
          </a:br>
          <a:r>
            <a:rPr lang="en-GB" b="1">
              <a:solidFill>
                <a:schemeClr val="bg1"/>
              </a:solidFill>
            </a:rPr>
            <a:t>and consistency</a:t>
          </a:r>
        </a:p>
      </dgm:t>
    </dgm:pt>
    <dgm:pt modelId="{79F4F6B9-CD94-2343-8007-B046DE51A5DF}" type="parTrans" cxnId="{419AF291-9FF9-9742-B110-941C8A6181AC}">
      <dgm:prSet/>
      <dgm:spPr/>
      <dgm:t>
        <a:bodyPr/>
        <a:lstStyle/>
        <a:p>
          <a:endParaRPr lang="en-GB">
            <a:solidFill>
              <a:srgbClr val="425463"/>
            </a:solidFill>
          </a:endParaRPr>
        </a:p>
      </dgm:t>
    </dgm:pt>
    <dgm:pt modelId="{0C5BD85A-0161-F644-B363-12FF838EA05E}" type="sibTrans" cxnId="{419AF291-9FF9-9742-B110-941C8A6181AC}">
      <dgm:prSet/>
      <dgm:spPr/>
      <dgm:t>
        <a:bodyPr/>
        <a:lstStyle/>
        <a:p>
          <a:endParaRPr lang="en-GB">
            <a:solidFill>
              <a:srgbClr val="425463"/>
            </a:solidFill>
          </a:endParaRPr>
        </a:p>
      </dgm:t>
    </dgm:pt>
    <dgm:pt modelId="{645431BB-7747-EE42-9753-37A1FC3FFBD3}">
      <dgm:prSet phldrT="[Text]"/>
      <dgm:spPr>
        <a:solidFill>
          <a:schemeClr val="lt1">
            <a:hueOff val="0"/>
            <a:satOff val="0"/>
            <a:lumOff val="0"/>
            <a:alpha val="70000"/>
          </a:schemeClr>
        </a:solidFill>
      </dgm:spPr>
      <dgm:t>
        <a:bodyPr/>
        <a:lstStyle/>
        <a:p>
          <a:pPr>
            <a:spcAft>
              <a:spcPts val="400"/>
            </a:spcAft>
          </a:pPr>
          <a:r>
            <a:rPr lang="en-GB" dirty="0">
              <a:solidFill>
                <a:srgbClr val="425463"/>
              </a:solidFill>
            </a:rPr>
            <a:t>Several stakeholders noted </a:t>
          </a:r>
          <a:r>
            <a:rPr lang="en-GB" b="1" dirty="0">
              <a:solidFill>
                <a:schemeClr val="tx1"/>
              </a:solidFill>
            </a:rPr>
            <a:t>significant differences between the MHSDS data and their provider data</a:t>
          </a:r>
          <a:r>
            <a:rPr lang="en-GB" dirty="0">
              <a:solidFill>
                <a:srgbClr val="425463"/>
              </a:solidFill>
            </a:rPr>
            <a:t>. Some ICBs thought the MHSDS waiting times appeared shorter than reality, affecting trust in the data. It was noted that we only analysed time to first and second care contacts.</a:t>
          </a:r>
        </a:p>
      </dgm:t>
    </dgm:pt>
    <dgm:pt modelId="{EDA5A90F-3DBD-AB42-A70A-430B478ED3EC}" type="parTrans" cxnId="{089C0044-51BA-7346-A8F4-FC11B04B0E66}">
      <dgm:prSet/>
      <dgm:spPr/>
      <dgm:t>
        <a:bodyPr/>
        <a:lstStyle/>
        <a:p>
          <a:endParaRPr lang="en-GB">
            <a:solidFill>
              <a:srgbClr val="425463"/>
            </a:solidFill>
          </a:endParaRPr>
        </a:p>
      </dgm:t>
    </dgm:pt>
    <dgm:pt modelId="{2389395F-D3EA-9942-B0EF-AD852C6B10BD}" type="sibTrans" cxnId="{089C0044-51BA-7346-A8F4-FC11B04B0E66}">
      <dgm:prSet/>
      <dgm:spPr/>
      <dgm:t>
        <a:bodyPr/>
        <a:lstStyle/>
        <a:p>
          <a:endParaRPr lang="en-GB">
            <a:solidFill>
              <a:srgbClr val="425463"/>
            </a:solidFill>
          </a:endParaRPr>
        </a:p>
      </dgm:t>
    </dgm:pt>
    <dgm:pt modelId="{10BCE170-6449-2045-99EB-DD24C390B479}">
      <dgm:prSet phldrT="[Text]"/>
      <dgm:spPr/>
      <dgm:t>
        <a:bodyPr/>
        <a:lstStyle/>
        <a:p>
          <a:br>
            <a:rPr lang="en-GB" b="1">
              <a:solidFill>
                <a:srgbClr val="425463"/>
              </a:solidFill>
            </a:rPr>
          </a:br>
          <a:r>
            <a:rPr lang="en-GB" b="1">
              <a:solidFill>
                <a:srgbClr val="425463"/>
              </a:solidFill>
            </a:rPr>
            <a:t>Waiting time priorities</a:t>
          </a:r>
        </a:p>
      </dgm:t>
    </dgm:pt>
    <dgm:pt modelId="{692985F5-9889-3C48-9CAE-95A744F55717}" type="parTrans" cxnId="{99AD0FEB-EA6E-4244-96CE-43CF0AEC30C5}">
      <dgm:prSet/>
      <dgm:spPr/>
      <dgm:t>
        <a:bodyPr/>
        <a:lstStyle/>
        <a:p>
          <a:endParaRPr lang="en-GB">
            <a:solidFill>
              <a:srgbClr val="425463"/>
            </a:solidFill>
          </a:endParaRPr>
        </a:p>
      </dgm:t>
    </dgm:pt>
    <dgm:pt modelId="{FB55459D-6889-D340-A5FC-C83F2EB8473D}" type="sibTrans" cxnId="{99AD0FEB-EA6E-4244-96CE-43CF0AEC30C5}">
      <dgm:prSet/>
      <dgm:spPr/>
      <dgm:t>
        <a:bodyPr/>
        <a:lstStyle/>
        <a:p>
          <a:endParaRPr lang="en-GB">
            <a:solidFill>
              <a:srgbClr val="425463"/>
            </a:solidFill>
          </a:endParaRPr>
        </a:p>
      </dgm:t>
    </dgm:pt>
    <dgm:pt modelId="{24F5F65A-BCD8-2049-8113-BB68ADEA359B}">
      <dgm:prSet phldrT="[Text]"/>
      <dgm:spPr>
        <a:solidFill>
          <a:srgbClr val="FFFFFF">
            <a:alpha val="70000"/>
          </a:srgbClr>
        </a:solidFill>
      </dgm:spPr>
      <dgm:t>
        <a:bodyPr/>
        <a:lstStyle/>
        <a:p>
          <a:pPr>
            <a:spcAft>
              <a:spcPts val="400"/>
            </a:spcAft>
          </a:pPr>
          <a:r>
            <a:rPr lang="en-GB" dirty="0">
              <a:solidFill>
                <a:srgbClr val="425463"/>
              </a:solidFill>
            </a:rPr>
            <a:t>Stakeholders in several ICBs are working to </a:t>
          </a:r>
          <a:r>
            <a:rPr lang="en-GB" b="1" dirty="0">
              <a:solidFill>
                <a:schemeClr val="tx1"/>
              </a:solidFill>
            </a:rPr>
            <a:t>bring down the longest waiting times</a:t>
          </a:r>
          <a:r>
            <a:rPr lang="en-GB" dirty="0">
              <a:solidFill>
                <a:srgbClr val="425463"/>
              </a:solidFill>
            </a:rPr>
            <a:t>, with many focussing on neurodevelopmental service pathways.</a:t>
          </a:r>
        </a:p>
      </dgm:t>
    </dgm:pt>
    <dgm:pt modelId="{4A50AD1D-67A6-6747-8EFB-CDF2183F79F3}" type="parTrans" cxnId="{B9183AE5-99FE-DB4C-B5FB-30E387863F85}">
      <dgm:prSet/>
      <dgm:spPr/>
      <dgm:t>
        <a:bodyPr/>
        <a:lstStyle/>
        <a:p>
          <a:endParaRPr lang="en-GB">
            <a:solidFill>
              <a:srgbClr val="425463"/>
            </a:solidFill>
          </a:endParaRPr>
        </a:p>
      </dgm:t>
    </dgm:pt>
    <dgm:pt modelId="{2F4684A1-5202-F647-9BBC-9D1A8AF6649B}" type="sibTrans" cxnId="{B9183AE5-99FE-DB4C-B5FB-30E387863F85}">
      <dgm:prSet/>
      <dgm:spPr/>
      <dgm:t>
        <a:bodyPr/>
        <a:lstStyle/>
        <a:p>
          <a:endParaRPr lang="en-GB">
            <a:solidFill>
              <a:srgbClr val="425463"/>
            </a:solidFill>
          </a:endParaRPr>
        </a:p>
      </dgm:t>
    </dgm:pt>
    <dgm:pt modelId="{0972970F-021E-43A1-B09D-DB0F8C654059}">
      <dgm:prSet phldrT="[Text]"/>
      <dgm:spPr>
        <a:solidFill>
          <a:schemeClr val="lt1">
            <a:hueOff val="0"/>
            <a:satOff val="0"/>
            <a:lumOff val="0"/>
            <a:alpha val="70000"/>
          </a:schemeClr>
        </a:solidFill>
      </dgm:spPr>
      <dgm:t>
        <a:bodyPr/>
        <a:lstStyle/>
        <a:p>
          <a:pPr>
            <a:spcAft>
              <a:spcPts val="400"/>
            </a:spcAft>
          </a:pPr>
          <a:r>
            <a:rPr lang="en-GB" dirty="0">
              <a:solidFill>
                <a:srgbClr val="425463"/>
              </a:solidFill>
            </a:rPr>
            <a:t>There is </a:t>
          </a:r>
          <a:r>
            <a:rPr lang="en-GB" b="1" dirty="0">
              <a:solidFill>
                <a:schemeClr val="tx1"/>
              </a:solidFill>
            </a:rPr>
            <a:t>uncertainty in definitions of care contacts and clock stops</a:t>
          </a:r>
          <a:r>
            <a:rPr lang="en-GB" dirty="0">
              <a:solidFill>
                <a:srgbClr val="425463"/>
              </a:solidFill>
            </a:rPr>
            <a:t>, potentially leading to inconsistency in reporting of initial and hidden waiting times (see </a:t>
          </a:r>
          <a:r>
            <a:rPr lang="en-GB" dirty="0">
              <a:solidFill>
                <a:srgbClr val="425463"/>
              </a:solidFill>
              <a:hlinkClick xmlns:r="http://schemas.openxmlformats.org/officeDocument/2006/relationships" r:id="rId1" action="ppaction://hlinksldjump"/>
            </a:rPr>
            <a:t>data analysis notes</a:t>
          </a:r>
          <a:r>
            <a:rPr lang="en-GB" dirty="0">
              <a:solidFill>
                <a:srgbClr val="425463"/>
              </a:solidFill>
            </a:rPr>
            <a:t>).</a:t>
          </a:r>
        </a:p>
      </dgm:t>
    </dgm:pt>
    <dgm:pt modelId="{4B7400B1-998C-4CDC-BF77-10331499C416}" type="parTrans" cxnId="{A9686581-77FE-4C8B-911C-5D9C7AA8A8A3}">
      <dgm:prSet/>
      <dgm:spPr/>
      <dgm:t>
        <a:bodyPr/>
        <a:lstStyle/>
        <a:p>
          <a:endParaRPr lang="en-GB">
            <a:solidFill>
              <a:srgbClr val="425463"/>
            </a:solidFill>
          </a:endParaRPr>
        </a:p>
      </dgm:t>
    </dgm:pt>
    <dgm:pt modelId="{73A63405-7728-4DA1-94D8-4B696F771A52}" type="sibTrans" cxnId="{A9686581-77FE-4C8B-911C-5D9C7AA8A8A3}">
      <dgm:prSet/>
      <dgm:spPr/>
      <dgm:t>
        <a:bodyPr/>
        <a:lstStyle/>
        <a:p>
          <a:endParaRPr lang="en-GB">
            <a:solidFill>
              <a:srgbClr val="425463"/>
            </a:solidFill>
          </a:endParaRPr>
        </a:p>
      </dgm:t>
    </dgm:pt>
    <dgm:pt modelId="{C305CF1E-B4FA-450A-8955-A0CD82B79C4B}">
      <dgm:prSet custT="1"/>
      <dgm:spPr/>
      <dgm:t>
        <a:bodyPr/>
        <a:lstStyle/>
        <a:p>
          <a:r>
            <a:rPr lang="en-GB" sz="900" b="1">
              <a:solidFill>
                <a:schemeClr val="bg1"/>
              </a:solidFill>
            </a:rPr>
            <a:t>Suggested explanations</a:t>
          </a:r>
          <a:br>
            <a:rPr lang="en-GB" sz="900" b="1">
              <a:solidFill>
                <a:schemeClr val="bg1"/>
              </a:solidFill>
            </a:rPr>
          </a:br>
          <a:r>
            <a:rPr lang="en-GB" sz="800" b="1">
              <a:solidFill>
                <a:schemeClr val="bg1"/>
              </a:solidFill>
            </a:rPr>
            <a:t>for key findings</a:t>
          </a:r>
          <a:endParaRPr lang="en-GB" sz="900" b="1">
            <a:solidFill>
              <a:schemeClr val="bg1"/>
            </a:solidFill>
          </a:endParaRPr>
        </a:p>
      </dgm:t>
    </dgm:pt>
    <dgm:pt modelId="{D70333A1-808D-42D5-9421-678A93535B59}" type="parTrans" cxnId="{2EC2A789-D9ED-47F4-86D3-15DD49A44104}">
      <dgm:prSet/>
      <dgm:spPr/>
      <dgm:t>
        <a:bodyPr/>
        <a:lstStyle/>
        <a:p>
          <a:endParaRPr lang="en-GB">
            <a:solidFill>
              <a:srgbClr val="425463"/>
            </a:solidFill>
          </a:endParaRPr>
        </a:p>
      </dgm:t>
    </dgm:pt>
    <dgm:pt modelId="{D8041BA1-769E-49C2-936A-317A3848D16E}" type="sibTrans" cxnId="{2EC2A789-D9ED-47F4-86D3-15DD49A44104}">
      <dgm:prSet/>
      <dgm:spPr/>
      <dgm:t>
        <a:bodyPr/>
        <a:lstStyle/>
        <a:p>
          <a:endParaRPr lang="en-GB">
            <a:solidFill>
              <a:srgbClr val="425463"/>
            </a:solidFill>
          </a:endParaRPr>
        </a:p>
      </dgm:t>
    </dgm:pt>
    <dgm:pt modelId="{5F48DA3A-1C8E-4B2D-8CF7-8561ED33027F}">
      <dgm:prSet custT="1"/>
      <dgm:spPr>
        <a:solidFill>
          <a:schemeClr val="lt1">
            <a:hueOff val="0"/>
            <a:satOff val="0"/>
            <a:lumOff val="0"/>
            <a:alpha val="70000"/>
          </a:schemeClr>
        </a:solidFill>
      </dgm:spPr>
      <dgm:t>
        <a:bodyPr/>
        <a:lstStyle/>
        <a:p>
          <a:pPr>
            <a:spcAft>
              <a:spcPts val="400"/>
            </a:spcAft>
          </a:pPr>
          <a:r>
            <a:rPr lang="en-GB" sz="900" kern="1200" dirty="0">
              <a:solidFill>
                <a:srgbClr val="425463"/>
              </a:solidFill>
              <a:latin typeface="+mn-lt"/>
            </a:rPr>
            <a:t>Patients are </a:t>
          </a:r>
          <a:r>
            <a:rPr lang="en-GB" sz="900" b="1" kern="1200" dirty="0">
              <a:solidFill>
                <a:schemeClr val="tx1"/>
              </a:solidFill>
              <a:latin typeface="+mn-lt"/>
            </a:rPr>
            <a:t>triaged by acuity </a:t>
          </a:r>
          <a:r>
            <a:rPr lang="en-GB" sz="900" kern="1200" dirty="0">
              <a:solidFill>
                <a:srgbClr val="425463"/>
              </a:solidFill>
              <a:latin typeface="+mn-lt"/>
            </a:rPr>
            <a:t>– those representing higher acute risk are prioritised. This method of </a:t>
          </a:r>
          <a:r>
            <a:rPr lang="en-GB" sz="900" b="1" kern="1200" dirty="0">
              <a:solidFill>
                <a:schemeClr val="tx1"/>
              </a:solidFill>
              <a:latin typeface="+mn-lt"/>
            </a:rPr>
            <a:t>triaging is likely a factor behind longer waits </a:t>
          </a:r>
          <a:r>
            <a:rPr lang="en-GB" sz="900" kern="1200" dirty="0">
              <a:solidFill>
                <a:srgbClr val="425463"/>
              </a:solidFill>
              <a:latin typeface="+mn-lt"/>
            </a:rPr>
            <a:t>where there is a less acute risk, e.g., for some neurodevelopmental services including for those required to prescribe Attention Deficit Hyperactivity Disorder (ADHD) medication .</a:t>
          </a:r>
        </a:p>
      </dgm:t>
    </dgm:pt>
    <dgm:pt modelId="{DCE340ED-5B7E-4019-92C1-490A74D06318}" type="parTrans" cxnId="{BB0D058F-1A00-46DF-8AF3-3C9514D4DB86}">
      <dgm:prSet/>
      <dgm:spPr/>
      <dgm:t>
        <a:bodyPr/>
        <a:lstStyle/>
        <a:p>
          <a:endParaRPr lang="en-GB">
            <a:solidFill>
              <a:srgbClr val="425463"/>
            </a:solidFill>
          </a:endParaRPr>
        </a:p>
      </dgm:t>
    </dgm:pt>
    <dgm:pt modelId="{2C222592-E20E-41AB-A4DB-4CACBD244DF1}" type="sibTrans" cxnId="{BB0D058F-1A00-46DF-8AF3-3C9514D4DB86}">
      <dgm:prSet/>
      <dgm:spPr/>
      <dgm:t>
        <a:bodyPr/>
        <a:lstStyle/>
        <a:p>
          <a:endParaRPr lang="en-GB">
            <a:solidFill>
              <a:srgbClr val="425463"/>
            </a:solidFill>
          </a:endParaRPr>
        </a:p>
      </dgm:t>
    </dgm:pt>
    <dgm:pt modelId="{DD3CFDC2-6CED-45C8-89A6-12FAC6E91E12}">
      <dgm:prSet custT="1"/>
      <dgm:spPr>
        <a:solidFill>
          <a:schemeClr val="lt1">
            <a:hueOff val="0"/>
            <a:satOff val="0"/>
            <a:lumOff val="0"/>
            <a:alpha val="70000"/>
          </a:schemeClr>
        </a:solidFill>
      </dgm:spPr>
      <dgm:t>
        <a:bodyPr/>
        <a:lstStyle/>
        <a:p>
          <a:pPr>
            <a:spcAft>
              <a:spcPts val="400"/>
            </a:spcAft>
          </a:pPr>
          <a:r>
            <a:rPr lang="en-GB" sz="900" kern="1200" dirty="0">
              <a:solidFill>
                <a:srgbClr val="425463"/>
              </a:solidFill>
              <a:latin typeface="+mj-lt"/>
            </a:rPr>
            <a:t>CYP and families from </a:t>
          </a:r>
          <a:r>
            <a:rPr lang="en-GB" sz="900" b="1" kern="1200" dirty="0">
              <a:solidFill>
                <a:schemeClr val="tx1"/>
              </a:solidFill>
              <a:latin typeface="+mj-lt"/>
            </a:rPr>
            <a:t>racialised communities may face additional barriers </a:t>
          </a:r>
          <a:r>
            <a:rPr lang="en-GB" sz="900" kern="1200" dirty="0">
              <a:solidFill>
                <a:srgbClr val="425463"/>
              </a:solidFill>
              <a:latin typeface="+mj-lt"/>
            </a:rPr>
            <a:t>in accessing support. This could be related to stigma, cultural understanding of mental health, language barriers, and lack of trust in healthcare professionals. This </a:t>
          </a:r>
          <a:r>
            <a:rPr lang="en-GB" sz="900" b="0" i="0" u="none" strike="noStrike" kern="1200" dirty="0">
              <a:solidFill>
                <a:srgbClr val="425463"/>
              </a:solidFill>
              <a:effectLst/>
              <a:latin typeface="+mj-lt"/>
            </a:rPr>
            <a:t>may affect how they present symptoms/behaviours and consequently assessments of risk and prioritisation when triaging.</a:t>
          </a:r>
          <a:endParaRPr lang="en-GB" sz="900" kern="1200" dirty="0">
            <a:solidFill>
              <a:srgbClr val="425463"/>
            </a:solidFill>
            <a:latin typeface="Arial" panose="020B0604020202020204"/>
            <a:ea typeface="+mn-ea"/>
            <a:cs typeface="+mn-cs"/>
          </a:endParaRPr>
        </a:p>
      </dgm:t>
    </dgm:pt>
    <dgm:pt modelId="{012F9206-7CAD-42E8-AE9F-422A420E9945}" type="parTrans" cxnId="{177E6F52-B9E0-4FCA-901B-C77385DE689A}">
      <dgm:prSet/>
      <dgm:spPr/>
      <dgm:t>
        <a:bodyPr/>
        <a:lstStyle/>
        <a:p>
          <a:endParaRPr lang="en-GB">
            <a:solidFill>
              <a:srgbClr val="425463"/>
            </a:solidFill>
          </a:endParaRPr>
        </a:p>
      </dgm:t>
    </dgm:pt>
    <dgm:pt modelId="{D28B1A82-2096-44E5-9FAF-9B34B6B50E42}" type="sibTrans" cxnId="{177E6F52-B9E0-4FCA-901B-C77385DE689A}">
      <dgm:prSet/>
      <dgm:spPr/>
      <dgm:t>
        <a:bodyPr/>
        <a:lstStyle/>
        <a:p>
          <a:endParaRPr lang="en-GB">
            <a:solidFill>
              <a:srgbClr val="425463"/>
            </a:solidFill>
          </a:endParaRPr>
        </a:p>
      </dgm:t>
    </dgm:pt>
    <dgm:pt modelId="{AEE52307-6A71-4310-8376-F385A189155E}">
      <dgm:prSet phldrT="[Text]"/>
      <dgm:spPr>
        <a:solidFill>
          <a:schemeClr val="lt1">
            <a:hueOff val="0"/>
            <a:satOff val="0"/>
            <a:lumOff val="0"/>
            <a:alpha val="70000"/>
          </a:schemeClr>
        </a:solidFill>
      </dgm:spPr>
      <dgm:t>
        <a:bodyPr/>
        <a:lstStyle/>
        <a:p>
          <a:pPr>
            <a:spcAft>
              <a:spcPts val="400"/>
            </a:spcAft>
          </a:pPr>
          <a:r>
            <a:rPr lang="en-GB" dirty="0">
              <a:solidFill>
                <a:srgbClr val="425463"/>
              </a:solidFill>
            </a:rPr>
            <a:t>Adapting to the </a:t>
          </a:r>
          <a:r>
            <a:rPr lang="en-GB" b="1" dirty="0">
              <a:solidFill>
                <a:schemeClr val="tx1"/>
              </a:solidFill>
            </a:rPr>
            <a:t>new national waiting times guidance </a:t>
          </a:r>
          <a:r>
            <a:rPr lang="en-GB" dirty="0">
              <a:solidFill>
                <a:srgbClr val="425463"/>
              </a:solidFill>
            </a:rPr>
            <a:t>may be difficult for some providers, especially for those who currently capture clock stops differently.</a:t>
          </a:r>
        </a:p>
      </dgm:t>
    </dgm:pt>
    <dgm:pt modelId="{BDA34F08-A971-4F3D-A22B-815BF3C62FDA}" type="parTrans" cxnId="{E20E04E9-336A-4C0C-B481-7685C747FE96}">
      <dgm:prSet/>
      <dgm:spPr/>
      <dgm:t>
        <a:bodyPr/>
        <a:lstStyle/>
        <a:p>
          <a:endParaRPr lang="en-GB">
            <a:solidFill>
              <a:srgbClr val="425463"/>
            </a:solidFill>
          </a:endParaRPr>
        </a:p>
      </dgm:t>
    </dgm:pt>
    <dgm:pt modelId="{8F958927-9DA7-427D-973B-6E71E5B3F76F}" type="sibTrans" cxnId="{E20E04E9-336A-4C0C-B481-7685C747FE96}">
      <dgm:prSet/>
      <dgm:spPr/>
      <dgm:t>
        <a:bodyPr/>
        <a:lstStyle/>
        <a:p>
          <a:endParaRPr lang="en-GB">
            <a:solidFill>
              <a:srgbClr val="425463"/>
            </a:solidFill>
          </a:endParaRPr>
        </a:p>
      </dgm:t>
    </dgm:pt>
    <dgm:pt modelId="{3584129D-336B-48D0-B1AB-4821354DAFF8}">
      <dgm:prSet phldrT="[Text]"/>
      <dgm:spPr>
        <a:solidFill>
          <a:schemeClr val="lt1">
            <a:hueOff val="0"/>
            <a:satOff val="0"/>
            <a:lumOff val="0"/>
            <a:alpha val="70000"/>
          </a:schemeClr>
        </a:solidFill>
      </dgm:spPr>
      <dgm:t>
        <a:bodyPr/>
        <a:lstStyle/>
        <a:p>
          <a:pPr>
            <a:spcAft>
              <a:spcPts val="400"/>
            </a:spcAft>
          </a:pPr>
          <a:r>
            <a:rPr lang="en-GB" dirty="0">
              <a:solidFill>
                <a:srgbClr val="425463"/>
              </a:solidFill>
            </a:rPr>
            <a:t>Providers often submit mental health referral data to their ICBs as well as to MHSDS. </a:t>
          </a:r>
          <a:r>
            <a:rPr lang="en-GB" b="1" dirty="0">
              <a:solidFill>
                <a:schemeClr val="tx1"/>
              </a:solidFill>
            </a:rPr>
            <a:t>Most ICBs defer to provider data over the MHSDS</a:t>
          </a:r>
          <a:r>
            <a:rPr lang="en-GB" b="1" dirty="0">
              <a:solidFill>
                <a:srgbClr val="425463"/>
              </a:solidFill>
            </a:rPr>
            <a:t> </a:t>
          </a:r>
          <a:r>
            <a:rPr lang="en-GB" dirty="0">
              <a:solidFill>
                <a:srgbClr val="425463"/>
              </a:solidFill>
            </a:rPr>
            <a:t>as a more accurate and timely source. Some do not currently have access to MHSDS data.</a:t>
          </a:r>
        </a:p>
      </dgm:t>
    </dgm:pt>
    <dgm:pt modelId="{DE14B521-59F3-4E0A-AE17-97F6B0C01AC9}" type="parTrans" cxnId="{7E9D9AEE-DAE9-4AB3-8799-46EE34B60282}">
      <dgm:prSet/>
      <dgm:spPr/>
      <dgm:t>
        <a:bodyPr/>
        <a:lstStyle/>
        <a:p>
          <a:endParaRPr lang="en-GB">
            <a:solidFill>
              <a:srgbClr val="425463"/>
            </a:solidFill>
          </a:endParaRPr>
        </a:p>
      </dgm:t>
    </dgm:pt>
    <dgm:pt modelId="{FD12154D-45E7-4654-9F37-9E742B2CBD7F}" type="sibTrans" cxnId="{7E9D9AEE-DAE9-4AB3-8799-46EE34B60282}">
      <dgm:prSet/>
      <dgm:spPr/>
      <dgm:t>
        <a:bodyPr/>
        <a:lstStyle/>
        <a:p>
          <a:endParaRPr lang="en-GB">
            <a:solidFill>
              <a:srgbClr val="425463"/>
            </a:solidFill>
          </a:endParaRPr>
        </a:p>
      </dgm:t>
    </dgm:pt>
    <dgm:pt modelId="{3E50F826-E7A4-4251-A701-5F3EF0CA3F88}">
      <dgm:prSet phldrT="[Text]"/>
      <dgm:spPr>
        <a:solidFill>
          <a:schemeClr val="lt1">
            <a:hueOff val="0"/>
            <a:satOff val="0"/>
            <a:lumOff val="0"/>
            <a:alpha val="70000"/>
          </a:schemeClr>
        </a:solidFill>
      </dgm:spPr>
      <dgm:t>
        <a:bodyPr/>
        <a:lstStyle/>
        <a:p>
          <a:pPr>
            <a:spcAft>
              <a:spcPts val="400"/>
            </a:spcAft>
          </a:pPr>
          <a:r>
            <a:rPr lang="en-GB" dirty="0">
              <a:solidFill>
                <a:srgbClr val="425463"/>
              </a:solidFill>
            </a:rPr>
            <a:t>Several stakeholders wanted to see </a:t>
          </a:r>
          <a:r>
            <a:rPr lang="en-GB" b="1" dirty="0">
              <a:solidFill>
                <a:schemeClr val="tx1"/>
              </a:solidFill>
            </a:rPr>
            <a:t>data at a more granular level</a:t>
          </a:r>
          <a:r>
            <a:rPr lang="en-GB" dirty="0">
              <a:solidFill>
                <a:srgbClr val="425463"/>
              </a:solidFill>
            </a:rPr>
            <a:t>, noting that borough and team level data is important operationally and to better understand causal factors.</a:t>
          </a:r>
        </a:p>
      </dgm:t>
    </dgm:pt>
    <dgm:pt modelId="{9D3F9980-4C76-4079-8317-BB268A7855E1}" type="parTrans" cxnId="{0F0D8F93-4A46-443B-8988-27654F0C4AE0}">
      <dgm:prSet/>
      <dgm:spPr/>
      <dgm:t>
        <a:bodyPr/>
        <a:lstStyle/>
        <a:p>
          <a:endParaRPr lang="en-GB">
            <a:solidFill>
              <a:srgbClr val="425463"/>
            </a:solidFill>
          </a:endParaRPr>
        </a:p>
      </dgm:t>
    </dgm:pt>
    <dgm:pt modelId="{9DCBEA0C-C32F-4C53-9430-729D78BC608A}" type="sibTrans" cxnId="{0F0D8F93-4A46-443B-8988-27654F0C4AE0}">
      <dgm:prSet/>
      <dgm:spPr/>
      <dgm:t>
        <a:bodyPr/>
        <a:lstStyle/>
        <a:p>
          <a:endParaRPr lang="en-GB">
            <a:solidFill>
              <a:srgbClr val="425463"/>
            </a:solidFill>
          </a:endParaRPr>
        </a:p>
      </dgm:t>
    </dgm:pt>
    <dgm:pt modelId="{667F7707-7AC3-4556-835F-F91CDAAEB0BC}">
      <dgm:prSet custT="1"/>
      <dgm:spPr>
        <a:solidFill>
          <a:schemeClr val="lt1">
            <a:hueOff val="0"/>
            <a:satOff val="0"/>
            <a:lumOff val="0"/>
            <a:alpha val="70000"/>
          </a:schemeClr>
        </a:solidFill>
      </dgm:spPr>
      <dgm:t>
        <a:bodyPr/>
        <a:lstStyle/>
        <a:p>
          <a:pPr>
            <a:spcAft>
              <a:spcPts val="400"/>
            </a:spcAft>
          </a:pPr>
          <a:r>
            <a:rPr lang="en-GB" sz="900" b="1" kern="1200" dirty="0">
              <a:solidFill>
                <a:schemeClr val="tx1"/>
              </a:solidFill>
              <a:latin typeface="+mn-lt"/>
              <a:ea typeface="+mn-ea"/>
              <a:cs typeface="+mn-cs"/>
            </a:rPr>
            <a:t>Ethnicity is often recorded later on in a treatment pathway </a:t>
          </a:r>
          <a:r>
            <a:rPr lang="en-GB" sz="900" kern="1200" dirty="0">
              <a:solidFill>
                <a:srgbClr val="425463"/>
              </a:solidFill>
              <a:latin typeface="+mn-lt"/>
              <a:ea typeface="+mn-ea"/>
              <a:cs typeface="+mn-cs"/>
            </a:rPr>
            <a:t>and not always picked up by Single Point of Access (SPA) or in the initial referral.</a:t>
          </a:r>
          <a:endParaRPr lang="en-GB" sz="900" kern="1200" dirty="0">
            <a:solidFill>
              <a:srgbClr val="425463"/>
            </a:solidFill>
            <a:latin typeface="+mn-lt"/>
          </a:endParaRPr>
        </a:p>
      </dgm:t>
    </dgm:pt>
    <dgm:pt modelId="{71FAA78D-EAB0-44F9-B714-A4C93E5DBD22}" type="parTrans" cxnId="{C70B6A09-8545-4807-9B30-38D14E877645}">
      <dgm:prSet/>
      <dgm:spPr/>
      <dgm:t>
        <a:bodyPr/>
        <a:lstStyle/>
        <a:p>
          <a:endParaRPr lang="en-GB">
            <a:solidFill>
              <a:srgbClr val="425463"/>
            </a:solidFill>
          </a:endParaRPr>
        </a:p>
      </dgm:t>
    </dgm:pt>
    <dgm:pt modelId="{2F0A7701-F1B3-481C-BF85-E05993F7A49E}" type="sibTrans" cxnId="{C70B6A09-8545-4807-9B30-38D14E877645}">
      <dgm:prSet/>
      <dgm:spPr/>
      <dgm:t>
        <a:bodyPr/>
        <a:lstStyle/>
        <a:p>
          <a:endParaRPr lang="en-GB">
            <a:solidFill>
              <a:srgbClr val="425463"/>
            </a:solidFill>
          </a:endParaRPr>
        </a:p>
      </dgm:t>
    </dgm:pt>
    <dgm:pt modelId="{9081F6DC-29D9-437A-B505-522701B4B2B5}">
      <dgm:prSet phldrT="[Text]"/>
      <dgm:spPr>
        <a:solidFill>
          <a:srgbClr val="FFFFFF">
            <a:alpha val="70000"/>
          </a:srgbClr>
        </a:solidFill>
      </dgm:spPr>
      <dgm:t>
        <a:bodyPr/>
        <a:lstStyle/>
        <a:p>
          <a:pPr>
            <a:spcAft>
              <a:spcPts val="400"/>
            </a:spcAft>
          </a:pPr>
          <a:r>
            <a:rPr lang="en-GB" b="1" dirty="0">
              <a:solidFill>
                <a:schemeClr val="tx1"/>
              </a:solidFill>
            </a:rPr>
            <a:t>Focus on demographics</a:t>
          </a:r>
          <a:r>
            <a:rPr lang="en-GB" dirty="0">
              <a:solidFill>
                <a:srgbClr val="425463"/>
              </a:solidFill>
            </a:rPr>
            <a:t>, and particularly ethnicity, seems to be targeted more </a:t>
          </a:r>
          <a:r>
            <a:rPr lang="en-GB" b="1" dirty="0">
              <a:solidFill>
                <a:schemeClr val="tx1"/>
              </a:solidFill>
            </a:rPr>
            <a:t>toward</a:t>
          </a:r>
          <a:r>
            <a:rPr lang="en-GB" dirty="0">
              <a:solidFill>
                <a:srgbClr val="425463"/>
              </a:solidFill>
            </a:rPr>
            <a:t> </a:t>
          </a:r>
          <a:r>
            <a:rPr lang="en-GB" b="1" dirty="0">
              <a:solidFill>
                <a:schemeClr val="tx1"/>
              </a:solidFill>
            </a:rPr>
            <a:t>access</a:t>
          </a:r>
          <a:r>
            <a:rPr lang="en-GB" dirty="0">
              <a:solidFill>
                <a:srgbClr val="425463"/>
              </a:solidFill>
            </a:rPr>
            <a:t> than waiting times, although the two topics are interdependent.</a:t>
          </a:r>
        </a:p>
      </dgm:t>
    </dgm:pt>
    <dgm:pt modelId="{3459DA68-EB07-4993-8EC5-D789DEB575FA}" type="parTrans" cxnId="{34ADA08C-0059-4E54-87D1-515C4A514916}">
      <dgm:prSet/>
      <dgm:spPr/>
      <dgm:t>
        <a:bodyPr/>
        <a:lstStyle/>
        <a:p>
          <a:endParaRPr lang="en-GB">
            <a:solidFill>
              <a:srgbClr val="425463"/>
            </a:solidFill>
          </a:endParaRPr>
        </a:p>
      </dgm:t>
    </dgm:pt>
    <dgm:pt modelId="{46FF9550-2FD7-4C2F-9833-47261823A7FC}" type="sibTrans" cxnId="{34ADA08C-0059-4E54-87D1-515C4A514916}">
      <dgm:prSet/>
      <dgm:spPr/>
      <dgm:t>
        <a:bodyPr/>
        <a:lstStyle/>
        <a:p>
          <a:endParaRPr lang="en-GB">
            <a:solidFill>
              <a:srgbClr val="425463"/>
            </a:solidFill>
          </a:endParaRPr>
        </a:p>
      </dgm:t>
    </dgm:pt>
    <dgm:pt modelId="{23DC874B-36E2-4FD0-8696-6EA9A025C4BD}">
      <dgm:prSet phldrT="[Text]"/>
      <dgm:spPr>
        <a:solidFill>
          <a:srgbClr val="FFFFFF">
            <a:alpha val="70000"/>
          </a:srgbClr>
        </a:solidFill>
      </dgm:spPr>
      <dgm:t>
        <a:bodyPr/>
        <a:lstStyle/>
        <a:p>
          <a:pPr>
            <a:spcAft>
              <a:spcPts val="400"/>
            </a:spcAft>
          </a:pPr>
          <a:r>
            <a:rPr lang="en-GB" dirty="0">
              <a:solidFill>
                <a:srgbClr val="425463"/>
              </a:solidFill>
            </a:rPr>
            <a:t>Some stakeholders discussed the benefit of </a:t>
          </a:r>
          <a:r>
            <a:rPr lang="en-GB" b="1" dirty="0">
              <a:solidFill>
                <a:schemeClr val="tx1"/>
              </a:solidFill>
            </a:rPr>
            <a:t>promoting alternative non-CAMHS pathways </a:t>
          </a:r>
          <a:r>
            <a:rPr lang="en-GB" dirty="0">
              <a:solidFill>
                <a:srgbClr val="425463"/>
              </a:solidFill>
            </a:rPr>
            <a:t>where appropriate.</a:t>
          </a:r>
        </a:p>
      </dgm:t>
    </dgm:pt>
    <dgm:pt modelId="{906CF0DC-9738-4C14-92E9-00D997902A28}" type="parTrans" cxnId="{011C1500-1889-4C26-B7B0-EFB2E15AE4D6}">
      <dgm:prSet/>
      <dgm:spPr/>
      <dgm:t>
        <a:bodyPr/>
        <a:lstStyle/>
        <a:p>
          <a:endParaRPr lang="en-GB">
            <a:solidFill>
              <a:srgbClr val="425463"/>
            </a:solidFill>
          </a:endParaRPr>
        </a:p>
      </dgm:t>
    </dgm:pt>
    <dgm:pt modelId="{49126282-029E-4201-B905-37F257D7687A}" type="sibTrans" cxnId="{011C1500-1889-4C26-B7B0-EFB2E15AE4D6}">
      <dgm:prSet/>
      <dgm:spPr/>
      <dgm:t>
        <a:bodyPr/>
        <a:lstStyle/>
        <a:p>
          <a:endParaRPr lang="en-GB">
            <a:solidFill>
              <a:srgbClr val="425463"/>
            </a:solidFill>
          </a:endParaRPr>
        </a:p>
      </dgm:t>
    </dgm:pt>
    <dgm:pt modelId="{1B0F1506-FCE9-0949-A4F2-8D726578B8C8}" type="pres">
      <dgm:prSet presAssocID="{88036F0E-D62A-8F4D-98EE-675FAC2C953C}" presName="linearFlow" presStyleCnt="0">
        <dgm:presLayoutVars>
          <dgm:dir/>
          <dgm:animLvl val="lvl"/>
          <dgm:resizeHandles val="exact"/>
        </dgm:presLayoutVars>
      </dgm:prSet>
      <dgm:spPr/>
    </dgm:pt>
    <dgm:pt modelId="{4E756597-D72F-4546-9143-3B724B481AE7}" type="pres">
      <dgm:prSet presAssocID="{10BCE170-6449-2045-99EB-DD24C390B479}" presName="composite" presStyleCnt="0"/>
      <dgm:spPr/>
    </dgm:pt>
    <dgm:pt modelId="{9A2EDF3B-05CF-9645-AC2B-B0FB949F97A9}" type="pres">
      <dgm:prSet presAssocID="{10BCE170-6449-2045-99EB-DD24C390B479}" presName="parentText" presStyleLbl="alignNode1" presStyleIdx="0" presStyleCnt="4">
        <dgm:presLayoutVars>
          <dgm:chMax val="1"/>
          <dgm:bulletEnabled val="1"/>
        </dgm:presLayoutVars>
      </dgm:prSet>
      <dgm:spPr/>
    </dgm:pt>
    <dgm:pt modelId="{4AA7D9C4-1E0C-1644-82C2-CA75E295A92D}" type="pres">
      <dgm:prSet presAssocID="{10BCE170-6449-2045-99EB-DD24C390B479}" presName="descendantText" presStyleLbl="alignAcc1" presStyleIdx="0" presStyleCnt="4">
        <dgm:presLayoutVars>
          <dgm:bulletEnabled val="1"/>
        </dgm:presLayoutVars>
      </dgm:prSet>
      <dgm:spPr/>
    </dgm:pt>
    <dgm:pt modelId="{9F3399B8-33F4-4272-A577-AD38034DEA9C}" type="pres">
      <dgm:prSet presAssocID="{FB55459D-6889-D340-A5FC-C83F2EB8473D}" presName="sp" presStyleCnt="0"/>
      <dgm:spPr/>
    </dgm:pt>
    <dgm:pt modelId="{1702DE2A-6690-D647-A471-CAB6D4627211}" type="pres">
      <dgm:prSet presAssocID="{45BE1FD8-EAB5-F14B-B87B-C29D36658574}" presName="composite" presStyleCnt="0"/>
      <dgm:spPr/>
    </dgm:pt>
    <dgm:pt modelId="{8349BCDE-0E91-0549-9A76-95369843AE51}" type="pres">
      <dgm:prSet presAssocID="{45BE1FD8-EAB5-F14B-B87B-C29D36658574}" presName="parentText" presStyleLbl="alignNode1" presStyleIdx="1" presStyleCnt="4">
        <dgm:presLayoutVars>
          <dgm:chMax val="1"/>
          <dgm:bulletEnabled val="1"/>
        </dgm:presLayoutVars>
      </dgm:prSet>
      <dgm:spPr/>
    </dgm:pt>
    <dgm:pt modelId="{121A2A7D-FCA1-D245-AFEE-0DF8E9908E0A}" type="pres">
      <dgm:prSet presAssocID="{45BE1FD8-EAB5-F14B-B87B-C29D36658574}" presName="descendantText" presStyleLbl="alignAcc1" presStyleIdx="1" presStyleCnt="4">
        <dgm:presLayoutVars>
          <dgm:bulletEnabled val="1"/>
        </dgm:presLayoutVars>
      </dgm:prSet>
      <dgm:spPr/>
    </dgm:pt>
    <dgm:pt modelId="{2136661F-B42B-904F-A8D0-89ACF0624B8E}" type="pres">
      <dgm:prSet presAssocID="{7304D12D-2383-1643-8E41-E44EE2DF5B7E}" presName="sp" presStyleCnt="0"/>
      <dgm:spPr/>
    </dgm:pt>
    <dgm:pt modelId="{33246F38-7142-A046-BE3D-EDBEE77472B0}" type="pres">
      <dgm:prSet presAssocID="{3DAAB6B6-022A-4E4C-B6EA-DB1F6479276F}" presName="composite" presStyleCnt="0"/>
      <dgm:spPr/>
    </dgm:pt>
    <dgm:pt modelId="{4F7C387E-361A-AA4C-8D46-7E3425280204}" type="pres">
      <dgm:prSet presAssocID="{3DAAB6B6-022A-4E4C-B6EA-DB1F6479276F}" presName="parentText" presStyleLbl="alignNode1" presStyleIdx="2" presStyleCnt="4">
        <dgm:presLayoutVars>
          <dgm:chMax val="1"/>
          <dgm:bulletEnabled val="1"/>
        </dgm:presLayoutVars>
      </dgm:prSet>
      <dgm:spPr/>
    </dgm:pt>
    <dgm:pt modelId="{5692CAD1-4379-6B47-A1AF-C57BAF9F2226}" type="pres">
      <dgm:prSet presAssocID="{3DAAB6B6-022A-4E4C-B6EA-DB1F6479276F}" presName="descendantText" presStyleLbl="alignAcc1" presStyleIdx="2" presStyleCnt="4">
        <dgm:presLayoutVars>
          <dgm:bulletEnabled val="1"/>
        </dgm:presLayoutVars>
      </dgm:prSet>
      <dgm:spPr/>
    </dgm:pt>
    <dgm:pt modelId="{800CB35C-1ABA-4741-8EA6-27539338EF68}" type="pres">
      <dgm:prSet presAssocID="{0C5BD85A-0161-F644-B363-12FF838EA05E}" presName="sp" presStyleCnt="0"/>
      <dgm:spPr/>
    </dgm:pt>
    <dgm:pt modelId="{0B74DE9D-9859-47F7-9C45-565398FC01B3}" type="pres">
      <dgm:prSet presAssocID="{C305CF1E-B4FA-450A-8955-A0CD82B79C4B}" presName="composite" presStyleCnt="0"/>
      <dgm:spPr/>
    </dgm:pt>
    <dgm:pt modelId="{13127BA3-1445-489D-BA77-EADF9ED20E02}" type="pres">
      <dgm:prSet presAssocID="{C305CF1E-B4FA-450A-8955-A0CD82B79C4B}" presName="parentText" presStyleLbl="alignNode1" presStyleIdx="3" presStyleCnt="4">
        <dgm:presLayoutVars>
          <dgm:chMax val="1"/>
          <dgm:bulletEnabled val="1"/>
        </dgm:presLayoutVars>
      </dgm:prSet>
      <dgm:spPr/>
    </dgm:pt>
    <dgm:pt modelId="{63E9B8AA-E2F8-4133-9DE6-84F51A6098B2}" type="pres">
      <dgm:prSet presAssocID="{C305CF1E-B4FA-450A-8955-A0CD82B79C4B}" presName="descendantText" presStyleLbl="alignAcc1" presStyleIdx="3" presStyleCnt="4">
        <dgm:presLayoutVars>
          <dgm:bulletEnabled val="1"/>
        </dgm:presLayoutVars>
      </dgm:prSet>
      <dgm:spPr/>
    </dgm:pt>
  </dgm:ptLst>
  <dgm:cxnLst>
    <dgm:cxn modelId="{011C1500-1889-4C26-B7B0-EFB2E15AE4D6}" srcId="{10BCE170-6449-2045-99EB-DD24C390B479}" destId="{23DC874B-36E2-4FD0-8696-6EA9A025C4BD}" srcOrd="2" destOrd="0" parTransId="{906CF0DC-9738-4C14-92E9-00D997902A28}" sibTransId="{49126282-029E-4201-B905-37F257D7687A}"/>
    <dgm:cxn modelId="{CE292D01-80E2-BB4A-9D01-B25F817EE2E7}" srcId="{45BE1FD8-EAB5-F14B-B87B-C29D36658574}" destId="{569A7082-D172-534C-A2EF-CA68CC22DD49}" srcOrd="0" destOrd="0" parTransId="{634B4A59-C746-654E-9751-4C0EC52777F9}" sibTransId="{62897E87-CBFC-884D-B692-C10A074F5393}"/>
    <dgm:cxn modelId="{5743FA06-48F7-5842-9672-377B5B9DD806}" type="presOf" srcId="{88036F0E-D62A-8F4D-98EE-675FAC2C953C}" destId="{1B0F1506-FCE9-0949-A4F2-8D726578B8C8}" srcOrd="0" destOrd="0" presId="urn:microsoft.com/office/officeart/2005/8/layout/chevron2"/>
    <dgm:cxn modelId="{C70B6A09-8545-4807-9B30-38D14E877645}" srcId="{C305CF1E-B4FA-450A-8955-A0CD82B79C4B}" destId="{667F7707-7AC3-4556-835F-F91CDAAEB0BC}" srcOrd="2" destOrd="0" parTransId="{71FAA78D-EAB0-44F9-B714-A4C93E5DBD22}" sibTransId="{2F0A7701-F1B3-481C-BF85-E05993F7A49E}"/>
    <dgm:cxn modelId="{0BC9DB09-290D-40BC-A095-1F1EA2B57B6B}" type="presOf" srcId="{5F48DA3A-1C8E-4B2D-8CF7-8561ED33027F}" destId="{63E9B8AA-E2F8-4133-9DE6-84F51A6098B2}" srcOrd="0" destOrd="0" presId="urn:microsoft.com/office/officeart/2005/8/layout/chevron2"/>
    <dgm:cxn modelId="{7DC0400A-7AB4-4927-B104-ABFDD8AD570E}" type="presOf" srcId="{3584129D-336B-48D0-B1AB-4821354DAFF8}" destId="{121A2A7D-FCA1-D245-AFEE-0DF8E9908E0A}" srcOrd="0" destOrd="1" presId="urn:microsoft.com/office/officeart/2005/8/layout/chevron2"/>
    <dgm:cxn modelId="{7F87E436-682B-44C3-9F25-451E708504BD}" type="presOf" srcId="{23DC874B-36E2-4FD0-8696-6EA9A025C4BD}" destId="{4AA7D9C4-1E0C-1644-82C2-CA75E295A92D}" srcOrd="0" destOrd="2" presId="urn:microsoft.com/office/officeart/2005/8/layout/chevron2"/>
    <dgm:cxn modelId="{8C9BF636-5823-4459-8206-5E70E4EAEEEA}" type="presOf" srcId="{AEE52307-6A71-4310-8376-F385A189155E}" destId="{5692CAD1-4379-6B47-A1AF-C57BAF9F2226}" srcOrd="0" destOrd="2" presId="urn:microsoft.com/office/officeart/2005/8/layout/chevron2"/>
    <dgm:cxn modelId="{55A47D5C-7002-42F9-A502-3B272F1D11CA}" type="presOf" srcId="{9081F6DC-29D9-437A-B505-522701B4B2B5}" destId="{4AA7D9C4-1E0C-1644-82C2-CA75E295A92D}" srcOrd="0" destOrd="1" presId="urn:microsoft.com/office/officeart/2005/8/layout/chevron2"/>
    <dgm:cxn modelId="{DDBEE360-66C2-43BB-91C9-FAA22CA3E73E}" type="presOf" srcId="{C305CF1E-B4FA-450A-8955-A0CD82B79C4B}" destId="{13127BA3-1445-489D-BA77-EADF9ED20E02}" srcOrd="0" destOrd="0" presId="urn:microsoft.com/office/officeart/2005/8/layout/chevron2"/>
    <dgm:cxn modelId="{089C0044-51BA-7346-A8F4-FC11B04B0E66}" srcId="{3DAAB6B6-022A-4E4C-B6EA-DB1F6479276F}" destId="{645431BB-7747-EE42-9753-37A1FC3FFBD3}" srcOrd="0" destOrd="0" parTransId="{EDA5A90F-3DBD-AB42-A70A-430B478ED3EC}" sibTransId="{2389395F-D3EA-9942-B0EF-AD852C6B10BD}"/>
    <dgm:cxn modelId="{BF2B8968-A28F-419F-AF13-0D504509EC7A}" type="presOf" srcId="{3E50F826-E7A4-4251-A701-5F3EF0CA3F88}" destId="{121A2A7D-FCA1-D245-AFEE-0DF8E9908E0A}" srcOrd="0" destOrd="2" presId="urn:microsoft.com/office/officeart/2005/8/layout/chevron2"/>
    <dgm:cxn modelId="{177E6F52-B9E0-4FCA-901B-C77385DE689A}" srcId="{C305CF1E-B4FA-450A-8955-A0CD82B79C4B}" destId="{DD3CFDC2-6CED-45C8-89A6-12FAC6E91E12}" srcOrd="1" destOrd="0" parTransId="{012F9206-7CAD-42E8-AE9F-422A420E9945}" sibTransId="{D28B1A82-2096-44E5-9FAF-9B34B6B50E42}"/>
    <dgm:cxn modelId="{D826037E-0ADF-43EC-836A-7B70C1068CD9}" type="presOf" srcId="{DD3CFDC2-6CED-45C8-89A6-12FAC6E91E12}" destId="{63E9B8AA-E2F8-4133-9DE6-84F51A6098B2}" srcOrd="0" destOrd="1" presId="urn:microsoft.com/office/officeart/2005/8/layout/chevron2"/>
    <dgm:cxn modelId="{A9686581-77FE-4C8B-911C-5D9C7AA8A8A3}" srcId="{3DAAB6B6-022A-4E4C-B6EA-DB1F6479276F}" destId="{0972970F-021E-43A1-B09D-DB0F8C654059}" srcOrd="1" destOrd="0" parTransId="{4B7400B1-998C-4CDC-BF77-10331499C416}" sibTransId="{73A63405-7728-4DA1-94D8-4B696F771A52}"/>
    <dgm:cxn modelId="{2EC2A789-D9ED-47F4-86D3-15DD49A44104}" srcId="{88036F0E-D62A-8F4D-98EE-675FAC2C953C}" destId="{C305CF1E-B4FA-450A-8955-A0CD82B79C4B}" srcOrd="3" destOrd="0" parTransId="{D70333A1-808D-42D5-9421-678A93535B59}" sibTransId="{D8041BA1-769E-49C2-936A-317A3848D16E}"/>
    <dgm:cxn modelId="{34ADA08C-0059-4E54-87D1-515C4A514916}" srcId="{10BCE170-6449-2045-99EB-DD24C390B479}" destId="{9081F6DC-29D9-437A-B505-522701B4B2B5}" srcOrd="1" destOrd="0" parTransId="{3459DA68-EB07-4993-8EC5-D789DEB575FA}" sibTransId="{46FF9550-2FD7-4C2F-9833-47261823A7FC}"/>
    <dgm:cxn modelId="{BB0D058F-1A00-46DF-8AF3-3C9514D4DB86}" srcId="{C305CF1E-B4FA-450A-8955-A0CD82B79C4B}" destId="{5F48DA3A-1C8E-4B2D-8CF7-8561ED33027F}" srcOrd="0" destOrd="0" parTransId="{DCE340ED-5B7E-4019-92C1-490A74D06318}" sibTransId="{2C222592-E20E-41AB-A4DB-4CACBD244DF1}"/>
    <dgm:cxn modelId="{419AF291-9FF9-9742-B110-941C8A6181AC}" srcId="{88036F0E-D62A-8F4D-98EE-675FAC2C953C}" destId="{3DAAB6B6-022A-4E4C-B6EA-DB1F6479276F}" srcOrd="2" destOrd="0" parTransId="{79F4F6B9-CD94-2343-8007-B046DE51A5DF}" sibTransId="{0C5BD85A-0161-F644-B363-12FF838EA05E}"/>
    <dgm:cxn modelId="{0F0D8F93-4A46-443B-8988-27654F0C4AE0}" srcId="{45BE1FD8-EAB5-F14B-B87B-C29D36658574}" destId="{3E50F826-E7A4-4251-A701-5F3EF0CA3F88}" srcOrd="2" destOrd="0" parTransId="{9D3F9980-4C76-4079-8317-BB268A7855E1}" sibTransId="{9DCBEA0C-C32F-4C53-9430-729D78BC608A}"/>
    <dgm:cxn modelId="{647427A8-F54B-4F61-BC1F-26224392F78D}" type="presOf" srcId="{10BCE170-6449-2045-99EB-DD24C390B479}" destId="{9A2EDF3B-05CF-9645-AC2B-B0FB949F97A9}" srcOrd="0" destOrd="0" presId="urn:microsoft.com/office/officeart/2005/8/layout/chevron2"/>
    <dgm:cxn modelId="{FE48D5B6-4553-4D53-B179-A07AF649C42A}" type="presOf" srcId="{24F5F65A-BCD8-2049-8113-BB68ADEA359B}" destId="{4AA7D9C4-1E0C-1644-82C2-CA75E295A92D}" srcOrd="0" destOrd="0" presId="urn:microsoft.com/office/officeart/2005/8/layout/chevron2"/>
    <dgm:cxn modelId="{D006A6B9-ABD4-401B-99B0-95825570BB86}" type="presOf" srcId="{0972970F-021E-43A1-B09D-DB0F8C654059}" destId="{5692CAD1-4379-6B47-A1AF-C57BAF9F2226}" srcOrd="0" destOrd="1" presId="urn:microsoft.com/office/officeart/2005/8/layout/chevron2"/>
    <dgm:cxn modelId="{0C66CDC2-5D47-4937-B1BB-9810CEFAFB20}" type="presOf" srcId="{569A7082-D172-534C-A2EF-CA68CC22DD49}" destId="{121A2A7D-FCA1-D245-AFEE-0DF8E9908E0A}" srcOrd="0" destOrd="0" presId="urn:microsoft.com/office/officeart/2005/8/layout/chevron2"/>
    <dgm:cxn modelId="{0C0AF6CE-199E-4F21-9CBB-DB0B5CDE8147}" type="presOf" srcId="{45BE1FD8-EAB5-F14B-B87B-C29D36658574}" destId="{8349BCDE-0E91-0549-9A76-95369843AE51}" srcOrd="0" destOrd="0" presId="urn:microsoft.com/office/officeart/2005/8/layout/chevron2"/>
    <dgm:cxn modelId="{5F87A7D4-6A3F-42B1-B072-84471F3EA3BA}" type="presOf" srcId="{3DAAB6B6-022A-4E4C-B6EA-DB1F6479276F}" destId="{4F7C387E-361A-AA4C-8D46-7E3425280204}" srcOrd="0" destOrd="0" presId="urn:microsoft.com/office/officeart/2005/8/layout/chevron2"/>
    <dgm:cxn modelId="{5A9B9AD5-CE9D-4A43-AC3E-E18B6C883F4C}" type="presOf" srcId="{667F7707-7AC3-4556-835F-F91CDAAEB0BC}" destId="{63E9B8AA-E2F8-4133-9DE6-84F51A6098B2}" srcOrd="0" destOrd="2" presId="urn:microsoft.com/office/officeart/2005/8/layout/chevron2"/>
    <dgm:cxn modelId="{BCF7B4E4-DDCB-4F62-AB34-B95FC1B07702}" type="presOf" srcId="{645431BB-7747-EE42-9753-37A1FC3FFBD3}" destId="{5692CAD1-4379-6B47-A1AF-C57BAF9F2226}" srcOrd="0" destOrd="0" presId="urn:microsoft.com/office/officeart/2005/8/layout/chevron2"/>
    <dgm:cxn modelId="{B9183AE5-99FE-DB4C-B5FB-30E387863F85}" srcId="{10BCE170-6449-2045-99EB-DD24C390B479}" destId="{24F5F65A-BCD8-2049-8113-BB68ADEA359B}" srcOrd="0" destOrd="0" parTransId="{4A50AD1D-67A6-6747-8EFB-CDF2183F79F3}" sibTransId="{2F4684A1-5202-F647-9BBC-9D1A8AF6649B}"/>
    <dgm:cxn modelId="{E20E04E9-336A-4C0C-B481-7685C747FE96}" srcId="{3DAAB6B6-022A-4E4C-B6EA-DB1F6479276F}" destId="{AEE52307-6A71-4310-8376-F385A189155E}" srcOrd="2" destOrd="0" parTransId="{BDA34F08-A971-4F3D-A22B-815BF3C62FDA}" sibTransId="{8F958927-9DA7-427D-973B-6E71E5B3F76F}"/>
    <dgm:cxn modelId="{99AD0FEB-EA6E-4244-96CE-43CF0AEC30C5}" srcId="{88036F0E-D62A-8F4D-98EE-675FAC2C953C}" destId="{10BCE170-6449-2045-99EB-DD24C390B479}" srcOrd="0" destOrd="0" parTransId="{692985F5-9889-3C48-9CAE-95A744F55717}" sibTransId="{FB55459D-6889-D340-A5FC-C83F2EB8473D}"/>
    <dgm:cxn modelId="{7E9D9AEE-DAE9-4AB3-8799-46EE34B60282}" srcId="{45BE1FD8-EAB5-F14B-B87B-C29D36658574}" destId="{3584129D-336B-48D0-B1AB-4821354DAFF8}" srcOrd="1" destOrd="0" parTransId="{DE14B521-59F3-4E0A-AE17-97F6B0C01AC9}" sibTransId="{FD12154D-45E7-4654-9F37-9E742B2CBD7F}"/>
    <dgm:cxn modelId="{42C2E6F7-C1A7-5E43-B81F-42081FB6E55E}" srcId="{88036F0E-D62A-8F4D-98EE-675FAC2C953C}" destId="{45BE1FD8-EAB5-F14B-B87B-C29D36658574}" srcOrd="1" destOrd="0" parTransId="{BC093BDC-6C35-1544-A0BD-2315BF1D3823}" sibTransId="{7304D12D-2383-1643-8E41-E44EE2DF5B7E}"/>
    <dgm:cxn modelId="{F666F8A6-9F35-4082-BB73-490B5A268E67}" type="presParOf" srcId="{1B0F1506-FCE9-0949-A4F2-8D726578B8C8}" destId="{4E756597-D72F-4546-9143-3B724B481AE7}" srcOrd="0" destOrd="0" presId="urn:microsoft.com/office/officeart/2005/8/layout/chevron2"/>
    <dgm:cxn modelId="{0BAF6841-2E4B-40FC-A5B7-C0384BCFFD71}" type="presParOf" srcId="{4E756597-D72F-4546-9143-3B724B481AE7}" destId="{9A2EDF3B-05CF-9645-AC2B-B0FB949F97A9}" srcOrd="0" destOrd="0" presId="urn:microsoft.com/office/officeart/2005/8/layout/chevron2"/>
    <dgm:cxn modelId="{7EA3F328-8239-4821-8988-6C0C0D639A09}" type="presParOf" srcId="{4E756597-D72F-4546-9143-3B724B481AE7}" destId="{4AA7D9C4-1E0C-1644-82C2-CA75E295A92D}" srcOrd="1" destOrd="0" presId="urn:microsoft.com/office/officeart/2005/8/layout/chevron2"/>
    <dgm:cxn modelId="{F4B14B92-F282-404B-BB97-E1564629C140}" type="presParOf" srcId="{1B0F1506-FCE9-0949-A4F2-8D726578B8C8}" destId="{9F3399B8-33F4-4272-A577-AD38034DEA9C}" srcOrd="1" destOrd="0" presId="urn:microsoft.com/office/officeart/2005/8/layout/chevron2"/>
    <dgm:cxn modelId="{799F8361-7722-4023-ADDF-952772A2CA52}" type="presParOf" srcId="{1B0F1506-FCE9-0949-A4F2-8D726578B8C8}" destId="{1702DE2A-6690-D647-A471-CAB6D4627211}" srcOrd="2" destOrd="0" presId="urn:microsoft.com/office/officeart/2005/8/layout/chevron2"/>
    <dgm:cxn modelId="{E5959057-247D-421F-80D8-9C24FDBBE1E3}" type="presParOf" srcId="{1702DE2A-6690-D647-A471-CAB6D4627211}" destId="{8349BCDE-0E91-0549-9A76-95369843AE51}" srcOrd="0" destOrd="0" presId="urn:microsoft.com/office/officeart/2005/8/layout/chevron2"/>
    <dgm:cxn modelId="{48576F0F-FA63-4D89-B915-D6188B640DFF}" type="presParOf" srcId="{1702DE2A-6690-D647-A471-CAB6D4627211}" destId="{121A2A7D-FCA1-D245-AFEE-0DF8E9908E0A}" srcOrd="1" destOrd="0" presId="urn:microsoft.com/office/officeart/2005/8/layout/chevron2"/>
    <dgm:cxn modelId="{739C12FC-88CB-41CA-8CF4-57EB58D4D600}" type="presParOf" srcId="{1B0F1506-FCE9-0949-A4F2-8D726578B8C8}" destId="{2136661F-B42B-904F-A8D0-89ACF0624B8E}" srcOrd="3" destOrd="0" presId="urn:microsoft.com/office/officeart/2005/8/layout/chevron2"/>
    <dgm:cxn modelId="{077019B3-E7B9-4F8B-ACB1-7249A57C02A2}" type="presParOf" srcId="{1B0F1506-FCE9-0949-A4F2-8D726578B8C8}" destId="{33246F38-7142-A046-BE3D-EDBEE77472B0}" srcOrd="4" destOrd="0" presId="urn:microsoft.com/office/officeart/2005/8/layout/chevron2"/>
    <dgm:cxn modelId="{E6B7BB39-3DE7-4A56-99DE-EBAFC415F38E}" type="presParOf" srcId="{33246F38-7142-A046-BE3D-EDBEE77472B0}" destId="{4F7C387E-361A-AA4C-8D46-7E3425280204}" srcOrd="0" destOrd="0" presId="urn:microsoft.com/office/officeart/2005/8/layout/chevron2"/>
    <dgm:cxn modelId="{133CA3A0-F384-4E16-9B2E-D590DADF70CF}" type="presParOf" srcId="{33246F38-7142-A046-BE3D-EDBEE77472B0}" destId="{5692CAD1-4379-6B47-A1AF-C57BAF9F2226}" srcOrd="1" destOrd="0" presId="urn:microsoft.com/office/officeart/2005/8/layout/chevron2"/>
    <dgm:cxn modelId="{7FCC1450-EAF0-4648-8C91-9A032AA2C7AC}" type="presParOf" srcId="{1B0F1506-FCE9-0949-A4F2-8D726578B8C8}" destId="{800CB35C-1ABA-4741-8EA6-27539338EF68}" srcOrd="5" destOrd="0" presId="urn:microsoft.com/office/officeart/2005/8/layout/chevron2"/>
    <dgm:cxn modelId="{4E8D26A5-8F64-42C8-9B5F-C49A232BA4F6}" type="presParOf" srcId="{1B0F1506-FCE9-0949-A4F2-8D726578B8C8}" destId="{0B74DE9D-9859-47F7-9C45-565398FC01B3}" srcOrd="6" destOrd="0" presId="urn:microsoft.com/office/officeart/2005/8/layout/chevron2"/>
    <dgm:cxn modelId="{9639255C-5D5F-4A9E-9AA9-D790EB70264D}" type="presParOf" srcId="{0B74DE9D-9859-47F7-9C45-565398FC01B3}" destId="{13127BA3-1445-489D-BA77-EADF9ED20E02}" srcOrd="0" destOrd="0" presId="urn:microsoft.com/office/officeart/2005/8/layout/chevron2"/>
    <dgm:cxn modelId="{F605F96D-1BB3-4A66-82B8-521A0C227A73}" type="presParOf" srcId="{0B74DE9D-9859-47F7-9C45-565398FC01B3}" destId="{63E9B8AA-E2F8-4133-9DE6-84F51A6098B2}"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EDF3B-05CF-9645-AC2B-B0FB949F97A9}">
      <dsp:nvSpPr>
        <dsp:cNvPr id="0" name=""/>
        <dsp:cNvSpPr/>
      </dsp:nvSpPr>
      <dsp:spPr>
        <a:xfrm rot="5400000">
          <a:off x="-189150" y="192691"/>
          <a:ext cx="1261000" cy="882700"/>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br>
            <a:rPr lang="en-GB" sz="900" b="1" kern="1200">
              <a:solidFill>
                <a:srgbClr val="425463"/>
              </a:solidFill>
            </a:rPr>
          </a:br>
          <a:r>
            <a:rPr lang="en-GB" sz="900" b="1" kern="1200">
              <a:solidFill>
                <a:srgbClr val="425463"/>
              </a:solidFill>
            </a:rPr>
            <a:t>Waiting time priorities</a:t>
          </a:r>
        </a:p>
      </dsp:txBody>
      <dsp:txXfrm rot="-5400000">
        <a:off x="0" y="444891"/>
        <a:ext cx="882700" cy="378300"/>
      </dsp:txXfrm>
    </dsp:sp>
    <dsp:sp modelId="{4AA7D9C4-1E0C-1644-82C2-CA75E295A92D}">
      <dsp:nvSpPr>
        <dsp:cNvPr id="0" name=""/>
        <dsp:cNvSpPr/>
      </dsp:nvSpPr>
      <dsp:spPr>
        <a:xfrm rot="5400000">
          <a:off x="5232855" y="-4346614"/>
          <a:ext cx="819650" cy="9519960"/>
        </a:xfrm>
        <a:prstGeom prst="round2SameRect">
          <a:avLst/>
        </a:prstGeom>
        <a:solidFill>
          <a:srgbClr val="FFFFFF">
            <a:alpha val="70000"/>
          </a:srgb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ts val="400"/>
            </a:spcAft>
            <a:buChar char="•"/>
          </a:pPr>
          <a:r>
            <a:rPr lang="en-GB" sz="900" kern="1200" dirty="0">
              <a:solidFill>
                <a:srgbClr val="425463"/>
              </a:solidFill>
            </a:rPr>
            <a:t>Stakeholders in several ICBs are working to </a:t>
          </a:r>
          <a:r>
            <a:rPr lang="en-GB" sz="900" b="1" kern="1200" dirty="0">
              <a:solidFill>
                <a:schemeClr val="tx1"/>
              </a:solidFill>
            </a:rPr>
            <a:t>bring down the longest waiting times</a:t>
          </a:r>
          <a:r>
            <a:rPr lang="en-GB" sz="900" kern="1200" dirty="0">
              <a:solidFill>
                <a:srgbClr val="425463"/>
              </a:solidFill>
            </a:rPr>
            <a:t>, with many focussing on neurodevelopmental service pathways.</a:t>
          </a:r>
        </a:p>
        <a:p>
          <a:pPr marL="57150" lvl="1" indent="-57150" algn="l" defTabSz="400050">
            <a:lnSpc>
              <a:spcPct val="90000"/>
            </a:lnSpc>
            <a:spcBef>
              <a:spcPct val="0"/>
            </a:spcBef>
            <a:spcAft>
              <a:spcPts val="400"/>
            </a:spcAft>
            <a:buChar char="•"/>
          </a:pPr>
          <a:r>
            <a:rPr lang="en-GB" sz="900" b="1" kern="1200" dirty="0">
              <a:solidFill>
                <a:schemeClr val="tx1"/>
              </a:solidFill>
            </a:rPr>
            <a:t>Focus on demographics</a:t>
          </a:r>
          <a:r>
            <a:rPr lang="en-GB" sz="900" kern="1200" dirty="0">
              <a:solidFill>
                <a:srgbClr val="425463"/>
              </a:solidFill>
            </a:rPr>
            <a:t>, and particularly ethnicity, seems to be targeted more </a:t>
          </a:r>
          <a:r>
            <a:rPr lang="en-GB" sz="900" b="1" kern="1200" dirty="0">
              <a:solidFill>
                <a:schemeClr val="tx1"/>
              </a:solidFill>
            </a:rPr>
            <a:t>toward</a:t>
          </a:r>
          <a:r>
            <a:rPr lang="en-GB" sz="900" kern="1200" dirty="0">
              <a:solidFill>
                <a:srgbClr val="425463"/>
              </a:solidFill>
            </a:rPr>
            <a:t> </a:t>
          </a:r>
          <a:r>
            <a:rPr lang="en-GB" sz="900" b="1" kern="1200" dirty="0">
              <a:solidFill>
                <a:schemeClr val="tx1"/>
              </a:solidFill>
            </a:rPr>
            <a:t>access</a:t>
          </a:r>
          <a:r>
            <a:rPr lang="en-GB" sz="900" kern="1200" dirty="0">
              <a:solidFill>
                <a:srgbClr val="425463"/>
              </a:solidFill>
            </a:rPr>
            <a:t> than waiting times, although the two topics are interdependent.</a:t>
          </a:r>
        </a:p>
        <a:p>
          <a:pPr marL="57150" lvl="1" indent="-57150" algn="l" defTabSz="400050">
            <a:lnSpc>
              <a:spcPct val="90000"/>
            </a:lnSpc>
            <a:spcBef>
              <a:spcPct val="0"/>
            </a:spcBef>
            <a:spcAft>
              <a:spcPts val="400"/>
            </a:spcAft>
            <a:buChar char="•"/>
          </a:pPr>
          <a:r>
            <a:rPr lang="en-GB" sz="900" kern="1200" dirty="0">
              <a:solidFill>
                <a:srgbClr val="425463"/>
              </a:solidFill>
            </a:rPr>
            <a:t>Some stakeholders discussed the benefit of </a:t>
          </a:r>
          <a:r>
            <a:rPr lang="en-GB" sz="900" b="1" kern="1200" dirty="0">
              <a:solidFill>
                <a:schemeClr val="tx1"/>
              </a:solidFill>
            </a:rPr>
            <a:t>promoting alternative non-CAMHS pathways </a:t>
          </a:r>
          <a:r>
            <a:rPr lang="en-GB" sz="900" kern="1200" dirty="0">
              <a:solidFill>
                <a:srgbClr val="425463"/>
              </a:solidFill>
            </a:rPr>
            <a:t>where appropriate.</a:t>
          </a:r>
        </a:p>
      </dsp:txBody>
      <dsp:txXfrm rot="-5400000">
        <a:off x="882700" y="43553"/>
        <a:ext cx="9479948" cy="739626"/>
      </dsp:txXfrm>
    </dsp:sp>
    <dsp:sp modelId="{8349BCDE-0E91-0549-9A76-95369843AE51}">
      <dsp:nvSpPr>
        <dsp:cNvPr id="0" name=""/>
        <dsp:cNvSpPr/>
      </dsp:nvSpPr>
      <dsp:spPr>
        <a:xfrm rot="5400000">
          <a:off x="-189150" y="1307216"/>
          <a:ext cx="1261000" cy="882700"/>
        </a:xfrm>
        <a:prstGeom prst="chevron">
          <a:avLst/>
        </a:prstGeom>
        <a:solidFill>
          <a:schemeClr val="accent3">
            <a:hueOff val="2115377"/>
            <a:satOff val="-1546"/>
            <a:lumOff val="-13072"/>
            <a:alphaOff val="0"/>
          </a:schemeClr>
        </a:solidFill>
        <a:ln w="12700" cap="flat" cmpd="sng" algn="ctr">
          <a:solidFill>
            <a:schemeClr val="accent3">
              <a:hueOff val="2115377"/>
              <a:satOff val="-1546"/>
              <a:lumOff val="-130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br>
            <a:rPr lang="en-GB" sz="900" b="1" kern="1200">
              <a:solidFill>
                <a:schemeClr val="bg1"/>
              </a:solidFill>
            </a:rPr>
          </a:br>
          <a:r>
            <a:rPr lang="en-GB" sz="900" b="1" kern="1200">
              <a:solidFill>
                <a:schemeClr val="bg1"/>
              </a:solidFill>
            </a:rPr>
            <a:t>Analytical </a:t>
          </a:r>
          <a:br>
            <a:rPr lang="en-GB" sz="900" b="1" kern="1200">
              <a:solidFill>
                <a:schemeClr val="bg1"/>
              </a:solidFill>
            </a:rPr>
          </a:br>
          <a:r>
            <a:rPr lang="en-GB" sz="900" b="1" kern="1200">
              <a:solidFill>
                <a:schemeClr val="bg1"/>
              </a:solidFill>
            </a:rPr>
            <a:t>maturity</a:t>
          </a:r>
        </a:p>
      </dsp:txBody>
      <dsp:txXfrm rot="-5400000">
        <a:off x="0" y="1559416"/>
        <a:ext cx="882700" cy="378300"/>
      </dsp:txXfrm>
    </dsp:sp>
    <dsp:sp modelId="{121A2A7D-FCA1-D245-AFEE-0DF8E9908E0A}">
      <dsp:nvSpPr>
        <dsp:cNvPr id="0" name=""/>
        <dsp:cNvSpPr/>
      </dsp:nvSpPr>
      <dsp:spPr>
        <a:xfrm rot="5400000">
          <a:off x="5232855" y="-3232088"/>
          <a:ext cx="819650" cy="9519960"/>
        </a:xfrm>
        <a:prstGeom prst="round2SameRect">
          <a:avLst/>
        </a:prstGeom>
        <a:solidFill>
          <a:schemeClr val="lt1">
            <a:hueOff val="0"/>
            <a:satOff val="0"/>
            <a:lumOff val="0"/>
            <a:alpha val="70000"/>
          </a:schemeClr>
        </a:solidFill>
        <a:ln w="12700" cap="flat" cmpd="sng" algn="ctr">
          <a:solidFill>
            <a:schemeClr val="accent3">
              <a:hueOff val="2115377"/>
              <a:satOff val="-1546"/>
              <a:lumOff val="-1307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ts val="400"/>
            </a:spcAft>
            <a:buChar char="•"/>
          </a:pPr>
          <a:r>
            <a:rPr lang="en-GB" sz="900" b="1" kern="1200" dirty="0">
              <a:solidFill>
                <a:schemeClr val="tx1"/>
              </a:solidFill>
            </a:rPr>
            <a:t>The maturity of analytics varies </a:t>
          </a:r>
          <a:r>
            <a:rPr lang="en-GB" sz="900" kern="1200" dirty="0">
              <a:solidFill>
                <a:srgbClr val="425463"/>
              </a:solidFill>
            </a:rPr>
            <a:t>across ICBs and providers. Many are in early stages of establishing operational tools, although some providers have ‘live’ waiting times dashboards.</a:t>
          </a:r>
        </a:p>
        <a:p>
          <a:pPr marL="57150" lvl="1" indent="-57150" algn="l" defTabSz="400050">
            <a:lnSpc>
              <a:spcPct val="90000"/>
            </a:lnSpc>
            <a:spcBef>
              <a:spcPct val="0"/>
            </a:spcBef>
            <a:spcAft>
              <a:spcPts val="400"/>
            </a:spcAft>
            <a:buChar char="•"/>
          </a:pPr>
          <a:r>
            <a:rPr lang="en-GB" sz="900" kern="1200" dirty="0">
              <a:solidFill>
                <a:srgbClr val="425463"/>
              </a:solidFill>
            </a:rPr>
            <a:t>Providers often submit mental health referral data to their ICBs as well as to MHSDS. </a:t>
          </a:r>
          <a:r>
            <a:rPr lang="en-GB" sz="900" b="1" kern="1200" dirty="0">
              <a:solidFill>
                <a:schemeClr val="tx1"/>
              </a:solidFill>
            </a:rPr>
            <a:t>Most ICBs defer to provider data over the MHSDS</a:t>
          </a:r>
          <a:r>
            <a:rPr lang="en-GB" sz="900" b="1" kern="1200" dirty="0">
              <a:solidFill>
                <a:srgbClr val="425463"/>
              </a:solidFill>
            </a:rPr>
            <a:t> </a:t>
          </a:r>
          <a:r>
            <a:rPr lang="en-GB" sz="900" kern="1200" dirty="0">
              <a:solidFill>
                <a:srgbClr val="425463"/>
              </a:solidFill>
            </a:rPr>
            <a:t>as a more accurate and timely source. Some do not currently have access to MHSDS data.</a:t>
          </a:r>
        </a:p>
        <a:p>
          <a:pPr marL="57150" lvl="1" indent="-57150" algn="l" defTabSz="400050">
            <a:lnSpc>
              <a:spcPct val="90000"/>
            </a:lnSpc>
            <a:spcBef>
              <a:spcPct val="0"/>
            </a:spcBef>
            <a:spcAft>
              <a:spcPts val="400"/>
            </a:spcAft>
            <a:buChar char="•"/>
          </a:pPr>
          <a:r>
            <a:rPr lang="en-GB" sz="900" kern="1200" dirty="0">
              <a:solidFill>
                <a:srgbClr val="425463"/>
              </a:solidFill>
            </a:rPr>
            <a:t>Several stakeholders wanted to see </a:t>
          </a:r>
          <a:r>
            <a:rPr lang="en-GB" sz="900" b="1" kern="1200" dirty="0">
              <a:solidFill>
                <a:schemeClr val="tx1"/>
              </a:solidFill>
            </a:rPr>
            <a:t>data at a more granular level</a:t>
          </a:r>
          <a:r>
            <a:rPr lang="en-GB" sz="900" kern="1200" dirty="0">
              <a:solidFill>
                <a:srgbClr val="425463"/>
              </a:solidFill>
            </a:rPr>
            <a:t>, noting that borough and team level data is important operationally and to better understand causal factors.</a:t>
          </a:r>
        </a:p>
      </dsp:txBody>
      <dsp:txXfrm rot="-5400000">
        <a:off x="882700" y="1158079"/>
        <a:ext cx="9479948" cy="739626"/>
      </dsp:txXfrm>
    </dsp:sp>
    <dsp:sp modelId="{4F7C387E-361A-AA4C-8D46-7E3425280204}">
      <dsp:nvSpPr>
        <dsp:cNvPr id="0" name=""/>
        <dsp:cNvSpPr/>
      </dsp:nvSpPr>
      <dsp:spPr>
        <a:xfrm rot="5400000">
          <a:off x="-189150" y="2421742"/>
          <a:ext cx="1261000" cy="882700"/>
        </a:xfrm>
        <a:prstGeom prst="chevron">
          <a:avLst/>
        </a:prstGeom>
        <a:solidFill>
          <a:schemeClr val="accent3">
            <a:hueOff val="4230753"/>
            <a:satOff val="-3093"/>
            <a:lumOff val="-26143"/>
            <a:alphaOff val="0"/>
          </a:schemeClr>
        </a:solidFill>
        <a:ln w="12700" cap="flat" cmpd="sng" algn="ctr">
          <a:solidFill>
            <a:schemeClr val="accent3">
              <a:hueOff val="4230753"/>
              <a:satOff val="-3093"/>
              <a:lumOff val="-261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a:solidFill>
                <a:schemeClr val="bg1"/>
              </a:solidFill>
            </a:rPr>
            <a:t>Data quality </a:t>
          </a:r>
          <a:br>
            <a:rPr lang="en-GB" sz="900" b="1" kern="1200">
              <a:solidFill>
                <a:schemeClr val="bg1"/>
              </a:solidFill>
            </a:rPr>
          </a:br>
          <a:r>
            <a:rPr lang="en-GB" sz="900" b="1" kern="1200">
              <a:solidFill>
                <a:schemeClr val="bg1"/>
              </a:solidFill>
            </a:rPr>
            <a:t>and consistency</a:t>
          </a:r>
        </a:p>
      </dsp:txBody>
      <dsp:txXfrm rot="-5400000">
        <a:off x="0" y="2673942"/>
        <a:ext cx="882700" cy="378300"/>
      </dsp:txXfrm>
    </dsp:sp>
    <dsp:sp modelId="{5692CAD1-4379-6B47-A1AF-C57BAF9F2226}">
      <dsp:nvSpPr>
        <dsp:cNvPr id="0" name=""/>
        <dsp:cNvSpPr/>
      </dsp:nvSpPr>
      <dsp:spPr>
        <a:xfrm rot="5400000">
          <a:off x="5232855" y="-2117562"/>
          <a:ext cx="819650" cy="9519960"/>
        </a:xfrm>
        <a:prstGeom prst="round2SameRect">
          <a:avLst/>
        </a:prstGeom>
        <a:solidFill>
          <a:schemeClr val="lt1">
            <a:hueOff val="0"/>
            <a:satOff val="0"/>
            <a:lumOff val="0"/>
            <a:alpha val="70000"/>
          </a:schemeClr>
        </a:solidFill>
        <a:ln w="12700" cap="flat" cmpd="sng" algn="ctr">
          <a:solidFill>
            <a:schemeClr val="accent3">
              <a:hueOff val="4230753"/>
              <a:satOff val="-3093"/>
              <a:lumOff val="-261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ts val="400"/>
            </a:spcAft>
            <a:buChar char="•"/>
          </a:pPr>
          <a:r>
            <a:rPr lang="en-GB" sz="900" kern="1200" dirty="0">
              <a:solidFill>
                <a:srgbClr val="425463"/>
              </a:solidFill>
            </a:rPr>
            <a:t>Several stakeholders noted </a:t>
          </a:r>
          <a:r>
            <a:rPr lang="en-GB" sz="900" b="1" kern="1200" dirty="0">
              <a:solidFill>
                <a:schemeClr val="tx1"/>
              </a:solidFill>
            </a:rPr>
            <a:t>significant differences between the MHSDS data and their provider data</a:t>
          </a:r>
          <a:r>
            <a:rPr lang="en-GB" sz="900" kern="1200" dirty="0">
              <a:solidFill>
                <a:srgbClr val="425463"/>
              </a:solidFill>
            </a:rPr>
            <a:t>. Some ICBs thought the MHSDS waiting times appeared shorter than reality, affecting trust in the data. It was noted that we only analysed time to first and second care contacts.</a:t>
          </a:r>
        </a:p>
        <a:p>
          <a:pPr marL="57150" lvl="1" indent="-57150" algn="l" defTabSz="400050">
            <a:lnSpc>
              <a:spcPct val="90000"/>
            </a:lnSpc>
            <a:spcBef>
              <a:spcPct val="0"/>
            </a:spcBef>
            <a:spcAft>
              <a:spcPts val="400"/>
            </a:spcAft>
            <a:buChar char="•"/>
          </a:pPr>
          <a:r>
            <a:rPr lang="en-GB" sz="900" kern="1200" dirty="0">
              <a:solidFill>
                <a:srgbClr val="425463"/>
              </a:solidFill>
            </a:rPr>
            <a:t>There is </a:t>
          </a:r>
          <a:r>
            <a:rPr lang="en-GB" sz="900" b="1" kern="1200" dirty="0">
              <a:solidFill>
                <a:schemeClr val="tx1"/>
              </a:solidFill>
            </a:rPr>
            <a:t>uncertainty in definitions of care contacts and clock stops</a:t>
          </a:r>
          <a:r>
            <a:rPr lang="en-GB" sz="900" kern="1200" dirty="0">
              <a:solidFill>
                <a:srgbClr val="425463"/>
              </a:solidFill>
            </a:rPr>
            <a:t>, potentially leading to inconsistency in reporting of initial and hidden waiting times (see </a:t>
          </a:r>
          <a:r>
            <a:rPr lang="en-GB" sz="900" kern="1200" dirty="0">
              <a:solidFill>
                <a:srgbClr val="425463"/>
              </a:solidFill>
              <a:hlinkClick xmlns:r="http://schemas.openxmlformats.org/officeDocument/2006/relationships" r:id="" action="ppaction://hlinksldjump"/>
            </a:rPr>
            <a:t>data analysis notes</a:t>
          </a:r>
          <a:r>
            <a:rPr lang="en-GB" sz="900" kern="1200" dirty="0">
              <a:solidFill>
                <a:srgbClr val="425463"/>
              </a:solidFill>
            </a:rPr>
            <a:t>).</a:t>
          </a:r>
        </a:p>
        <a:p>
          <a:pPr marL="57150" lvl="1" indent="-57150" algn="l" defTabSz="400050">
            <a:lnSpc>
              <a:spcPct val="90000"/>
            </a:lnSpc>
            <a:spcBef>
              <a:spcPct val="0"/>
            </a:spcBef>
            <a:spcAft>
              <a:spcPts val="400"/>
            </a:spcAft>
            <a:buChar char="•"/>
          </a:pPr>
          <a:r>
            <a:rPr lang="en-GB" sz="900" kern="1200" dirty="0">
              <a:solidFill>
                <a:srgbClr val="425463"/>
              </a:solidFill>
            </a:rPr>
            <a:t>Adapting to the </a:t>
          </a:r>
          <a:r>
            <a:rPr lang="en-GB" sz="900" b="1" kern="1200" dirty="0">
              <a:solidFill>
                <a:schemeClr val="tx1"/>
              </a:solidFill>
            </a:rPr>
            <a:t>new national waiting times guidance </a:t>
          </a:r>
          <a:r>
            <a:rPr lang="en-GB" sz="900" kern="1200" dirty="0">
              <a:solidFill>
                <a:srgbClr val="425463"/>
              </a:solidFill>
            </a:rPr>
            <a:t>may be difficult for some providers, especially for those who currently capture clock stops differently.</a:t>
          </a:r>
        </a:p>
      </dsp:txBody>
      <dsp:txXfrm rot="-5400000">
        <a:off x="882700" y="2272605"/>
        <a:ext cx="9479948" cy="739626"/>
      </dsp:txXfrm>
    </dsp:sp>
    <dsp:sp modelId="{13127BA3-1445-489D-BA77-EADF9ED20E02}">
      <dsp:nvSpPr>
        <dsp:cNvPr id="0" name=""/>
        <dsp:cNvSpPr/>
      </dsp:nvSpPr>
      <dsp:spPr>
        <a:xfrm rot="5400000">
          <a:off x="-189150" y="3536268"/>
          <a:ext cx="1261000" cy="882700"/>
        </a:xfrm>
        <a:prstGeom prst="chevron">
          <a:avLst/>
        </a:prstGeom>
        <a:solidFill>
          <a:schemeClr val="accent3">
            <a:hueOff val="6346130"/>
            <a:satOff val="-4639"/>
            <a:lumOff val="-39215"/>
            <a:alphaOff val="0"/>
          </a:schemeClr>
        </a:solidFill>
        <a:ln w="12700" cap="flat" cmpd="sng" algn="ctr">
          <a:solidFill>
            <a:schemeClr val="accent3">
              <a:hueOff val="6346130"/>
              <a:satOff val="-4639"/>
              <a:lumOff val="-392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a:solidFill>
                <a:schemeClr val="bg1"/>
              </a:solidFill>
            </a:rPr>
            <a:t>Suggested explanations</a:t>
          </a:r>
          <a:br>
            <a:rPr lang="en-GB" sz="900" b="1" kern="1200">
              <a:solidFill>
                <a:schemeClr val="bg1"/>
              </a:solidFill>
            </a:rPr>
          </a:br>
          <a:r>
            <a:rPr lang="en-GB" sz="800" b="1" kern="1200">
              <a:solidFill>
                <a:schemeClr val="bg1"/>
              </a:solidFill>
            </a:rPr>
            <a:t>for key findings</a:t>
          </a:r>
          <a:endParaRPr lang="en-GB" sz="900" b="1" kern="1200">
            <a:solidFill>
              <a:schemeClr val="bg1"/>
            </a:solidFill>
          </a:endParaRPr>
        </a:p>
      </dsp:txBody>
      <dsp:txXfrm rot="-5400000">
        <a:off x="0" y="3788468"/>
        <a:ext cx="882700" cy="378300"/>
      </dsp:txXfrm>
    </dsp:sp>
    <dsp:sp modelId="{63E9B8AA-E2F8-4133-9DE6-84F51A6098B2}">
      <dsp:nvSpPr>
        <dsp:cNvPr id="0" name=""/>
        <dsp:cNvSpPr/>
      </dsp:nvSpPr>
      <dsp:spPr>
        <a:xfrm rot="5400000">
          <a:off x="5232855" y="-1003036"/>
          <a:ext cx="819650" cy="9519960"/>
        </a:xfrm>
        <a:prstGeom prst="round2SameRect">
          <a:avLst/>
        </a:prstGeom>
        <a:solidFill>
          <a:schemeClr val="lt1">
            <a:hueOff val="0"/>
            <a:satOff val="0"/>
            <a:lumOff val="0"/>
            <a:alpha val="70000"/>
          </a:schemeClr>
        </a:solidFill>
        <a:ln w="12700" cap="flat" cmpd="sng" algn="ctr">
          <a:solidFill>
            <a:schemeClr val="accent3">
              <a:hueOff val="6346130"/>
              <a:satOff val="-4639"/>
              <a:lumOff val="-392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ts val="400"/>
            </a:spcAft>
            <a:buChar char="•"/>
          </a:pPr>
          <a:r>
            <a:rPr lang="en-GB" sz="900" kern="1200" dirty="0">
              <a:solidFill>
                <a:srgbClr val="425463"/>
              </a:solidFill>
              <a:latin typeface="+mn-lt"/>
            </a:rPr>
            <a:t>Patients are </a:t>
          </a:r>
          <a:r>
            <a:rPr lang="en-GB" sz="900" b="1" kern="1200" dirty="0">
              <a:solidFill>
                <a:schemeClr val="tx1"/>
              </a:solidFill>
              <a:latin typeface="+mn-lt"/>
            </a:rPr>
            <a:t>triaged by acuity </a:t>
          </a:r>
          <a:r>
            <a:rPr lang="en-GB" sz="900" kern="1200" dirty="0">
              <a:solidFill>
                <a:srgbClr val="425463"/>
              </a:solidFill>
              <a:latin typeface="+mn-lt"/>
            </a:rPr>
            <a:t>– those representing higher acute risk are prioritised. This method of </a:t>
          </a:r>
          <a:r>
            <a:rPr lang="en-GB" sz="900" b="1" kern="1200" dirty="0">
              <a:solidFill>
                <a:schemeClr val="tx1"/>
              </a:solidFill>
              <a:latin typeface="+mn-lt"/>
            </a:rPr>
            <a:t>triaging is likely a factor behind longer waits </a:t>
          </a:r>
          <a:r>
            <a:rPr lang="en-GB" sz="900" kern="1200" dirty="0">
              <a:solidFill>
                <a:srgbClr val="425463"/>
              </a:solidFill>
              <a:latin typeface="+mn-lt"/>
            </a:rPr>
            <a:t>where there is a less acute risk, e.g., for some neurodevelopmental services including for those required to prescribe Attention Deficit Hyperactivity Disorder (ADHD) medication .</a:t>
          </a:r>
        </a:p>
        <a:p>
          <a:pPr marL="57150" lvl="1" indent="-57150" algn="l" defTabSz="400050">
            <a:lnSpc>
              <a:spcPct val="90000"/>
            </a:lnSpc>
            <a:spcBef>
              <a:spcPct val="0"/>
            </a:spcBef>
            <a:spcAft>
              <a:spcPts val="400"/>
            </a:spcAft>
            <a:buChar char="•"/>
          </a:pPr>
          <a:r>
            <a:rPr lang="en-GB" sz="900" kern="1200" dirty="0">
              <a:solidFill>
                <a:srgbClr val="425463"/>
              </a:solidFill>
              <a:latin typeface="+mj-lt"/>
            </a:rPr>
            <a:t>CYP and families from </a:t>
          </a:r>
          <a:r>
            <a:rPr lang="en-GB" sz="900" b="1" kern="1200" dirty="0">
              <a:solidFill>
                <a:schemeClr val="tx1"/>
              </a:solidFill>
              <a:latin typeface="+mj-lt"/>
            </a:rPr>
            <a:t>racialised communities may face additional barriers </a:t>
          </a:r>
          <a:r>
            <a:rPr lang="en-GB" sz="900" kern="1200" dirty="0">
              <a:solidFill>
                <a:srgbClr val="425463"/>
              </a:solidFill>
              <a:latin typeface="+mj-lt"/>
            </a:rPr>
            <a:t>in accessing support. This could be related to stigma, cultural understanding of mental health, language barriers, and lack of trust in healthcare professionals. This </a:t>
          </a:r>
          <a:r>
            <a:rPr lang="en-GB" sz="900" b="0" i="0" u="none" strike="noStrike" kern="1200" dirty="0">
              <a:solidFill>
                <a:srgbClr val="425463"/>
              </a:solidFill>
              <a:effectLst/>
              <a:latin typeface="+mj-lt"/>
            </a:rPr>
            <a:t>may affect how they present symptoms/behaviours and consequently assessments of risk and prioritisation when triaging.</a:t>
          </a:r>
          <a:endParaRPr lang="en-GB" sz="900" kern="1200" dirty="0">
            <a:solidFill>
              <a:srgbClr val="425463"/>
            </a:solidFill>
            <a:latin typeface="Arial" panose="020B0604020202020204"/>
            <a:ea typeface="+mn-ea"/>
            <a:cs typeface="+mn-cs"/>
          </a:endParaRPr>
        </a:p>
        <a:p>
          <a:pPr marL="57150" lvl="1" indent="-57150" algn="l" defTabSz="400050">
            <a:lnSpc>
              <a:spcPct val="90000"/>
            </a:lnSpc>
            <a:spcBef>
              <a:spcPct val="0"/>
            </a:spcBef>
            <a:spcAft>
              <a:spcPts val="400"/>
            </a:spcAft>
            <a:buChar char="•"/>
          </a:pPr>
          <a:r>
            <a:rPr lang="en-GB" sz="900" b="1" kern="1200" dirty="0">
              <a:solidFill>
                <a:schemeClr val="tx1"/>
              </a:solidFill>
              <a:latin typeface="+mn-lt"/>
              <a:ea typeface="+mn-ea"/>
              <a:cs typeface="+mn-cs"/>
            </a:rPr>
            <a:t>Ethnicity is often recorded later on in a treatment pathway </a:t>
          </a:r>
          <a:r>
            <a:rPr lang="en-GB" sz="900" kern="1200" dirty="0">
              <a:solidFill>
                <a:srgbClr val="425463"/>
              </a:solidFill>
              <a:latin typeface="+mn-lt"/>
              <a:ea typeface="+mn-ea"/>
              <a:cs typeface="+mn-cs"/>
            </a:rPr>
            <a:t>and not always picked up by Single Point of Access (SPA) or in the initial referral.</a:t>
          </a:r>
          <a:endParaRPr lang="en-GB" sz="900" kern="1200" dirty="0">
            <a:solidFill>
              <a:srgbClr val="425463"/>
            </a:solidFill>
            <a:latin typeface="+mn-lt"/>
          </a:endParaRPr>
        </a:p>
      </dsp:txBody>
      <dsp:txXfrm rot="-5400000">
        <a:off x="882700" y="3387131"/>
        <a:ext cx="9479948" cy="73962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184761-AC63-0D74-C8F1-B2A670AE8E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Arial" panose="020B0604020202020204" pitchFamily="34" charset="0"/>
            </a:endParaRPr>
          </a:p>
        </p:txBody>
      </p:sp>
      <p:sp>
        <p:nvSpPr>
          <p:cNvPr id="3" name="Date Placeholder 2">
            <a:extLst>
              <a:ext uri="{FF2B5EF4-FFF2-40B4-BE49-F238E27FC236}">
                <a16:creationId xmlns:a16="http://schemas.microsoft.com/office/drawing/2014/main" id="{A669A75B-211E-D0B9-9CEE-2A4F650C24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C34A96-9A48-43D9-AE2F-1774090E92FE}" type="datetimeFigureOut">
              <a:rPr lang="en-GB" smtClean="0">
                <a:latin typeface="Arial" panose="020B0604020202020204" pitchFamily="34" charset="0"/>
              </a:rPr>
              <a:t>17/09/2024</a:t>
            </a:fld>
            <a:endParaRPr lang="en-GB">
              <a:latin typeface="Arial" panose="020B0604020202020204" pitchFamily="34" charset="0"/>
            </a:endParaRPr>
          </a:p>
        </p:txBody>
      </p:sp>
      <p:sp>
        <p:nvSpPr>
          <p:cNvPr id="4" name="Footer Placeholder 3">
            <a:extLst>
              <a:ext uri="{FF2B5EF4-FFF2-40B4-BE49-F238E27FC236}">
                <a16:creationId xmlns:a16="http://schemas.microsoft.com/office/drawing/2014/main" id="{BFF511C5-0ECA-033E-E679-9630571D3C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Arial" panose="020B0604020202020204" pitchFamily="34" charset="0"/>
            </a:endParaRPr>
          </a:p>
        </p:txBody>
      </p:sp>
      <p:sp>
        <p:nvSpPr>
          <p:cNvPr id="5" name="Slide Number Placeholder 4">
            <a:extLst>
              <a:ext uri="{FF2B5EF4-FFF2-40B4-BE49-F238E27FC236}">
                <a16:creationId xmlns:a16="http://schemas.microsoft.com/office/drawing/2014/main" id="{34541BF2-A521-6113-FFDF-C726B50173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28E37F-DA57-4DBA-A7F9-C29C8DC6E379}" type="slidenum">
              <a:rPr lang="en-GB" smtClean="0">
                <a:latin typeface="Arial" panose="020B0604020202020204" pitchFamily="34" charset="0"/>
              </a:rPr>
              <a:t>‹#›</a:t>
            </a:fld>
            <a:endParaRPr lang="en-GB">
              <a:latin typeface="Arial" panose="020B0604020202020204" pitchFamily="34" charset="0"/>
            </a:endParaRPr>
          </a:p>
        </p:txBody>
      </p:sp>
    </p:spTree>
    <p:extLst>
      <p:ext uri="{BB962C8B-B14F-4D97-AF65-F5344CB8AC3E}">
        <p14:creationId xmlns:p14="http://schemas.microsoft.com/office/powerpoint/2010/main" val="231844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408D7DFC-E361-1745-8EDB-1D9428D40D50}" type="datetimeFigureOut">
              <a:rPr lang="en-US" smtClean="0"/>
              <a:pPr/>
              <a:t>9/17/2024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9284E71B-8313-0D49-892F-06EE7F2EF2BF}" type="slidenum">
              <a:rPr lang="en-US" smtClean="0"/>
              <a:pPr/>
              <a:t>‹#›</a:t>
            </a:fld>
            <a:endParaRPr lang="en-US"/>
          </a:p>
        </p:txBody>
      </p:sp>
    </p:spTree>
    <p:extLst>
      <p:ext uri="{BB962C8B-B14F-4D97-AF65-F5344CB8AC3E}">
        <p14:creationId xmlns:p14="http://schemas.microsoft.com/office/powerpoint/2010/main" val="643694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84E71B-8313-0D49-892F-06EE7F2EF2BF}" type="slidenum">
              <a:rPr lang="en-US" smtClean="0"/>
              <a:pPr/>
              <a:t>1</a:t>
            </a:fld>
            <a:endParaRPr lang="en-US"/>
          </a:p>
        </p:txBody>
      </p:sp>
    </p:spTree>
    <p:extLst>
      <p:ext uri="{BB962C8B-B14F-4D97-AF65-F5344CB8AC3E}">
        <p14:creationId xmlns:p14="http://schemas.microsoft.com/office/powerpoint/2010/main" val="85206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84E71B-8313-0D49-892F-06EE7F2EF2BF}" type="slidenum">
              <a:rPr lang="en-US" smtClean="0"/>
              <a:pPr/>
              <a:t>16</a:t>
            </a:fld>
            <a:endParaRPr lang="en-US"/>
          </a:p>
        </p:txBody>
      </p:sp>
    </p:spTree>
    <p:extLst>
      <p:ext uri="{BB962C8B-B14F-4D97-AF65-F5344CB8AC3E}">
        <p14:creationId xmlns:p14="http://schemas.microsoft.com/office/powerpoint/2010/main" val="935498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84E71B-8313-0D49-892F-06EE7F2EF2BF}" type="slidenum">
              <a:rPr lang="en-US" smtClean="0"/>
              <a:pPr/>
              <a:t>28</a:t>
            </a:fld>
            <a:endParaRPr lang="en-US"/>
          </a:p>
        </p:txBody>
      </p:sp>
    </p:spTree>
    <p:extLst>
      <p:ext uri="{BB962C8B-B14F-4D97-AF65-F5344CB8AC3E}">
        <p14:creationId xmlns:p14="http://schemas.microsoft.com/office/powerpoint/2010/main" val="2745756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84E71B-8313-0D49-892F-06EE7F2EF2BF}" type="slidenum">
              <a:rPr lang="en-US" smtClean="0"/>
              <a:pPr/>
              <a:t>29</a:t>
            </a:fld>
            <a:endParaRPr lang="en-US"/>
          </a:p>
        </p:txBody>
      </p:sp>
    </p:spTree>
    <p:extLst>
      <p:ext uri="{BB962C8B-B14F-4D97-AF65-F5344CB8AC3E}">
        <p14:creationId xmlns:p14="http://schemas.microsoft.com/office/powerpoint/2010/main" val="1386964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84E71B-8313-0D49-892F-06EE7F2EF2BF}" type="slidenum">
              <a:rPr lang="en-US" smtClean="0"/>
              <a:pPr/>
              <a:t>31</a:t>
            </a:fld>
            <a:endParaRPr lang="en-US"/>
          </a:p>
        </p:txBody>
      </p:sp>
    </p:spTree>
    <p:extLst>
      <p:ext uri="{BB962C8B-B14F-4D97-AF65-F5344CB8AC3E}">
        <p14:creationId xmlns:p14="http://schemas.microsoft.com/office/powerpoint/2010/main" val="3962201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84E71B-8313-0D49-892F-06EE7F2EF2BF}" type="slidenum">
              <a:rPr lang="en-US" smtClean="0"/>
              <a:pPr/>
              <a:t>3</a:t>
            </a:fld>
            <a:endParaRPr lang="en-US"/>
          </a:p>
        </p:txBody>
      </p:sp>
    </p:spTree>
    <p:extLst>
      <p:ext uri="{BB962C8B-B14F-4D97-AF65-F5344CB8AC3E}">
        <p14:creationId xmlns:p14="http://schemas.microsoft.com/office/powerpoint/2010/main" val="1166273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84E71B-8313-0D49-892F-06EE7F2EF2BF}" type="slidenum">
              <a:rPr lang="en-US" smtClean="0"/>
              <a:pPr/>
              <a:t>4</a:t>
            </a:fld>
            <a:endParaRPr lang="en-US"/>
          </a:p>
        </p:txBody>
      </p:sp>
    </p:spTree>
    <p:extLst>
      <p:ext uri="{BB962C8B-B14F-4D97-AF65-F5344CB8AC3E}">
        <p14:creationId xmlns:p14="http://schemas.microsoft.com/office/powerpoint/2010/main" val="3992688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84E71B-8313-0D49-892F-06EE7F2EF2BF}" type="slidenum">
              <a:rPr lang="en-US" smtClean="0"/>
              <a:pPr/>
              <a:t>6</a:t>
            </a:fld>
            <a:endParaRPr lang="en-US"/>
          </a:p>
        </p:txBody>
      </p:sp>
    </p:spTree>
    <p:extLst>
      <p:ext uri="{BB962C8B-B14F-4D97-AF65-F5344CB8AC3E}">
        <p14:creationId xmlns:p14="http://schemas.microsoft.com/office/powerpoint/2010/main" val="2808994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84E71B-8313-0D49-892F-06EE7F2EF2BF}" type="slidenum">
              <a:rPr lang="en-US" smtClean="0"/>
              <a:pPr/>
              <a:t>7</a:t>
            </a:fld>
            <a:endParaRPr lang="en-US"/>
          </a:p>
        </p:txBody>
      </p:sp>
    </p:spTree>
    <p:extLst>
      <p:ext uri="{BB962C8B-B14F-4D97-AF65-F5344CB8AC3E}">
        <p14:creationId xmlns:p14="http://schemas.microsoft.com/office/powerpoint/2010/main" val="4140697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Create new slide after this one for caveats and glossary.</a:t>
            </a:r>
          </a:p>
        </p:txBody>
      </p:sp>
      <p:sp>
        <p:nvSpPr>
          <p:cNvPr id="4" name="Slide Number Placeholder 3"/>
          <p:cNvSpPr>
            <a:spLocks noGrp="1"/>
          </p:cNvSpPr>
          <p:nvPr>
            <p:ph type="sldNum" sz="quarter" idx="5"/>
          </p:nvPr>
        </p:nvSpPr>
        <p:spPr/>
        <p:txBody>
          <a:bodyPr/>
          <a:lstStyle/>
          <a:p>
            <a:fld id="{9284E71B-8313-0D49-892F-06EE7F2EF2BF}" type="slidenum">
              <a:rPr lang="en-US" smtClean="0"/>
              <a:pPr/>
              <a:t>8</a:t>
            </a:fld>
            <a:endParaRPr lang="en-US"/>
          </a:p>
        </p:txBody>
      </p:sp>
    </p:spTree>
    <p:extLst>
      <p:ext uri="{BB962C8B-B14F-4D97-AF65-F5344CB8AC3E}">
        <p14:creationId xmlns:p14="http://schemas.microsoft.com/office/powerpoint/2010/main" val="2361776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84E71B-8313-0D49-892F-06EE7F2EF2BF}" type="slidenum">
              <a:rPr lang="en-US" smtClean="0"/>
              <a:pPr/>
              <a:t>9</a:t>
            </a:fld>
            <a:endParaRPr lang="en-US"/>
          </a:p>
        </p:txBody>
      </p:sp>
    </p:spTree>
    <p:extLst>
      <p:ext uri="{BB962C8B-B14F-4D97-AF65-F5344CB8AC3E}">
        <p14:creationId xmlns:p14="http://schemas.microsoft.com/office/powerpoint/2010/main" val="1639923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Create new slide after this one for caveats and glossary.</a:t>
            </a:r>
          </a:p>
        </p:txBody>
      </p:sp>
      <p:sp>
        <p:nvSpPr>
          <p:cNvPr id="4" name="Slide Number Placeholder 3"/>
          <p:cNvSpPr>
            <a:spLocks noGrp="1"/>
          </p:cNvSpPr>
          <p:nvPr>
            <p:ph type="sldNum" sz="quarter" idx="5"/>
          </p:nvPr>
        </p:nvSpPr>
        <p:spPr/>
        <p:txBody>
          <a:bodyPr/>
          <a:lstStyle/>
          <a:p>
            <a:fld id="{9284E71B-8313-0D49-892F-06EE7F2EF2BF}" type="slidenum">
              <a:rPr lang="en-US" smtClean="0"/>
              <a:pPr/>
              <a:t>11</a:t>
            </a:fld>
            <a:endParaRPr lang="en-US"/>
          </a:p>
        </p:txBody>
      </p:sp>
    </p:spTree>
    <p:extLst>
      <p:ext uri="{BB962C8B-B14F-4D97-AF65-F5344CB8AC3E}">
        <p14:creationId xmlns:p14="http://schemas.microsoft.com/office/powerpoint/2010/main" val="3041238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84E71B-8313-0D49-892F-06EE7F2EF2BF}" type="slidenum">
              <a:rPr lang="en-US" smtClean="0"/>
              <a:pPr/>
              <a:t>12</a:t>
            </a:fld>
            <a:endParaRPr lang="en-US"/>
          </a:p>
        </p:txBody>
      </p:sp>
    </p:spTree>
    <p:extLst>
      <p:ext uri="{BB962C8B-B14F-4D97-AF65-F5344CB8AC3E}">
        <p14:creationId xmlns:p14="http://schemas.microsoft.com/office/powerpoint/2010/main" val="2725646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V1">
    <p:bg>
      <p:bgPr>
        <a:solidFill>
          <a:srgbClr val="005EB8"/>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44B898-642E-E492-A72B-12C3FE55D1E0}"/>
              </a:ext>
            </a:extLst>
          </p:cNvPr>
          <p:cNvPicPr>
            <a:picLocks noGrp="1" noRot="1" noChangeAspect="1" noMove="1" noResize="1" noEditPoints="1" noAdjustHandles="1" noChangeArrowheads="1" noChangeShapeType="1" noCrop="1"/>
          </p:cNvPicPr>
          <p:nvPr userDrawn="1"/>
        </p:nvPicPr>
        <p:blipFill>
          <a:blip r:embed="rId2"/>
          <a:srcRect/>
          <a:stretch/>
        </p:blipFill>
        <p:spPr>
          <a:xfrm>
            <a:off x="363416" y="366988"/>
            <a:ext cx="3387969" cy="1524938"/>
          </a:xfrm>
          <a:prstGeom prst="rect">
            <a:avLst/>
          </a:prstGeom>
        </p:spPr>
      </p:pic>
      <p:sp>
        <p:nvSpPr>
          <p:cNvPr id="9" name="Freeform 8">
            <a:extLst>
              <a:ext uri="{FF2B5EF4-FFF2-40B4-BE49-F238E27FC236}">
                <a16:creationId xmlns:a16="http://schemas.microsoft.com/office/drawing/2014/main" id="{1945C7A5-D4DF-6BC0-3A78-C70C47087C91}"/>
              </a:ext>
            </a:extLst>
          </p:cNvPr>
          <p:cNvSpPr>
            <a:spLocks noGrp="1" noRot="1" noMove="1" noResize="1" noEditPoints="1" noAdjustHandles="1" noChangeArrowheads="1" noChangeShapeType="1"/>
          </p:cNvSpPr>
          <p:nvPr userDrawn="1"/>
        </p:nvSpPr>
        <p:spPr>
          <a:xfrm rot="2700000">
            <a:off x="7316981" y="3454836"/>
            <a:ext cx="2140332" cy="1888077"/>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8429" h="810183">
                <a:moveTo>
                  <a:pt x="0" y="0"/>
                </a:moveTo>
                <a:lnTo>
                  <a:pt x="513613" y="551"/>
                </a:lnTo>
                <a:lnTo>
                  <a:pt x="516195" y="551"/>
                </a:lnTo>
                <a:lnTo>
                  <a:pt x="516195" y="811"/>
                </a:lnTo>
                <a:lnTo>
                  <a:pt x="595198" y="8775"/>
                </a:lnTo>
                <a:cubicBezTo>
                  <a:pt x="779666" y="46523"/>
                  <a:pt x="918429" y="209740"/>
                  <a:pt x="918429" y="405367"/>
                </a:cubicBezTo>
                <a:cubicBezTo>
                  <a:pt x="918429" y="600994"/>
                  <a:pt x="779666" y="764211"/>
                  <a:pt x="595198" y="801959"/>
                </a:cubicBezTo>
                <a:lnTo>
                  <a:pt x="516195" y="809923"/>
                </a:lnTo>
                <a:lnTo>
                  <a:pt x="516195" y="810182"/>
                </a:lnTo>
                <a:lnTo>
                  <a:pt x="513623" y="810182"/>
                </a:lnTo>
                <a:cubicBezTo>
                  <a:pt x="513620" y="810182"/>
                  <a:pt x="513616" y="810183"/>
                  <a:pt x="513613" y="810183"/>
                </a:cubicBezTo>
                <a:cubicBezTo>
                  <a:pt x="513610" y="810183"/>
                  <a:pt x="513606" y="810182"/>
                  <a:pt x="513603" y="810182"/>
                </a:cubicBezTo>
                <a:lnTo>
                  <a:pt x="0" y="810182"/>
                </a:lnTo>
                <a:lnTo>
                  <a:pt x="0" y="0"/>
                </a:lnTo>
                <a:close/>
              </a:path>
            </a:pathLst>
          </a:cu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FC0D057F-463B-257C-1D6A-7D9A3AD2C192}"/>
              </a:ext>
            </a:extLst>
          </p:cNvPr>
          <p:cNvSpPr>
            <a:spLocks noGrp="1" noRot="1" noMove="1" noResize="1" noEditPoints="1" noAdjustHandles="1" noChangeArrowheads="1" noChangeShapeType="1"/>
          </p:cNvSpPr>
          <p:nvPr userDrawn="1"/>
        </p:nvSpPr>
        <p:spPr>
          <a:xfrm rot="1800000">
            <a:off x="9662157" y="2267305"/>
            <a:ext cx="1500395" cy="4519822"/>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1" name="Rectangle 10">
            <a:extLst>
              <a:ext uri="{FF2B5EF4-FFF2-40B4-BE49-F238E27FC236}">
                <a16:creationId xmlns:a16="http://schemas.microsoft.com/office/drawing/2014/main" id="{5A09453F-62BF-8370-896A-172266F5E472}"/>
              </a:ext>
            </a:extLst>
          </p:cNvPr>
          <p:cNvSpPr>
            <a:spLocks noGrp="1" noRot="1" noMove="1" noResize="1" noEditPoints="1" noAdjustHandles="1" noChangeArrowheads="1" noChangeShapeType="1"/>
          </p:cNvSpPr>
          <p:nvPr userDrawn="1"/>
        </p:nvSpPr>
        <p:spPr>
          <a:xfrm>
            <a:off x="7210913" y="5439119"/>
            <a:ext cx="1421794" cy="1421794"/>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6B4087"/>
              </a:solidFill>
              <a:latin typeface="Arial" panose="020B0604020202020204" pitchFamily="34" charset="0"/>
            </a:endParaRPr>
          </a:p>
        </p:txBody>
      </p:sp>
      <p:sp>
        <p:nvSpPr>
          <p:cNvPr id="13" name="Text Placeholder 9">
            <a:extLst>
              <a:ext uri="{FF2B5EF4-FFF2-40B4-BE49-F238E27FC236}">
                <a16:creationId xmlns:a16="http://schemas.microsoft.com/office/drawing/2014/main" id="{A6C156F1-B00A-9C1D-E733-EEB9B21D5474}"/>
              </a:ext>
            </a:extLst>
          </p:cNvPr>
          <p:cNvSpPr>
            <a:spLocks noGrp="1"/>
          </p:cNvSpPr>
          <p:nvPr>
            <p:ph type="body" sz="quarter" idx="11" hasCustomPrompt="1"/>
          </p:nvPr>
        </p:nvSpPr>
        <p:spPr>
          <a:xfrm>
            <a:off x="722661" y="5654703"/>
            <a:ext cx="3847745" cy="791513"/>
          </a:xfrm>
          <a:prstGeom prst="rect">
            <a:avLst/>
          </a:prstGeom>
        </p:spPr>
        <p:txBody>
          <a:bodyPr/>
          <a:lstStyle>
            <a:lvl1pPr marL="0" indent="0" algn="l" defTabSz="914400" rtl="0" eaLnBrk="1" latinLnBrk="0" hangingPunct="1">
              <a:buNone/>
              <a:defRPr lang="en-GB" sz="12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presentation subtitle</a:t>
            </a:r>
            <a:br>
              <a:rPr lang="en-GB"/>
            </a:br>
            <a:r>
              <a:rPr lang="en-GB"/>
              <a:t>and Date</a:t>
            </a:r>
          </a:p>
        </p:txBody>
      </p:sp>
      <p:sp>
        <p:nvSpPr>
          <p:cNvPr id="2" name="Date Placeholder 1">
            <a:extLst>
              <a:ext uri="{FF2B5EF4-FFF2-40B4-BE49-F238E27FC236}">
                <a16:creationId xmlns:a16="http://schemas.microsoft.com/office/drawing/2014/main" id="{7C41AE41-96C7-C9F3-57C0-A27C5A110621}"/>
              </a:ext>
            </a:extLst>
          </p:cNvPr>
          <p:cNvSpPr>
            <a:spLocks noGrp="1"/>
          </p:cNvSpPr>
          <p:nvPr>
            <p:ph type="dt" sz="half" idx="12"/>
          </p:nvPr>
        </p:nvSpPr>
        <p:spPr/>
        <p:txBody>
          <a:bodyPr/>
          <a:lstStyle/>
          <a:p>
            <a:fld id="{8FC46101-29C0-45A1-AF0C-483C97912CA0}" type="datetime1">
              <a:rPr lang="en-GB" smtClean="0"/>
              <a:t>17/09/2024</a:t>
            </a:fld>
            <a:endParaRPr lang="en-GB"/>
          </a:p>
        </p:txBody>
      </p:sp>
      <p:sp>
        <p:nvSpPr>
          <p:cNvPr id="3" name="Footer Placeholder 2">
            <a:extLst>
              <a:ext uri="{FF2B5EF4-FFF2-40B4-BE49-F238E27FC236}">
                <a16:creationId xmlns:a16="http://schemas.microsoft.com/office/drawing/2014/main" id="{D481F8BC-441B-E25C-72A3-1EC56FD262FC}"/>
              </a:ext>
            </a:extLst>
          </p:cNvPr>
          <p:cNvSpPr>
            <a:spLocks noGrp="1"/>
          </p:cNvSpPr>
          <p:nvPr>
            <p:ph type="ftr" sz="quarter" idx="13"/>
          </p:nvPr>
        </p:nvSpPr>
        <p:spPr/>
        <p:txBody>
          <a:bodyPr/>
          <a:lstStyle/>
          <a:p>
            <a:endParaRPr lang="en-GB"/>
          </a:p>
        </p:txBody>
      </p:sp>
      <p:sp>
        <p:nvSpPr>
          <p:cNvPr id="4" name="Title 3">
            <a:extLst>
              <a:ext uri="{FF2B5EF4-FFF2-40B4-BE49-F238E27FC236}">
                <a16:creationId xmlns:a16="http://schemas.microsoft.com/office/drawing/2014/main" id="{BF0661C5-12C1-316F-E61F-830163821C57}"/>
              </a:ext>
            </a:extLst>
          </p:cNvPr>
          <p:cNvSpPr>
            <a:spLocks noGrp="1"/>
          </p:cNvSpPr>
          <p:nvPr>
            <p:ph type="title" hasCustomPrompt="1"/>
          </p:nvPr>
        </p:nvSpPr>
        <p:spPr>
          <a:xfrm>
            <a:off x="722660" y="2275158"/>
            <a:ext cx="3847745" cy="2307684"/>
          </a:xfrm>
          <a:prstGeom prst="rect">
            <a:avLst/>
          </a:prstGeom>
        </p:spPr>
        <p:txBody>
          <a:bodyPr anchor="ctr"/>
          <a:lstStyle>
            <a:lvl1pPr>
              <a:defRPr sz="3200" b="1">
                <a:solidFill>
                  <a:schemeClr val="bg1"/>
                </a:solidFill>
                <a:latin typeface="Arial" panose="020B0604020202020204" pitchFamily="34" charset="0"/>
              </a:defRPr>
            </a:lvl1pPr>
          </a:lstStyle>
          <a:p>
            <a:r>
              <a:rPr lang="en-US"/>
              <a:t>Click to edit presentation title</a:t>
            </a:r>
            <a:endParaRPr lang="en-GB"/>
          </a:p>
        </p:txBody>
      </p:sp>
      <p:pic>
        <p:nvPicPr>
          <p:cNvPr id="5" name="Picture 4" descr="Logo&#10;&#10;Description automatically generated">
            <a:extLst>
              <a:ext uri="{FF2B5EF4-FFF2-40B4-BE49-F238E27FC236}">
                <a16:creationId xmlns:a16="http://schemas.microsoft.com/office/drawing/2014/main" id="{D5BD634E-B517-BB79-B89E-8EB5216BF05A}"/>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1052610" y="257129"/>
            <a:ext cx="782042" cy="315561"/>
          </a:xfrm>
          <a:prstGeom prst="rect">
            <a:avLst/>
          </a:prstGeom>
        </p:spPr>
      </p:pic>
    </p:spTree>
    <p:extLst>
      <p:ext uri="{BB962C8B-B14F-4D97-AF65-F5344CB8AC3E}">
        <p14:creationId xmlns:p14="http://schemas.microsoft.com/office/powerpoint/2010/main" val="427737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with Shapes">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9996C937-354E-B36F-DBBC-7E0F53F2C7BD}"/>
              </a:ext>
            </a:extLst>
          </p:cNvPr>
          <p:cNvSpPr>
            <a:spLocks noGrp="1" noRot="1" noMove="1" noResize="1" noEditPoints="1" noAdjustHandles="1" noChangeArrowheads="1" noChangeShapeType="1"/>
          </p:cNvSpPr>
          <p:nvPr userDrawn="1"/>
        </p:nvSpPr>
        <p:spPr>
          <a:xfrm>
            <a:off x="5785139" y="4422574"/>
            <a:ext cx="2435425" cy="2435425"/>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0" name="Rectangle 19">
            <a:extLst>
              <a:ext uri="{FF2B5EF4-FFF2-40B4-BE49-F238E27FC236}">
                <a16:creationId xmlns:a16="http://schemas.microsoft.com/office/drawing/2014/main" id="{56BC50BD-1E56-897D-D5AD-5FADF3CAAF99}"/>
              </a:ext>
            </a:extLst>
          </p:cNvPr>
          <p:cNvSpPr>
            <a:spLocks noGrp="1" noRot="1" noMove="1" noResize="1" noEditPoints="1" noAdjustHandles="1" noChangeArrowheads="1" noChangeShapeType="1"/>
          </p:cNvSpPr>
          <p:nvPr userDrawn="1"/>
        </p:nvSpPr>
        <p:spPr>
          <a:xfrm rot="2700000">
            <a:off x="8308103" y="2974102"/>
            <a:ext cx="3217525" cy="3217525"/>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B4087"/>
              </a:solidFill>
              <a:latin typeface="Arial" panose="020B0604020202020204" pitchFamily="34" charset="0"/>
            </a:endParaRPr>
          </a:p>
        </p:txBody>
      </p:sp>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647"/>
            <a:ext cx="1833975" cy="826527"/>
          </a:xfrm>
          <a:prstGeom prst="rect">
            <a:avLst/>
          </a:prstGeom>
        </p:spPr>
      </p:pic>
      <p:sp>
        <p:nvSpPr>
          <p:cNvPr id="3" name="Footer Placeholder 2">
            <a:extLst>
              <a:ext uri="{FF2B5EF4-FFF2-40B4-BE49-F238E27FC236}">
                <a16:creationId xmlns:a16="http://schemas.microsoft.com/office/drawing/2014/main" id="{D8B3A87C-E6B9-3CF3-7F52-E6E34DDEB7E2}"/>
              </a:ext>
            </a:extLst>
          </p:cNvPr>
          <p:cNvSpPr>
            <a:spLocks noGrp="1"/>
          </p:cNvSpPr>
          <p:nvPr>
            <p:ph type="ftr" sz="quarter" idx="14"/>
          </p:nvPr>
        </p:nvSpPr>
        <p:spPr/>
        <p:txBody>
          <a:bodyPr/>
          <a:lstStyle/>
          <a:p>
            <a:endParaRPr lang="en-GB"/>
          </a:p>
        </p:txBody>
      </p:sp>
      <p:sp>
        <p:nvSpPr>
          <p:cNvPr id="4" name="Slide Number Placeholder 3">
            <a:extLst>
              <a:ext uri="{FF2B5EF4-FFF2-40B4-BE49-F238E27FC236}">
                <a16:creationId xmlns:a16="http://schemas.microsoft.com/office/drawing/2014/main" id="{74BC602A-692B-41F1-DAEA-81879EEA5AF7}"/>
              </a:ext>
            </a:extLst>
          </p:cNvPr>
          <p:cNvSpPr>
            <a:spLocks noGrp="1" noRot="1" noMove="1" noResize="1" noEditPoints="1" noAdjustHandles="1" noChangeArrowheads="1" noChangeShapeType="1"/>
          </p:cNvSpPr>
          <p:nvPr>
            <p:ph type="sldNum" sz="quarter" idx="15"/>
          </p:nvPr>
        </p:nvSpPr>
        <p:spPr/>
        <p:txBody>
          <a:bodyPr/>
          <a:lstStyle/>
          <a:p>
            <a:fld id="{CF839E00-920F-44B0-A87D-3D18AF2DE1AE}" type="slidenum">
              <a:rPr lang="en-GB" smtClean="0"/>
              <a:t>‹#›</a:t>
            </a:fld>
            <a:endParaRPr lang="en-GB"/>
          </a:p>
        </p:txBody>
      </p:sp>
      <p:sp>
        <p:nvSpPr>
          <p:cNvPr id="5" name="Title 4">
            <a:extLst>
              <a:ext uri="{FF2B5EF4-FFF2-40B4-BE49-F238E27FC236}">
                <a16:creationId xmlns:a16="http://schemas.microsoft.com/office/drawing/2014/main" id="{F6651EB9-FDE7-AE53-B60E-DE97DCB9E00E}"/>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7" name="Text Placeholder 6">
            <a:extLst>
              <a:ext uri="{FF2B5EF4-FFF2-40B4-BE49-F238E27FC236}">
                <a16:creationId xmlns:a16="http://schemas.microsoft.com/office/drawing/2014/main" id="{4B3C49CC-D18A-39A1-7C7A-77D968D99DD5}"/>
              </a:ext>
            </a:extLst>
          </p:cNvPr>
          <p:cNvSpPr>
            <a:spLocks noGrp="1"/>
          </p:cNvSpPr>
          <p:nvPr>
            <p:ph type="body" sz="quarter" idx="16"/>
          </p:nvPr>
        </p:nvSpPr>
        <p:spPr>
          <a:xfrm>
            <a:off x="763200" y="1854000"/>
            <a:ext cx="1029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30365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2 Column with Shapes">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9996C937-354E-B36F-DBBC-7E0F53F2C7BD}"/>
              </a:ext>
            </a:extLst>
          </p:cNvPr>
          <p:cNvSpPr>
            <a:spLocks noGrp="1" noRot="1" noMove="1" noResize="1" noEditPoints="1" noAdjustHandles="1" noChangeArrowheads="1" noChangeShapeType="1"/>
          </p:cNvSpPr>
          <p:nvPr userDrawn="1"/>
        </p:nvSpPr>
        <p:spPr>
          <a:xfrm>
            <a:off x="5785139" y="4422574"/>
            <a:ext cx="2435425" cy="2435425"/>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0" name="Rectangle 19">
            <a:extLst>
              <a:ext uri="{FF2B5EF4-FFF2-40B4-BE49-F238E27FC236}">
                <a16:creationId xmlns:a16="http://schemas.microsoft.com/office/drawing/2014/main" id="{56BC50BD-1E56-897D-D5AD-5FADF3CAAF99}"/>
              </a:ext>
            </a:extLst>
          </p:cNvPr>
          <p:cNvSpPr>
            <a:spLocks noGrp="1" noRot="1" noMove="1" noResize="1" noEditPoints="1" noAdjustHandles="1" noChangeArrowheads="1" noChangeShapeType="1"/>
          </p:cNvSpPr>
          <p:nvPr userDrawn="1"/>
        </p:nvSpPr>
        <p:spPr>
          <a:xfrm rot="2700000">
            <a:off x="8308103" y="2974102"/>
            <a:ext cx="3217525" cy="3217525"/>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B4087"/>
              </a:solidFill>
              <a:latin typeface="Arial" panose="020B0604020202020204" pitchFamily="34" charset="0"/>
            </a:endParaRPr>
          </a:p>
        </p:txBody>
      </p:sp>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647"/>
            <a:ext cx="1833975" cy="826527"/>
          </a:xfrm>
          <a:prstGeom prst="rect">
            <a:avLst/>
          </a:prstGeom>
        </p:spPr>
      </p:pic>
      <p:sp>
        <p:nvSpPr>
          <p:cNvPr id="3" name="Footer Placeholder 2">
            <a:extLst>
              <a:ext uri="{FF2B5EF4-FFF2-40B4-BE49-F238E27FC236}">
                <a16:creationId xmlns:a16="http://schemas.microsoft.com/office/drawing/2014/main" id="{7A4E895F-F083-73BB-DD40-600536556CDF}"/>
              </a:ext>
            </a:extLst>
          </p:cNvPr>
          <p:cNvSpPr>
            <a:spLocks noGrp="1"/>
          </p:cNvSpPr>
          <p:nvPr>
            <p:ph type="ftr" sz="quarter" idx="14"/>
          </p:nvPr>
        </p:nvSpPr>
        <p:spPr/>
        <p:txBody>
          <a:bodyPr/>
          <a:lstStyle/>
          <a:p>
            <a:endParaRPr lang="en-GB"/>
          </a:p>
        </p:txBody>
      </p:sp>
      <p:sp>
        <p:nvSpPr>
          <p:cNvPr id="4" name="Slide Number Placeholder 3">
            <a:extLst>
              <a:ext uri="{FF2B5EF4-FFF2-40B4-BE49-F238E27FC236}">
                <a16:creationId xmlns:a16="http://schemas.microsoft.com/office/drawing/2014/main" id="{41928A1D-6749-3D42-E54A-4D10AE24F1CB}"/>
              </a:ext>
            </a:extLst>
          </p:cNvPr>
          <p:cNvSpPr>
            <a:spLocks noGrp="1" noRot="1" noMove="1" noResize="1" noEditPoints="1" noAdjustHandles="1" noChangeArrowheads="1" noChangeShapeType="1"/>
          </p:cNvSpPr>
          <p:nvPr>
            <p:ph type="sldNum" sz="quarter" idx="15"/>
          </p:nvPr>
        </p:nvSpPr>
        <p:spPr/>
        <p:txBody>
          <a:bodyPr/>
          <a:lstStyle/>
          <a:p>
            <a:fld id="{CF839E00-920F-44B0-A87D-3D18AF2DE1AE}" type="slidenum">
              <a:rPr lang="en-GB" smtClean="0"/>
              <a:t>‹#›</a:t>
            </a:fld>
            <a:endParaRPr lang="en-GB"/>
          </a:p>
        </p:txBody>
      </p:sp>
      <p:sp>
        <p:nvSpPr>
          <p:cNvPr id="5" name="Title 4">
            <a:extLst>
              <a:ext uri="{FF2B5EF4-FFF2-40B4-BE49-F238E27FC236}">
                <a16:creationId xmlns:a16="http://schemas.microsoft.com/office/drawing/2014/main" id="{2E105765-4750-790F-2F95-BEA0FCD95E0D}"/>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8" name="Text Placeholder 6">
            <a:extLst>
              <a:ext uri="{FF2B5EF4-FFF2-40B4-BE49-F238E27FC236}">
                <a16:creationId xmlns:a16="http://schemas.microsoft.com/office/drawing/2014/main" id="{8D85EE0C-424E-7720-6922-4983664D4BD7}"/>
              </a:ext>
            </a:extLst>
          </p:cNvPr>
          <p:cNvSpPr>
            <a:spLocks noGrp="1"/>
          </p:cNvSpPr>
          <p:nvPr>
            <p:ph type="body" sz="quarter" idx="18"/>
          </p:nvPr>
        </p:nvSpPr>
        <p:spPr>
          <a:xfrm>
            <a:off x="763200" y="18540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a:extLst>
              <a:ext uri="{FF2B5EF4-FFF2-40B4-BE49-F238E27FC236}">
                <a16:creationId xmlns:a16="http://schemas.microsoft.com/office/drawing/2014/main" id="{18DEDFA0-11B8-6AED-9310-B6AF9650E903}"/>
              </a:ext>
            </a:extLst>
          </p:cNvPr>
          <p:cNvSpPr>
            <a:spLocks noGrp="1"/>
          </p:cNvSpPr>
          <p:nvPr>
            <p:ph type="body" sz="quarter" idx="19"/>
          </p:nvPr>
        </p:nvSpPr>
        <p:spPr>
          <a:xfrm>
            <a:off x="6248400" y="18540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7750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xed Content with Shapes">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6DA3F978-4AE3-404D-3324-C531974E6C55}"/>
              </a:ext>
            </a:extLst>
          </p:cNvPr>
          <p:cNvSpPr>
            <a:spLocks noGrp="1" noRot="1" noMove="1" noResize="1" noEditPoints="1" noAdjustHandles="1" noChangeArrowheads="1" noChangeShapeType="1"/>
          </p:cNvSpPr>
          <p:nvPr userDrawn="1"/>
        </p:nvSpPr>
        <p:spPr>
          <a:xfrm>
            <a:off x="4265719" y="3153275"/>
            <a:ext cx="2227900" cy="2227900"/>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 name="Rectangle 3">
            <a:extLst>
              <a:ext uri="{FF2B5EF4-FFF2-40B4-BE49-F238E27FC236}">
                <a16:creationId xmlns:a16="http://schemas.microsoft.com/office/drawing/2014/main" id="{AB597E40-7B10-3B06-3382-E2A2A1162119}"/>
              </a:ext>
            </a:extLst>
          </p:cNvPr>
          <p:cNvSpPr>
            <a:spLocks noGrp="1" noRot="1" noMove="1" noResize="1" noEditPoints="1" noAdjustHandles="1" noChangeArrowheads="1" noChangeShapeType="1"/>
          </p:cNvSpPr>
          <p:nvPr userDrawn="1"/>
        </p:nvSpPr>
        <p:spPr>
          <a:xfrm rot="18900000">
            <a:off x="1548703" y="1747856"/>
            <a:ext cx="1939233" cy="5183649"/>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5" name="Rectangle 4">
            <a:extLst>
              <a:ext uri="{FF2B5EF4-FFF2-40B4-BE49-F238E27FC236}">
                <a16:creationId xmlns:a16="http://schemas.microsoft.com/office/drawing/2014/main" id="{1A9C5563-73EF-6BFB-B463-3B8F479D3894}"/>
              </a:ext>
            </a:extLst>
          </p:cNvPr>
          <p:cNvSpPr>
            <a:spLocks noGrp="1" noRot="1" noMove="1" noResize="1" noEditPoints="1" noAdjustHandles="1" noChangeArrowheads="1" noChangeShapeType="1"/>
          </p:cNvSpPr>
          <p:nvPr userDrawn="1"/>
        </p:nvSpPr>
        <p:spPr>
          <a:xfrm>
            <a:off x="6508376" y="1547446"/>
            <a:ext cx="4843837" cy="5310555"/>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
            <a:ext cx="1833975" cy="826527"/>
          </a:xfrm>
          <a:prstGeom prst="rect">
            <a:avLst/>
          </a:prstGeom>
        </p:spPr>
      </p:pic>
      <p:sp>
        <p:nvSpPr>
          <p:cNvPr id="7" name="Footer Placeholder 6">
            <a:extLst>
              <a:ext uri="{FF2B5EF4-FFF2-40B4-BE49-F238E27FC236}">
                <a16:creationId xmlns:a16="http://schemas.microsoft.com/office/drawing/2014/main" id="{03FC8738-4E59-101C-517A-BDDF21FE8BBA}"/>
              </a:ext>
            </a:extLst>
          </p:cNvPr>
          <p:cNvSpPr>
            <a:spLocks noGrp="1"/>
          </p:cNvSpPr>
          <p:nvPr>
            <p:ph type="ftr" sz="quarter" idx="15"/>
          </p:nvPr>
        </p:nvSpPr>
        <p:spPr/>
        <p:txBody>
          <a:bodyPr/>
          <a:lstStyle/>
          <a:p>
            <a:endParaRPr lang="en-GB"/>
          </a:p>
        </p:txBody>
      </p:sp>
      <p:sp>
        <p:nvSpPr>
          <p:cNvPr id="8" name="Slide Number Placeholder 7">
            <a:extLst>
              <a:ext uri="{FF2B5EF4-FFF2-40B4-BE49-F238E27FC236}">
                <a16:creationId xmlns:a16="http://schemas.microsoft.com/office/drawing/2014/main" id="{290AAE84-3734-1957-7819-0C9D3EBFA780}"/>
              </a:ext>
            </a:extLst>
          </p:cNvPr>
          <p:cNvSpPr>
            <a:spLocks noGrp="1" noRot="1" noMove="1" noResize="1" noEditPoints="1" noAdjustHandles="1" noChangeArrowheads="1" noChangeShapeType="1"/>
          </p:cNvSpPr>
          <p:nvPr>
            <p:ph type="sldNum" sz="quarter" idx="16"/>
          </p:nvPr>
        </p:nvSpPr>
        <p:spPr/>
        <p:txBody>
          <a:bodyPr/>
          <a:lstStyle/>
          <a:p>
            <a:fld id="{CF839E00-920F-44B0-A87D-3D18AF2DE1AE}" type="slidenum">
              <a:rPr lang="en-GB" smtClean="0"/>
              <a:t>‹#›</a:t>
            </a:fld>
            <a:endParaRPr lang="en-GB"/>
          </a:p>
        </p:txBody>
      </p:sp>
      <p:sp>
        <p:nvSpPr>
          <p:cNvPr id="9" name="Title 4">
            <a:extLst>
              <a:ext uri="{FF2B5EF4-FFF2-40B4-BE49-F238E27FC236}">
                <a16:creationId xmlns:a16="http://schemas.microsoft.com/office/drawing/2014/main" id="{B204162B-074D-6E2D-15EF-32A1EA3F545D}"/>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6" name="Text Placeholder 6">
            <a:extLst>
              <a:ext uri="{FF2B5EF4-FFF2-40B4-BE49-F238E27FC236}">
                <a16:creationId xmlns:a16="http://schemas.microsoft.com/office/drawing/2014/main" id="{68B8A7E9-2513-2274-366F-C8BC567B2314}"/>
              </a:ext>
            </a:extLst>
          </p:cNvPr>
          <p:cNvSpPr>
            <a:spLocks noGrp="1"/>
          </p:cNvSpPr>
          <p:nvPr>
            <p:ph type="body" sz="quarter" idx="19"/>
          </p:nvPr>
        </p:nvSpPr>
        <p:spPr>
          <a:xfrm>
            <a:off x="763200" y="18540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6">
            <a:extLst>
              <a:ext uri="{FF2B5EF4-FFF2-40B4-BE49-F238E27FC236}">
                <a16:creationId xmlns:a16="http://schemas.microsoft.com/office/drawing/2014/main" id="{212B3AFE-5E75-A456-B79E-663A71A8682B}"/>
              </a:ext>
            </a:extLst>
          </p:cNvPr>
          <p:cNvSpPr>
            <a:spLocks noGrp="1"/>
          </p:cNvSpPr>
          <p:nvPr>
            <p:ph type="body" sz="quarter" idx="20"/>
          </p:nvPr>
        </p:nvSpPr>
        <p:spPr>
          <a:xfrm>
            <a:off x="6822873" y="1854000"/>
            <a:ext cx="4240800" cy="2360613"/>
          </a:xfrm>
          <a:prstGeom prst="rect">
            <a:avLst/>
          </a:prstGeom>
        </p:spPr>
        <p:txBody>
          <a:bodyPr/>
          <a:lstStyle>
            <a:lvl1pPr marL="0" indent="0">
              <a:buFont typeface="Arial" panose="020B0604020202020204" pitchFamily="34" charset="0"/>
              <a:buNone/>
              <a:defRPr sz="1200" b="1">
                <a:solidFill>
                  <a:schemeClr val="bg1"/>
                </a:solidFill>
                <a:latin typeface="Arial" panose="020B0604020202020204" pitchFamily="34" charset="0"/>
              </a:defRPr>
            </a:lvl1pPr>
            <a:lvl2pPr marL="180975" indent="-180975">
              <a:buFont typeface="Arial" panose="020B0604020202020204" pitchFamily="34" charset="0"/>
              <a:buChar char="•"/>
              <a:defRPr sz="1200" b="1">
                <a:solidFill>
                  <a:schemeClr val="bg1"/>
                </a:solidFill>
                <a:latin typeface="Arial" panose="020B0604020202020204" pitchFamily="34" charset="0"/>
              </a:defRPr>
            </a:lvl2pPr>
            <a:lvl3pPr marL="355600" indent="-174625">
              <a:buFont typeface="Arial" panose="020B0604020202020204" pitchFamily="34" charset="0"/>
              <a:buChar char="•"/>
              <a:defRPr sz="1200" b="1">
                <a:solidFill>
                  <a:schemeClr val="bg1"/>
                </a:solidFill>
                <a:latin typeface="Arial" panose="020B0604020202020204" pitchFamily="34" charset="0"/>
              </a:defRPr>
            </a:lvl3pPr>
            <a:lvl4pPr marL="538163" indent="-182563">
              <a:buFont typeface="Arial" panose="020B0604020202020204" pitchFamily="34" charset="0"/>
              <a:buChar char="•"/>
              <a:defRPr sz="1200" b="1">
                <a:solidFill>
                  <a:schemeClr val="bg1"/>
                </a:solidFill>
                <a:latin typeface="Arial" panose="020B0604020202020204" pitchFamily="34" charset="0"/>
              </a:defRPr>
            </a:lvl4pPr>
            <a:lvl5pPr marL="719138" indent="-180975">
              <a:buFont typeface="Arial" panose="020B0604020202020204" pitchFamily="34" charset="0"/>
              <a:buChar char="•"/>
              <a:defRPr sz="1200" b="1">
                <a:solidFill>
                  <a:schemeClr val="bg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13877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with Boxed Content and Shap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0"/>
            <a:ext cx="1833975" cy="826527"/>
          </a:xfrm>
          <a:prstGeom prst="rect">
            <a:avLst/>
          </a:prstGeom>
        </p:spPr>
      </p:pic>
      <p:sp>
        <p:nvSpPr>
          <p:cNvPr id="6" name="Rectangle 5">
            <a:extLst>
              <a:ext uri="{FF2B5EF4-FFF2-40B4-BE49-F238E27FC236}">
                <a16:creationId xmlns:a16="http://schemas.microsoft.com/office/drawing/2014/main" id="{F4933056-8F79-6F11-9AE8-7983D63273FD}"/>
              </a:ext>
            </a:extLst>
          </p:cNvPr>
          <p:cNvSpPr>
            <a:spLocks noGrp="1" noRot="1" noMove="1" noResize="1" noEditPoints="1" noAdjustHandles="1" noChangeArrowheads="1" noChangeShapeType="1"/>
          </p:cNvSpPr>
          <p:nvPr userDrawn="1"/>
        </p:nvSpPr>
        <p:spPr>
          <a:xfrm>
            <a:off x="8129441" y="1655901"/>
            <a:ext cx="3222772" cy="5202099"/>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9" name="Freeform 8">
            <a:extLst>
              <a:ext uri="{FF2B5EF4-FFF2-40B4-BE49-F238E27FC236}">
                <a16:creationId xmlns:a16="http://schemas.microsoft.com/office/drawing/2014/main" id="{FE4B0C10-C8B4-FE3D-5E03-3EDBD8991B5D}"/>
              </a:ext>
            </a:extLst>
          </p:cNvPr>
          <p:cNvSpPr>
            <a:spLocks noGrp="1" noRot="1" noMove="1" noResize="1" noEditPoints="1" noAdjustHandles="1" noChangeArrowheads="1" noChangeShapeType="1"/>
          </p:cNvSpPr>
          <p:nvPr userDrawn="1"/>
        </p:nvSpPr>
        <p:spPr>
          <a:xfrm rot="18900000">
            <a:off x="5425802" y="3610761"/>
            <a:ext cx="2727818" cy="2674478"/>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 name="connsiteX0" fmla="*/ 180138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180138 w 918429"/>
              <a:gd name="connsiteY13" fmla="*/ 0 h 810183"/>
              <a:gd name="connsiteX0" fmla="*/ 17040 w 755331"/>
              <a:gd name="connsiteY0" fmla="*/ 0 h 812616"/>
              <a:gd name="connsiteX1" fmla="*/ 350515 w 755331"/>
              <a:gd name="connsiteY1" fmla="*/ 551 h 812616"/>
              <a:gd name="connsiteX2" fmla="*/ 353097 w 755331"/>
              <a:gd name="connsiteY2" fmla="*/ 551 h 812616"/>
              <a:gd name="connsiteX3" fmla="*/ 353097 w 755331"/>
              <a:gd name="connsiteY3" fmla="*/ 811 h 812616"/>
              <a:gd name="connsiteX4" fmla="*/ 432100 w 755331"/>
              <a:gd name="connsiteY4" fmla="*/ 8775 h 812616"/>
              <a:gd name="connsiteX5" fmla="*/ 755331 w 755331"/>
              <a:gd name="connsiteY5" fmla="*/ 405367 h 812616"/>
              <a:gd name="connsiteX6" fmla="*/ 432100 w 755331"/>
              <a:gd name="connsiteY6" fmla="*/ 801959 h 812616"/>
              <a:gd name="connsiteX7" fmla="*/ 353097 w 755331"/>
              <a:gd name="connsiteY7" fmla="*/ 809923 h 812616"/>
              <a:gd name="connsiteX8" fmla="*/ 353097 w 755331"/>
              <a:gd name="connsiteY8" fmla="*/ 810182 h 812616"/>
              <a:gd name="connsiteX9" fmla="*/ 350525 w 755331"/>
              <a:gd name="connsiteY9" fmla="*/ 810182 h 812616"/>
              <a:gd name="connsiteX10" fmla="*/ 350515 w 755331"/>
              <a:gd name="connsiteY10" fmla="*/ 810183 h 812616"/>
              <a:gd name="connsiteX11" fmla="*/ 350505 w 755331"/>
              <a:gd name="connsiteY11" fmla="*/ 810182 h 812616"/>
              <a:gd name="connsiteX12" fmla="*/ 0 w 755331"/>
              <a:gd name="connsiteY12" fmla="*/ 812616 h 812616"/>
              <a:gd name="connsiteX13" fmla="*/ 17040 w 755331"/>
              <a:gd name="connsiteY13" fmla="*/ 0 h 812616"/>
              <a:gd name="connsiteX0" fmla="*/ 0 w 833229"/>
              <a:gd name="connsiteY0" fmla="*/ 1883 h 812065"/>
              <a:gd name="connsiteX1" fmla="*/ 428413 w 833229"/>
              <a:gd name="connsiteY1" fmla="*/ 0 h 812065"/>
              <a:gd name="connsiteX2" fmla="*/ 430995 w 833229"/>
              <a:gd name="connsiteY2" fmla="*/ 0 h 812065"/>
              <a:gd name="connsiteX3" fmla="*/ 430995 w 833229"/>
              <a:gd name="connsiteY3" fmla="*/ 260 h 812065"/>
              <a:gd name="connsiteX4" fmla="*/ 509998 w 833229"/>
              <a:gd name="connsiteY4" fmla="*/ 8224 h 812065"/>
              <a:gd name="connsiteX5" fmla="*/ 833229 w 833229"/>
              <a:gd name="connsiteY5" fmla="*/ 404816 h 812065"/>
              <a:gd name="connsiteX6" fmla="*/ 509998 w 833229"/>
              <a:gd name="connsiteY6" fmla="*/ 801408 h 812065"/>
              <a:gd name="connsiteX7" fmla="*/ 430995 w 833229"/>
              <a:gd name="connsiteY7" fmla="*/ 809372 h 812065"/>
              <a:gd name="connsiteX8" fmla="*/ 430995 w 833229"/>
              <a:gd name="connsiteY8" fmla="*/ 809631 h 812065"/>
              <a:gd name="connsiteX9" fmla="*/ 428423 w 833229"/>
              <a:gd name="connsiteY9" fmla="*/ 809631 h 812065"/>
              <a:gd name="connsiteX10" fmla="*/ 428413 w 833229"/>
              <a:gd name="connsiteY10" fmla="*/ 809632 h 812065"/>
              <a:gd name="connsiteX11" fmla="*/ 428403 w 833229"/>
              <a:gd name="connsiteY11" fmla="*/ 809631 h 812065"/>
              <a:gd name="connsiteX12" fmla="*/ 77898 w 833229"/>
              <a:gd name="connsiteY12" fmla="*/ 812065 h 812065"/>
              <a:gd name="connsiteX13" fmla="*/ 0 w 833229"/>
              <a:gd name="connsiteY13" fmla="*/ 1883 h 812065"/>
              <a:gd name="connsiteX0" fmla="*/ 0 w 833229"/>
              <a:gd name="connsiteY0" fmla="*/ 1883 h 816934"/>
              <a:gd name="connsiteX1" fmla="*/ 428413 w 833229"/>
              <a:gd name="connsiteY1" fmla="*/ 0 h 816934"/>
              <a:gd name="connsiteX2" fmla="*/ 430995 w 833229"/>
              <a:gd name="connsiteY2" fmla="*/ 0 h 816934"/>
              <a:gd name="connsiteX3" fmla="*/ 430995 w 833229"/>
              <a:gd name="connsiteY3" fmla="*/ 260 h 816934"/>
              <a:gd name="connsiteX4" fmla="*/ 509998 w 833229"/>
              <a:gd name="connsiteY4" fmla="*/ 8224 h 816934"/>
              <a:gd name="connsiteX5" fmla="*/ 833229 w 833229"/>
              <a:gd name="connsiteY5" fmla="*/ 404816 h 816934"/>
              <a:gd name="connsiteX6" fmla="*/ 509998 w 833229"/>
              <a:gd name="connsiteY6" fmla="*/ 801408 h 816934"/>
              <a:gd name="connsiteX7" fmla="*/ 430995 w 833229"/>
              <a:gd name="connsiteY7" fmla="*/ 809372 h 816934"/>
              <a:gd name="connsiteX8" fmla="*/ 430995 w 833229"/>
              <a:gd name="connsiteY8" fmla="*/ 809631 h 816934"/>
              <a:gd name="connsiteX9" fmla="*/ 428423 w 833229"/>
              <a:gd name="connsiteY9" fmla="*/ 809631 h 816934"/>
              <a:gd name="connsiteX10" fmla="*/ 428413 w 833229"/>
              <a:gd name="connsiteY10" fmla="*/ 809632 h 816934"/>
              <a:gd name="connsiteX11" fmla="*/ 428403 w 833229"/>
              <a:gd name="connsiteY11" fmla="*/ 809631 h 816934"/>
              <a:gd name="connsiteX12" fmla="*/ 1 w 833229"/>
              <a:gd name="connsiteY12" fmla="*/ 816934 h 816934"/>
              <a:gd name="connsiteX13" fmla="*/ 0 w 833229"/>
              <a:gd name="connsiteY13" fmla="*/ 1883 h 8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229" h="816934">
                <a:moveTo>
                  <a:pt x="0" y="1883"/>
                </a:moveTo>
                <a:lnTo>
                  <a:pt x="428413" y="0"/>
                </a:lnTo>
                <a:lnTo>
                  <a:pt x="430995" y="0"/>
                </a:lnTo>
                <a:lnTo>
                  <a:pt x="430995" y="260"/>
                </a:lnTo>
                <a:lnTo>
                  <a:pt x="509998" y="8224"/>
                </a:lnTo>
                <a:cubicBezTo>
                  <a:pt x="694466" y="45972"/>
                  <a:pt x="833229" y="209189"/>
                  <a:pt x="833229" y="404816"/>
                </a:cubicBezTo>
                <a:cubicBezTo>
                  <a:pt x="833229" y="600443"/>
                  <a:pt x="694466" y="763660"/>
                  <a:pt x="509998" y="801408"/>
                </a:cubicBezTo>
                <a:lnTo>
                  <a:pt x="430995" y="809372"/>
                </a:lnTo>
                <a:lnTo>
                  <a:pt x="430995" y="809631"/>
                </a:lnTo>
                <a:lnTo>
                  <a:pt x="428423" y="809631"/>
                </a:lnTo>
                <a:cubicBezTo>
                  <a:pt x="428420" y="809631"/>
                  <a:pt x="428416" y="809632"/>
                  <a:pt x="428413" y="809632"/>
                </a:cubicBezTo>
                <a:cubicBezTo>
                  <a:pt x="428410" y="809632"/>
                  <a:pt x="428406" y="809631"/>
                  <a:pt x="428403" y="809631"/>
                </a:cubicBezTo>
                <a:lnTo>
                  <a:pt x="1" y="816934"/>
                </a:lnTo>
                <a:cubicBezTo>
                  <a:pt x="1" y="545250"/>
                  <a:pt x="0" y="273567"/>
                  <a:pt x="0" y="1883"/>
                </a:cubicBezTo>
                <a:close/>
              </a:path>
            </a:pathLst>
          </a:cu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E8EDEE"/>
              </a:solidFill>
              <a:latin typeface="Arial" panose="020B0604020202020204" pitchFamily="34" charset="0"/>
            </a:endParaRPr>
          </a:p>
        </p:txBody>
      </p:sp>
      <p:sp>
        <p:nvSpPr>
          <p:cNvPr id="3" name="Footer Placeholder 2">
            <a:extLst>
              <a:ext uri="{FF2B5EF4-FFF2-40B4-BE49-F238E27FC236}">
                <a16:creationId xmlns:a16="http://schemas.microsoft.com/office/drawing/2014/main" id="{BA7E8C8B-07DA-3BD4-2F42-D726C3323D2C}"/>
              </a:ext>
            </a:extLst>
          </p:cNvPr>
          <p:cNvSpPr>
            <a:spLocks noGrp="1"/>
          </p:cNvSpPr>
          <p:nvPr>
            <p:ph type="ftr" sz="quarter" idx="15"/>
          </p:nvPr>
        </p:nvSpPr>
        <p:spPr/>
        <p:txBody>
          <a:bodyPr/>
          <a:lstStyle/>
          <a:p>
            <a:endParaRPr lang="en-GB"/>
          </a:p>
        </p:txBody>
      </p:sp>
      <p:sp>
        <p:nvSpPr>
          <p:cNvPr id="4" name="Slide Number Placeholder 3">
            <a:extLst>
              <a:ext uri="{FF2B5EF4-FFF2-40B4-BE49-F238E27FC236}">
                <a16:creationId xmlns:a16="http://schemas.microsoft.com/office/drawing/2014/main" id="{EF7729D3-4631-00F5-B8FD-A36FAECD1E44}"/>
              </a:ext>
            </a:extLst>
          </p:cNvPr>
          <p:cNvSpPr>
            <a:spLocks noGrp="1" noRot="1" noMove="1" noResize="1" noEditPoints="1" noAdjustHandles="1" noChangeArrowheads="1" noChangeShapeType="1"/>
          </p:cNvSpPr>
          <p:nvPr>
            <p:ph type="sldNum" sz="quarter" idx="16"/>
          </p:nvPr>
        </p:nvSpPr>
        <p:spPr/>
        <p:txBody>
          <a:bodyPr/>
          <a:lstStyle/>
          <a:p>
            <a:fld id="{CF839E00-920F-44B0-A87D-3D18AF2DE1AE}" type="slidenum">
              <a:rPr lang="en-GB" smtClean="0"/>
              <a:t>‹#›</a:t>
            </a:fld>
            <a:endParaRPr lang="en-GB"/>
          </a:p>
        </p:txBody>
      </p:sp>
      <p:sp>
        <p:nvSpPr>
          <p:cNvPr id="5" name="Title 4">
            <a:extLst>
              <a:ext uri="{FF2B5EF4-FFF2-40B4-BE49-F238E27FC236}">
                <a16:creationId xmlns:a16="http://schemas.microsoft.com/office/drawing/2014/main" id="{7EE3DBD9-C18F-0242-2CC2-C5FC18C20BE2}"/>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8" name="Text Placeholder 6">
            <a:extLst>
              <a:ext uri="{FF2B5EF4-FFF2-40B4-BE49-F238E27FC236}">
                <a16:creationId xmlns:a16="http://schemas.microsoft.com/office/drawing/2014/main" id="{741DFA48-AD6B-D4E9-BF82-EA6C1301A146}"/>
              </a:ext>
            </a:extLst>
          </p:cNvPr>
          <p:cNvSpPr>
            <a:spLocks noGrp="1"/>
          </p:cNvSpPr>
          <p:nvPr>
            <p:ph type="body" sz="quarter" idx="20"/>
          </p:nvPr>
        </p:nvSpPr>
        <p:spPr>
          <a:xfrm>
            <a:off x="763200" y="1854000"/>
            <a:ext cx="3399148"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6">
            <a:extLst>
              <a:ext uri="{FF2B5EF4-FFF2-40B4-BE49-F238E27FC236}">
                <a16:creationId xmlns:a16="http://schemas.microsoft.com/office/drawing/2014/main" id="{94F5BDC9-2676-61F1-289D-ED2AD52447C5}"/>
              </a:ext>
            </a:extLst>
          </p:cNvPr>
          <p:cNvSpPr>
            <a:spLocks noGrp="1"/>
          </p:cNvSpPr>
          <p:nvPr>
            <p:ph type="body" sz="quarter" idx="21"/>
          </p:nvPr>
        </p:nvSpPr>
        <p:spPr>
          <a:xfrm>
            <a:off x="4363200" y="1854000"/>
            <a:ext cx="3399148"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6">
            <a:extLst>
              <a:ext uri="{FF2B5EF4-FFF2-40B4-BE49-F238E27FC236}">
                <a16:creationId xmlns:a16="http://schemas.microsoft.com/office/drawing/2014/main" id="{EA2C381C-0516-9917-27AD-5D2432961835}"/>
              </a:ext>
            </a:extLst>
          </p:cNvPr>
          <p:cNvSpPr>
            <a:spLocks noGrp="1"/>
          </p:cNvSpPr>
          <p:nvPr>
            <p:ph type="body" sz="quarter" idx="22"/>
          </p:nvPr>
        </p:nvSpPr>
        <p:spPr>
          <a:xfrm>
            <a:off x="8316000" y="1854000"/>
            <a:ext cx="2836800" cy="2360613"/>
          </a:xfrm>
          <a:prstGeom prst="rect">
            <a:avLst/>
          </a:prstGeom>
        </p:spPr>
        <p:txBody>
          <a:bodyPr/>
          <a:lstStyle>
            <a:lvl1pPr marL="0" indent="0">
              <a:buFont typeface="Arial" panose="020B0604020202020204" pitchFamily="34" charset="0"/>
              <a:buNone/>
              <a:defRPr sz="1200" b="1">
                <a:solidFill>
                  <a:srgbClr val="005EB8"/>
                </a:solidFill>
                <a:latin typeface="Arial" panose="020B0604020202020204" pitchFamily="34" charset="0"/>
              </a:defRPr>
            </a:lvl1pPr>
            <a:lvl2pPr marL="180975" indent="-180975">
              <a:buFont typeface="Arial" panose="020B0604020202020204" pitchFamily="34" charset="0"/>
              <a:buChar char="•"/>
              <a:defRPr sz="1200" b="1">
                <a:solidFill>
                  <a:srgbClr val="005EB8"/>
                </a:solidFill>
                <a:latin typeface="Arial" panose="020B0604020202020204" pitchFamily="34" charset="0"/>
              </a:defRPr>
            </a:lvl2pPr>
            <a:lvl3pPr marL="355600" indent="-174625">
              <a:buFont typeface="Arial" panose="020B0604020202020204" pitchFamily="34" charset="0"/>
              <a:buChar char="•"/>
              <a:defRPr sz="1200" b="1">
                <a:solidFill>
                  <a:srgbClr val="005EB8"/>
                </a:solidFill>
                <a:latin typeface="Arial" panose="020B0604020202020204" pitchFamily="34" charset="0"/>
              </a:defRPr>
            </a:lvl3pPr>
            <a:lvl4pPr marL="538163" indent="-182563">
              <a:buFont typeface="Arial" panose="020B0604020202020204" pitchFamily="34" charset="0"/>
              <a:buChar char="•"/>
              <a:defRPr sz="1200" b="1">
                <a:solidFill>
                  <a:srgbClr val="005EB8"/>
                </a:solidFill>
                <a:latin typeface="Arial" panose="020B0604020202020204" pitchFamily="34" charset="0"/>
              </a:defRPr>
            </a:lvl4pPr>
            <a:lvl5pPr marL="719138" indent="-180975">
              <a:buFont typeface="Arial" panose="020B0604020202020204" pitchFamily="34" charset="0"/>
              <a:buChar char="•"/>
              <a:defRPr sz="1200" b="1">
                <a:solidFill>
                  <a:srgbClr val="005EB8"/>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969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sert Chart with Shap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
            <a:ext cx="1833975" cy="826527"/>
          </a:xfrm>
          <a:prstGeom prst="rect">
            <a:avLst/>
          </a:prstGeom>
        </p:spPr>
      </p:pic>
      <p:sp>
        <p:nvSpPr>
          <p:cNvPr id="4" name="Rectangle 3">
            <a:extLst>
              <a:ext uri="{FF2B5EF4-FFF2-40B4-BE49-F238E27FC236}">
                <a16:creationId xmlns:a16="http://schemas.microsoft.com/office/drawing/2014/main" id="{AD20300A-B6E7-23C3-A958-8BDE5221DBD7}"/>
              </a:ext>
            </a:extLst>
          </p:cNvPr>
          <p:cNvSpPr>
            <a:spLocks noGrp="1" noRot="1" noMove="1" noResize="1" noEditPoints="1" noAdjustHandles="1" noChangeArrowheads="1" noChangeShapeType="1"/>
          </p:cNvSpPr>
          <p:nvPr userDrawn="1"/>
        </p:nvSpPr>
        <p:spPr>
          <a:xfrm rot="9000000">
            <a:off x="1029448" y="2267306"/>
            <a:ext cx="1500395" cy="4519822"/>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 name="Footer Placeholder 2">
            <a:extLst>
              <a:ext uri="{FF2B5EF4-FFF2-40B4-BE49-F238E27FC236}">
                <a16:creationId xmlns:a16="http://schemas.microsoft.com/office/drawing/2014/main" id="{99289CEE-2B15-144A-757F-5F06F7EE147F}"/>
              </a:ext>
            </a:extLst>
          </p:cNvPr>
          <p:cNvSpPr>
            <a:spLocks noGrp="1"/>
          </p:cNvSpPr>
          <p:nvPr>
            <p:ph type="ftr" sz="quarter" idx="14"/>
          </p:nvPr>
        </p:nvSpPr>
        <p:spPr/>
        <p:txBody>
          <a:bodyPr/>
          <a:lstStyle/>
          <a:p>
            <a:endParaRPr lang="en-GB"/>
          </a:p>
        </p:txBody>
      </p:sp>
      <p:sp>
        <p:nvSpPr>
          <p:cNvPr id="5" name="Slide Number Placeholder 4">
            <a:extLst>
              <a:ext uri="{FF2B5EF4-FFF2-40B4-BE49-F238E27FC236}">
                <a16:creationId xmlns:a16="http://schemas.microsoft.com/office/drawing/2014/main" id="{B4844A0D-95DD-2AE8-FF17-90C1BB31BDEF}"/>
              </a:ext>
            </a:extLst>
          </p:cNvPr>
          <p:cNvSpPr>
            <a:spLocks noGrp="1" noRot="1" noMove="1" noResize="1" noEditPoints="1" noAdjustHandles="1" noChangeArrowheads="1" noChangeShapeType="1"/>
          </p:cNvSpPr>
          <p:nvPr>
            <p:ph type="sldNum" sz="quarter" idx="15"/>
          </p:nvPr>
        </p:nvSpPr>
        <p:spPr/>
        <p:txBody>
          <a:bodyPr/>
          <a:lstStyle/>
          <a:p>
            <a:fld id="{CF839E00-920F-44B0-A87D-3D18AF2DE1AE}" type="slidenum">
              <a:rPr lang="en-GB" smtClean="0"/>
              <a:t>‹#›</a:t>
            </a:fld>
            <a:endParaRPr lang="en-GB"/>
          </a:p>
        </p:txBody>
      </p:sp>
      <p:sp>
        <p:nvSpPr>
          <p:cNvPr id="6" name="Title 4">
            <a:extLst>
              <a:ext uri="{FF2B5EF4-FFF2-40B4-BE49-F238E27FC236}">
                <a16:creationId xmlns:a16="http://schemas.microsoft.com/office/drawing/2014/main" id="{D247C625-84B8-2B13-69A7-B5B88520FF21}"/>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7" name="Text Placeholder 6">
            <a:extLst>
              <a:ext uri="{FF2B5EF4-FFF2-40B4-BE49-F238E27FC236}">
                <a16:creationId xmlns:a16="http://schemas.microsoft.com/office/drawing/2014/main" id="{57341EDE-D0C5-4CC0-5137-2F0B438D5F02}"/>
              </a:ext>
            </a:extLst>
          </p:cNvPr>
          <p:cNvSpPr>
            <a:spLocks noGrp="1"/>
          </p:cNvSpPr>
          <p:nvPr>
            <p:ph type="body" sz="quarter" idx="20"/>
          </p:nvPr>
        </p:nvSpPr>
        <p:spPr>
          <a:xfrm>
            <a:off x="759600" y="15192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a:extLst>
              <a:ext uri="{FF2B5EF4-FFF2-40B4-BE49-F238E27FC236}">
                <a16:creationId xmlns:a16="http://schemas.microsoft.com/office/drawing/2014/main" id="{3B8C08A9-457F-67F1-9B0F-286FD272D21E}"/>
              </a:ext>
            </a:extLst>
          </p:cNvPr>
          <p:cNvSpPr>
            <a:spLocks noGrp="1"/>
          </p:cNvSpPr>
          <p:nvPr>
            <p:ph type="body" sz="quarter" idx="21"/>
          </p:nvPr>
        </p:nvSpPr>
        <p:spPr>
          <a:xfrm>
            <a:off x="6242400" y="7704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87926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Colum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
            <a:ext cx="1833975" cy="826527"/>
          </a:xfrm>
          <a:prstGeom prst="rect">
            <a:avLst/>
          </a:prstGeom>
        </p:spPr>
      </p:pic>
      <p:sp>
        <p:nvSpPr>
          <p:cNvPr id="4" name="Text Placeholder 9">
            <a:extLst>
              <a:ext uri="{FF2B5EF4-FFF2-40B4-BE49-F238E27FC236}">
                <a16:creationId xmlns:a16="http://schemas.microsoft.com/office/drawing/2014/main" id="{B3B5DC89-7FC8-215F-62E4-5A67CE670ECA}"/>
              </a:ext>
            </a:extLst>
          </p:cNvPr>
          <p:cNvSpPr>
            <a:spLocks noGrp="1"/>
          </p:cNvSpPr>
          <p:nvPr>
            <p:ph type="body" sz="quarter" idx="11" hasCustomPrompt="1"/>
          </p:nvPr>
        </p:nvSpPr>
        <p:spPr>
          <a:xfrm>
            <a:off x="762700" y="1855463"/>
            <a:ext cx="4804979" cy="1060683"/>
          </a:xfrm>
          <a:prstGeom prst="rect">
            <a:avLst/>
          </a:prstGeom>
        </p:spPr>
        <p:txBody>
          <a:bodyPr/>
          <a:lstStyle>
            <a:lvl1pPr marL="0" indent="0" algn="l" defTabSz="914400" rtl="0" eaLnBrk="1" latinLnBrk="0" hangingPunct="1">
              <a:lnSpc>
                <a:spcPct val="100000"/>
              </a:lnSpc>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5" name="Text Placeholder 9">
            <a:extLst>
              <a:ext uri="{FF2B5EF4-FFF2-40B4-BE49-F238E27FC236}">
                <a16:creationId xmlns:a16="http://schemas.microsoft.com/office/drawing/2014/main" id="{9EF24D16-B8CA-B869-6FF3-CE711DFD78E3}"/>
              </a:ext>
            </a:extLst>
          </p:cNvPr>
          <p:cNvSpPr>
            <a:spLocks noGrp="1"/>
          </p:cNvSpPr>
          <p:nvPr>
            <p:ph type="body" sz="quarter" idx="12" hasCustomPrompt="1"/>
          </p:nvPr>
        </p:nvSpPr>
        <p:spPr>
          <a:xfrm>
            <a:off x="6248400" y="1855463"/>
            <a:ext cx="4804979" cy="1060683"/>
          </a:xfrm>
          <a:prstGeom prst="rect">
            <a:avLst/>
          </a:prstGeom>
        </p:spPr>
        <p:txBody>
          <a:bodyPr/>
          <a:lstStyle>
            <a:lvl1pPr marL="0" indent="0" algn="l" defTabSz="914400" rtl="0" eaLnBrk="1" latinLnBrk="0" hangingPunct="1">
              <a:lnSpc>
                <a:spcPct val="100000"/>
              </a:lnSpc>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7" name="Text Placeholder 9">
            <a:extLst>
              <a:ext uri="{FF2B5EF4-FFF2-40B4-BE49-F238E27FC236}">
                <a16:creationId xmlns:a16="http://schemas.microsoft.com/office/drawing/2014/main" id="{C9844275-F2A4-5653-3FC5-850C3073DFBB}"/>
              </a:ext>
            </a:extLst>
          </p:cNvPr>
          <p:cNvSpPr>
            <a:spLocks noGrp="1"/>
          </p:cNvSpPr>
          <p:nvPr>
            <p:ph type="body" sz="quarter" idx="13" hasCustomPrompt="1"/>
          </p:nvPr>
        </p:nvSpPr>
        <p:spPr>
          <a:xfrm>
            <a:off x="762701" y="770774"/>
            <a:ext cx="4801043" cy="728826"/>
          </a:xfrm>
          <a:prstGeom prst="rect">
            <a:avLst/>
          </a:prstGeom>
        </p:spPr>
        <p:txBody>
          <a:bodyPr/>
          <a:lstStyle>
            <a:lvl1pPr marL="0" indent="0" algn="l" defTabSz="914400" rtl="0" eaLnBrk="1" latinLnBrk="0" hangingPunct="1">
              <a:lnSpc>
                <a:spcPct val="100000"/>
              </a:lnSpc>
              <a:buNone/>
              <a:defRPr lang="en-GB" sz="1800" b="1" kern="1200" spc="-50" baseline="0" dirty="0" smtClean="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presentation title</a:t>
            </a:r>
          </a:p>
        </p:txBody>
      </p:sp>
      <p:pic>
        <p:nvPicPr>
          <p:cNvPr id="3" name="Picture 2" descr="A blue and white logo&#10;&#10;Description automatically generated with low confidence">
            <a:extLst>
              <a:ext uri="{FF2B5EF4-FFF2-40B4-BE49-F238E27FC236}">
                <a16:creationId xmlns:a16="http://schemas.microsoft.com/office/drawing/2014/main" id="{33426500-A796-9456-6E37-F8C520DFC497}"/>
              </a:ext>
            </a:extLst>
          </p:cNvPr>
          <p:cNvPicPr>
            <a:picLocks noChangeAspect="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178296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ection Break">
    <p:bg>
      <p:bgPr>
        <a:solidFill>
          <a:srgbClr val="BADFDC"/>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63CC4D-9904-7001-6FA2-9CCB54FD6338}"/>
              </a:ext>
            </a:extLst>
          </p:cNvPr>
          <p:cNvPicPr>
            <a:picLocks noGrp="1" noRot="1" noChangeAspect="1" noMove="1" noResize="1" noEditPoints="1" noAdjustHandles="1" noChangeArrowheads="1" noChangeShapeType="1" noCrop="1"/>
          </p:cNvPicPr>
          <p:nvPr userDrawn="1"/>
        </p:nvPicPr>
        <p:blipFill>
          <a:blip r:embed="rId2"/>
          <a:srcRect/>
          <a:stretch/>
        </p:blipFill>
        <p:spPr>
          <a:xfrm>
            <a:off x="0" y="1"/>
            <a:ext cx="1833975" cy="826527"/>
          </a:xfrm>
          <a:prstGeom prst="rect">
            <a:avLst/>
          </a:prstGeom>
        </p:spPr>
      </p:pic>
      <p:sp>
        <p:nvSpPr>
          <p:cNvPr id="3" name="Freeform 2">
            <a:extLst>
              <a:ext uri="{FF2B5EF4-FFF2-40B4-BE49-F238E27FC236}">
                <a16:creationId xmlns:a16="http://schemas.microsoft.com/office/drawing/2014/main" id="{E7D5CB75-BB19-C259-81D9-2B3B91AD09AF}"/>
              </a:ext>
            </a:extLst>
          </p:cNvPr>
          <p:cNvSpPr>
            <a:spLocks noGrp="1" noRot="1" noMove="1" noResize="1" noEditPoints="1" noAdjustHandles="1" noChangeArrowheads="1" noChangeShapeType="1"/>
          </p:cNvSpPr>
          <p:nvPr userDrawn="1"/>
        </p:nvSpPr>
        <p:spPr>
          <a:xfrm rot="18900000">
            <a:off x="6984343" y="4650028"/>
            <a:ext cx="1875003" cy="1838339"/>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 name="connsiteX0" fmla="*/ 180138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180138 w 918429"/>
              <a:gd name="connsiteY13" fmla="*/ 0 h 810183"/>
              <a:gd name="connsiteX0" fmla="*/ 17040 w 755331"/>
              <a:gd name="connsiteY0" fmla="*/ 0 h 812616"/>
              <a:gd name="connsiteX1" fmla="*/ 350515 w 755331"/>
              <a:gd name="connsiteY1" fmla="*/ 551 h 812616"/>
              <a:gd name="connsiteX2" fmla="*/ 353097 w 755331"/>
              <a:gd name="connsiteY2" fmla="*/ 551 h 812616"/>
              <a:gd name="connsiteX3" fmla="*/ 353097 w 755331"/>
              <a:gd name="connsiteY3" fmla="*/ 811 h 812616"/>
              <a:gd name="connsiteX4" fmla="*/ 432100 w 755331"/>
              <a:gd name="connsiteY4" fmla="*/ 8775 h 812616"/>
              <a:gd name="connsiteX5" fmla="*/ 755331 w 755331"/>
              <a:gd name="connsiteY5" fmla="*/ 405367 h 812616"/>
              <a:gd name="connsiteX6" fmla="*/ 432100 w 755331"/>
              <a:gd name="connsiteY6" fmla="*/ 801959 h 812616"/>
              <a:gd name="connsiteX7" fmla="*/ 353097 w 755331"/>
              <a:gd name="connsiteY7" fmla="*/ 809923 h 812616"/>
              <a:gd name="connsiteX8" fmla="*/ 353097 w 755331"/>
              <a:gd name="connsiteY8" fmla="*/ 810182 h 812616"/>
              <a:gd name="connsiteX9" fmla="*/ 350525 w 755331"/>
              <a:gd name="connsiteY9" fmla="*/ 810182 h 812616"/>
              <a:gd name="connsiteX10" fmla="*/ 350515 w 755331"/>
              <a:gd name="connsiteY10" fmla="*/ 810183 h 812616"/>
              <a:gd name="connsiteX11" fmla="*/ 350505 w 755331"/>
              <a:gd name="connsiteY11" fmla="*/ 810182 h 812616"/>
              <a:gd name="connsiteX12" fmla="*/ 0 w 755331"/>
              <a:gd name="connsiteY12" fmla="*/ 812616 h 812616"/>
              <a:gd name="connsiteX13" fmla="*/ 17040 w 755331"/>
              <a:gd name="connsiteY13" fmla="*/ 0 h 812616"/>
              <a:gd name="connsiteX0" fmla="*/ 0 w 833229"/>
              <a:gd name="connsiteY0" fmla="*/ 1883 h 812065"/>
              <a:gd name="connsiteX1" fmla="*/ 428413 w 833229"/>
              <a:gd name="connsiteY1" fmla="*/ 0 h 812065"/>
              <a:gd name="connsiteX2" fmla="*/ 430995 w 833229"/>
              <a:gd name="connsiteY2" fmla="*/ 0 h 812065"/>
              <a:gd name="connsiteX3" fmla="*/ 430995 w 833229"/>
              <a:gd name="connsiteY3" fmla="*/ 260 h 812065"/>
              <a:gd name="connsiteX4" fmla="*/ 509998 w 833229"/>
              <a:gd name="connsiteY4" fmla="*/ 8224 h 812065"/>
              <a:gd name="connsiteX5" fmla="*/ 833229 w 833229"/>
              <a:gd name="connsiteY5" fmla="*/ 404816 h 812065"/>
              <a:gd name="connsiteX6" fmla="*/ 509998 w 833229"/>
              <a:gd name="connsiteY6" fmla="*/ 801408 h 812065"/>
              <a:gd name="connsiteX7" fmla="*/ 430995 w 833229"/>
              <a:gd name="connsiteY7" fmla="*/ 809372 h 812065"/>
              <a:gd name="connsiteX8" fmla="*/ 430995 w 833229"/>
              <a:gd name="connsiteY8" fmla="*/ 809631 h 812065"/>
              <a:gd name="connsiteX9" fmla="*/ 428423 w 833229"/>
              <a:gd name="connsiteY9" fmla="*/ 809631 h 812065"/>
              <a:gd name="connsiteX10" fmla="*/ 428413 w 833229"/>
              <a:gd name="connsiteY10" fmla="*/ 809632 h 812065"/>
              <a:gd name="connsiteX11" fmla="*/ 428403 w 833229"/>
              <a:gd name="connsiteY11" fmla="*/ 809631 h 812065"/>
              <a:gd name="connsiteX12" fmla="*/ 77898 w 833229"/>
              <a:gd name="connsiteY12" fmla="*/ 812065 h 812065"/>
              <a:gd name="connsiteX13" fmla="*/ 0 w 833229"/>
              <a:gd name="connsiteY13" fmla="*/ 1883 h 812065"/>
              <a:gd name="connsiteX0" fmla="*/ 0 w 833229"/>
              <a:gd name="connsiteY0" fmla="*/ 1883 h 816934"/>
              <a:gd name="connsiteX1" fmla="*/ 428413 w 833229"/>
              <a:gd name="connsiteY1" fmla="*/ 0 h 816934"/>
              <a:gd name="connsiteX2" fmla="*/ 430995 w 833229"/>
              <a:gd name="connsiteY2" fmla="*/ 0 h 816934"/>
              <a:gd name="connsiteX3" fmla="*/ 430995 w 833229"/>
              <a:gd name="connsiteY3" fmla="*/ 260 h 816934"/>
              <a:gd name="connsiteX4" fmla="*/ 509998 w 833229"/>
              <a:gd name="connsiteY4" fmla="*/ 8224 h 816934"/>
              <a:gd name="connsiteX5" fmla="*/ 833229 w 833229"/>
              <a:gd name="connsiteY5" fmla="*/ 404816 h 816934"/>
              <a:gd name="connsiteX6" fmla="*/ 509998 w 833229"/>
              <a:gd name="connsiteY6" fmla="*/ 801408 h 816934"/>
              <a:gd name="connsiteX7" fmla="*/ 430995 w 833229"/>
              <a:gd name="connsiteY7" fmla="*/ 809372 h 816934"/>
              <a:gd name="connsiteX8" fmla="*/ 430995 w 833229"/>
              <a:gd name="connsiteY8" fmla="*/ 809631 h 816934"/>
              <a:gd name="connsiteX9" fmla="*/ 428423 w 833229"/>
              <a:gd name="connsiteY9" fmla="*/ 809631 h 816934"/>
              <a:gd name="connsiteX10" fmla="*/ 428413 w 833229"/>
              <a:gd name="connsiteY10" fmla="*/ 809632 h 816934"/>
              <a:gd name="connsiteX11" fmla="*/ 428403 w 833229"/>
              <a:gd name="connsiteY11" fmla="*/ 809631 h 816934"/>
              <a:gd name="connsiteX12" fmla="*/ 1 w 833229"/>
              <a:gd name="connsiteY12" fmla="*/ 816934 h 816934"/>
              <a:gd name="connsiteX13" fmla="*/ 0 w 833229"/>
              <a:gd name="connsiteY13" fmla="*/ 1883 h 8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229" h="816934">
                <a:moveTo>
                  <a:pt x="0" y="1883"/>
                </a:moveTo>
                <a:lnTo>
                  <a:pt x="428413" y="0"/>
                </a:lnTo>
                <a:lnTo>
                  <a:pt x="430995" y="0"/>
                </a:lnTo>
                <a:lnTo>
                  <a:pt x="430995" y="260"/>
                </a:lnTo>
                <a:lnTo>
                  <a:pt x="509998" y="8224"/>
                </a:lnTo>
                <a:cubicBezTo>
                  <a:pt x="694466" y="45972"/>
                  <a:pt x="833229" y="209189"/>
                  <a:pt x="833229" y="404816"/>
                </a:cubicBezTo>
                <a:cubicBezTo>
                  <a:pt x="833229" y="600443"/>
                  <a:pt x="694466" y="763660"/>
                  <a:pt x="509998" y="801408"/>
                </a:cubicBezTo>
                <a:lnTo>
                  <a:pt x="430995" y="809372"/>
                </a:lnTo>
                <a:lnTo>
                  <a:pt x="430995" y="809631"/>
                </a:lnTo>
                <a:lnTo>
                  <a:pt x="428423" y="809631"/>
                </a:lnTo>
                <a:cubicBezTo>
                  <a:pt x="428420" y="809631"/>
                  <a:pt x="428416" y="809632"/>
                  <a:pt x="428413" y="809632"/>
                </a:cubicBezTo>
                <a:cubicBezTo>
                  <a:pt x="428410" y="809632"/>
                  <a:pt x="428406" y="809631"/>
                  <a:pt x="428403" y="809631"/>
                </a:cubicBezTo>
                <a:lnTo>
                  <a:pt x="1" y="816934"/>
                </a:lnTo>
                <a:cubicBezTo>
                  <a:pt x="1" y="545250"/>
                  <a:pt x="0" y="273567"/>
                  <a:pt x="0" y="1883"/>
                </a:cubicBezTo>
                <a:close/>
              </a:path>
            </a:pathLst>
          </a:cu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Arial" panose="020B0604020202020204" pitchFamily="34" charset="0"/>
            </a:endParaRPr>
          </a:p>
        </p:txBody>
      </p:sp>
      <p:sp>
        <p:nvSpPr>
          <p:cNvPr id="4" name="Rectangle 3">
            <a:extLst>
              <a:ext uri="{FF2B5EF4-FFF2-40B4-BE49-F238E27FC236}">
                <a16:creationId xmlns:a16="http://schemas.microsoft.com/office/drawing/2014/main" id="{1F5C6EFD-34C5-1701-D503-1731925E2D44}"/>
              </a:ext>
            </a:extLst>
          </p:cNvPr>
          <p:cNvSpPr>
            <a:spLocks noGrp="1" noRot="1" noMove="1" noResize="1" noEditPoints="1" noAdjustHandles="1" noChangeArrowheads="1" noChangeShapeType="1"/>
          </p:cNvSpPr>
          <p:nvPr userDrawn="1"/>
        </p:nvSpPr>
        <p:spPr>
          <a:xfrm rot="18900000">
            <a:off x="10179818" y="3784220"/>
            <a:ext cx="1055045" cy="3178240"/>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Rectangle 4">
            <a:extLst>
              <a:ext uri="{FF2B5EF4-FFF2-40B4-BE49-F238E27FC236}">
                <a16:creationId xmlns:a16="http://schemas.microsoft.com/office/drawing/2014/main" id="{18442652-D822-CF1E-7026-077C36060918}"/>
              </a:ext>
            </a:extLst>
          </p:cNvPr>
          <p:cNvSpPr>
            <a:spLocks noGrp="1" noRot="1" noMove="1" noResize="1" noEditPoints="1" noAdjustHandles="1" noChangeArrowheads="1" noChangeShapeType="1"/>
          </p:cNvSpPr>
          <p:nvPr userDrawn="1"/>
        </p:nvSpPr>
        <p:spPr>
          <a:xfrm>
            <a:off x="8843631" y="5567778"/>
            <a:ext cx="1302254" cy="1302254"/>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6B4087"/>
              </a:solidFill>
              <a:latin typeface="Arial" panose="020B0604020202020204" pitchFamily="34" charset="0"/>
            </a:endParaRPr>
          </a:p>
        </p:txBody>
      </p:sp>
      <p:sp>
        <p:nvSpPr>
          <p:cNvPr id="6" name="Rectangle 5">
            <a:extLst>
              <a:ext uri="{FF2B5EF4-FFF2-40B4-BE49-F238E27FC236}">
                <a16:creationId xmlns:a16="http://schemas.microsoft.com/office/drawing/2014/main" id="{A2C9084C-1749-D948-CACE-7DE352C58215}"/>
              </a:ext>
            </a:extLst>
          </p:cNvPr>
          <p:cNvSpPr>
            <a:spLocks noGrp="1" noRot="1" noMove="1" noResize="1" noEditPoints="1" noAdjustHandles="1" noChangeArrowheads="1" noChangeShapeType="1"/>
          </p:cNvSpPr>
          <p:nvPr userDrawn="1"/>
        </p:nvSpPr>
        <p:spPr>
          <a:xfrm rot="1800000">
            <a:off x="10425099" y="1027232"/>
            <a:ext cx="1055045" cy="31782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7" name="Date Placeholder 6">
            <a:extLst>
              <a:ext uri="{FF2B5EF4-FFF2-40B4-BE49-F238E27FC236}">
                <a16:creationId xmlns:a16="http://schemas.microsoft.com/office/drawing/2014/main" id="{91508731-5E84-8B21-A541-EA17DE07A311}"/>
              </a:ext>
            </a:extLst>
          </p:cNvPr>
          <p:cNvSpPr>
            <a:spLocks noGrp="1"/>
          </p:cNvSpPr>
          <p:nvPr>
            <p:ph type="dt" sz="half" idx="11"/>
          </p:nvPr>
        </p:nvSpPr>
        <p:spPr/>
        <p:txBody>
          <a:bodyPr/>
          <a:lstStyle/>
          <a:p>
            <a:fld id="{D7472D88-8130-47CB-9106-748B4C9F6C78}" type="datetime1">
              <a:rPr lang="en-GB" smtClean="0"/>
              <a:t>17/09/2024</a:t>
            </a:fld>
            <a:endParaRPr lang="en-GB"/>
          </a:p>
        </p:txBody>
      </p:sp>
      <p:sp>
        <p:nvSpPr>
          <p:cNvPr id="8" name="Footer Placeholder 7">
            <a:extLst>
              <a:ext uri="{FF2B5EF4-FFF2-40B4-BE49-F238E27FC236}">
                <a16:creationId xmlns:a16="http://schemas.microsoft.com/office/drawing/2014/main" id="{55502B25-F35B-8BEA-2B37-E0AAF02130C0}"/>
              </a:ext>
            </a:extLst>
          </p:cNvPr>
          <p:cNvSpPr>
            <a:spLocks noGrp="1"/>
          </p:cNvSpPr>
          <p:nvPr>
            <p:ph type="ftr" sz="quarter" idx="12"/>
          </p:nvPr>
        </p:nvSpPr>
        <p:spPr/>
        <p:txBody>
          <a:bodyPr/>
          <a:lstStyle/>
          <a:p>
            <a:endParaRPr lang="en-GB"/>
          </a:p>
        </p:txBody>
      </p:sp>
      <p:sp>
        <p:nvSpPr>
          <p:cNvPr id="10" name="Title 9">
            <a:extLst>
              <a:ext uri="{FF2B5EF4-FFF2-40B4-BE49-F238E27FC236}">
                <a16:creationId xmlns:a16="http://schemas.microsoft.com/office/drawing/2014/main" id="{B78CF422-087B-C591-BB7D-E4ED3BB10B73}"/>
              </a:ext>
            </a:extLst>
          </p:cNvPr>
          <p:cNvSpPr>
            <a:spLocks noGrp="1"/>
          </p:cNvSpPr>
          <p:nvPr>
            <p:ph type="title" hasCustomPrompt="1"/>
          </p:nvPr>
        </p:nvSpPr>
        <p:spPr>
          <a:xfrm>
            <a:off x="723600" y="2304000"/>
            <a:ext cx="3848400" cy="2311200"/>
          </a:xfrm>
          <a:prstGeom prst="rect">
            <a:avLst/>
          </a:prstGeom>
        </p:spPr>
        <p:txBody>
          <a:bodyPr anchor="ctr"/>
          <a:lstStyle>
            <a:lvl1pPr>
              <a:defRPr lang="en-GB" sz="3200" b="1">
                <a:solidFill>
                  <a:srgbClr val="425563"/>
                </a:solidFill>
                <a:effectLst/>
                <a:latin typeface="Arial" panose="020B0604020202020204" pitchFamily="34" charset="0"/>
                <a:ea typeface="+mn-ea"/>
                <a:cs typeface="Arial" panose="020B0604020202020204" pitchFamily="34" charset="0"/>
              </a:defRPr>
            </a:lvl1pPr>
          </a:lstStyle>
          <a:p>
            <a:pPr lvl="0"/>
            <a:r>
              <a:rPr lang="en-GB"/>
              <a:t>Click to edit section break title</a:t>
            </a:r>
          </a:p>
        </p:txBody>
      </p:sp>
      <p:pic>
        <p:nvPicPr>
          <p:cNvPr id="9" name="Picture 8" descr="A blue and white logo&#10;&#10;Description automatically generated with low confidence">
            <a:extLst>
              <a:ext uri="{FF2B5EF4-FFF2-40B4-BE49-F238E27FC236}">
                <a16:creationId xmlns:a16="http://schemas.microsoft.com/office/drawing/2014/main" id="{C6CD72CE-FC42-9828-296E-B372524C1872}"/>
              </a:ext>
            </a:extLst>
          </p:cNvPr>
          <p:cNvPicPr>
            <a:picLocks noGrp="1" noRot="1" noMove="1" noResize="1" noEditPoints="1" noAdjustHandles="1" noChangeArrowheads="1" noChangeShapeType="1" noCrop="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2854966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2 Colum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
            <a:ext cx="1833975" cy="826527"/>
          </a:xfrm>
          <a:prstGeom prst="rect">
            <a:avLst/>
          </a:prstGeom>
        </p:spPr>
      </p:pic>
      <p:sp>
        <p:nvSpPr>
          <p:cNvPr id="3" name="Footer Placeholder 2">
            <a:extLst>
              <a:ext uri="{FF2B5EF4-FFF2-40B4-BE49-F238E27FC236}">
                <a16:creationId xmlns:a16="http://schemas.microsoft.com/office/drawing/2014/main" id="{EA4F87AC-CB57-227C-FD8C-FF5E8C5DD1A1}"/>
              </a:ext>
            </a:extLst>
          </p:cNvPr>
          <p:cNvSpPr>
            <a:spLocks noGrp="1"/>
          </p:cNvSpPr>
          <p:nvPr>
            <p:ph type="ftr" sz="quarter" idx="14"/>
          </p:nvPr>
        </p:nvSpPr>
        <p:spPr/>
        <p:txBody>
          <a:bodyPr/>
          <a:lstStyle/>
          <a:p>
            <a:endParaRPr lang="en-GB"/>
          </a:p>
        </p:txBody>
      </p:sp>
      <p:sp>
        <p:nvSpPr>
          <p:cNvPr id="6" name="Slide Number Placeholder 5">
            <a:extLst>
              <a:ext uri="{FF2B5EF4-FFF2-40B4-BE49-F238E27FC236}">
                <a16:creationId xmlns:a16="http://schemas.microsoft.com/office/drawing/2014/main" id="{3AA45889-3139-85DE-B138-EACA0033547D}"/>
              </a:ext>
            </a:extLst>
          </p:cNvPr>
          <p:cNvSpPr>
            <a:spLocks noGrp="1"/>
          </p:cNvSpPr>
          <p:nvPr>
            <p:ph type="sldNum" sz="quarter" idx="15"/>
          </p:nvPr>
        </p:nvSpPr>
        <p:spPr/>
        <p:txBody>
          <a:bodyPr/>
          <a:lstStyle/>
          <a:p>
            <a:fld id="{A07651E0-1F05-4E09-9C4C-14F8B2A6F461}" type="slidenum">
              <a:rPr lang="en-GB" smtClean="0"/>
              <a:t>‹#›</a:t>
            </a:fld>
            <a:endParaRPr lang="en-GB"/>
          </a:p>
        </p:txBody>
      </p:sp>
      <p:sp>
        <p:nvSpPr>
          <p:cNvPr id="5" name="Title 4">
            <a:extLst>
              <a:ext uri="{FF2B5EF4-FFF2-40B4-BE49-F238E27FC236}">
                <a16:creationId xmlns:a16="http://schemas.microsoft.com/office/drawing/2014/main" id="{299F4BFE-AA5B-6255-1FB7-CE610CCF0955}"/>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4" name="Text Placeholder 6">
            <a:extLst>
              <a:ext uri="{FF2B5EF4-FFF2-40B4-BE49-F238E27FC236}">
                <a16:creationId xmlns:a16="http://schemas.microsoft.com/office/drawing/2014/main" id="{C2CC325A-10FC-072E-F239-C1BEAD625D85}"/>
              </a:ext>
            </a:extLst>
          </p:cNvPr>
          <p:cNvSpPr>
            <a:spLocks noGrp="1"/>
          </p:cNvSpPr>
          <p:nvPr>
            <p:ph type="body" sz="quarter" idx="16"/>
          </p:nvPr>
        </p:nvSpPr>
        <p:spPr>
          <a:xfrm>
            <a:off x="763200" y="1854000"/>
            <a:ext cx="1029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34596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
            <a:ext cx="1833975" cy="826527"/>
          </a:xfrm>
          <a:prstGeom prst="rect">
            <a:avLst/>
          </a:prstGeom>
        </p:spPr>
      </p:pic>
      <p:sp>
        <p:nvSpPr>
          <p:cNvPr id="3" name="Footer Placeholder 2">
            <a:extLst>
              <a:ext uri="{FF2B5EF4-FFF2-40B4-BE49-F238E27FC236}">
                <a16:creationId xmlns:a16="http://schemas.microsoft.com/office/drawing/2014/main" id="{EA4F87AC-CB57-227C-FD8C-FF5E8C5DD1A1}"/>
              </a:ext>
            </a:extLst>
          </p:cNvPr>
          <p:cNvSpPr>
            <a:spLocks noGrp="1"/>
          </p:cNvSpPr>
          <p:nvPr>
            <p:ph type="ftr" sz="quarter" idx="14"/>
          </p:nvPr>
        </p:nvSpPr>
        <p:spPr/>
        <p:txBody>
          <a:bodyPr/>
          <a:lstStyle/>
          <a:p>
            <a:endParaRPr lang="en-GB"/>
          </a:p>
        </p:txBody>
      </p:sp>
      <p:sp>
        <p:nvSpPr>
          <p:cNvPr id="6" name="Slide Number Placeholder 5">
            <a:extLst>
              <a:ext uri="{FF2B5EF4-FFF2-40B4-BE49-F238E27FC236}">
                <a16:creationId xmlns:a16="http://schemas.microsoft.com/office/drawing/2014/main" id="{3AA45889-3139-85DE-B138-EACA0033547D}"/>
              </a:ext>
            </a:extLst>
          </p:cNvPr>
          <p:cNvSpPr>
            <a:spLocks noGrp="1"/>
          </p:cNvSpPr>
          <p:nvPr>
            <p:ph type="sldNum" sz="quarter" idx="15"/>
          </p:nvPr>
        </p:nvSpPr>
        <p:spPr/>
        <p:txBody>
          <a:bodyPr/>
          <a:lstStyle/>
          <a:p>
            <a:fld id="{A07651E0-1F05-4E09-9C4C-14F8B2A6F461}" type="slidenum">
              <a:rPr lang="en-GB" smtClean="0"/>
              <a:t>‹#›</a:t>
            </a:fld>
            <a:endParaRPr lang="en-GB"/>
          </a:p>
        </p:txBody>
      </p:sp>
      <p:sp>
        <p:nvSpPr>
          <p:cNvPr id="5" name="Title 4">
            <a:extLst>
              <a:ext uri="{FF2B5EF4-FFF2-40B4-BE49-F238E27FC236}">
                <a16:creationId xmlns:a16="http://schemas.microsoft.com/office/drawing/2014/main" id="{299F4BFE-AA5B-6255-1FB7-CE610CCF0955}"/>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4" name="Text Placeholder 6">
            <a:extLst>
              <a:ext uri="{FF2B5EF4-FFF2-40B4-BE49-F238E27FC236}">
                <a16:creationId xmlns:a16="http://schemas.microsoft.com/office/drawing/2014/main" id="{C2CC325A-10FC-072E-F239-C1BEAD625D85}"/>
              </a:ext>
            </a:extLst>
          </p:cNvPr>
          <p:cNvSpPr>
            <a:spLocks noGrp="1"/>
          </p:cNvSpPr>
          <p:nvPr>
            <p:ph type="body" sz="quarter" idx="16"/>
          </p:nvPr>
        </p:nvSpPr>
        <p:spPr>
          <a:xfrm>
            <a:off x="763200" y="1854000"/>
            <a:ext cx="1029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11637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2 Colum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
            <a:ext cx="1833975" cy="826527"/>
          </a:xfrm>
          <a:prstGeom prst="rect">
            <a:avLst/>
          </a:prstGeom>
        </p:spPr>
      </p:pic>
      <p:sp>
        <p:nvSpPr>
          <p:cNvPr id="3" name="Footer Placeholder 2">
            <a:extLst>
              <a:ext uri="{FF2B5EF4-FFF2-40B4-BE49-F238E27FC236}">
                <a16:creationId xmlns:a16="http://schemas.microsoft.com/office/drawing/2014/main" id="{B6AFC31E-B26D-B871-0231-C7E20BA4B888}"/>
              </a:ext>
            </a:extLst>
          </p:cNvPr>
          <p:cNvSpPr>
            <a:spLocks noGrp="1"/>
          </p:cNvSpPr>
          <p:nvPr>
            <p:ph type="ftr" sz="quarter" idx="14"/>
          </p:nvPr>
        </p:nvSpPr>
        <p:spPr/>
        <p:txBody>
          <a:bodyPr/>
          <a:lstStyle/>
          <a:p>
            <a:endParaRPr lang="en-GB"/>
          </a:p>
        </p:txBody>
      </p:sp>
      <p:sp>
        <p:nvSpPr>
          <p:cNvPr id="6" name="Slide Number Placeholder 5">
            <a:extLst>
              <a:ext uri="{FF2B5EF4-FFF2-40B4-BE49-F238E27FC236}">
                <a16:creationId xmlns:a16="http://schemas.microsoft.com/office/drawing/2014/main" id="{BE88B1F2-200F-23A0-6D5D-EABCF3A89964}"/>
              </a:ext>
            </a:extLst>
          </p:cNvPr>
          <p:cNvSpPr>
            <a:spLocks noGrp="1"/>
          </p:cNvSpPr>
          <p:nvPr>
            <p:ph type="sldNum" sz="quarter" idx="15"/>
          </p:nvPr>
        </p:nvSpPr>
        <p:spPr/>
        <p:txBody>
          <a:bodyPr/>
          <a:lstStyle/>
          <a:p>
            <a:fld id="{A07651E0-1F05-4E09-9C4C-14F8B2A6F461}" type="slidenum">
              <a:rPr lang="en-GB" smtClean="0"/>
              <a:t>‹#›</a:t>
            </a:fld>
            <a:endParaRPr lang="en-GB"/>
          </a:p>
        </p:txBody>
      </p:sp>
      <p:sp>
        <p:nvSpPr>
          <p:cNvPr id="8" name="Title 4">
            <a:extLst>
              <a:ext uri="{FF2B5EF4-FFF2-40B4-BE49-F238E27FC236}">
                <a16:creationId xmlns:a16="http://schemas.microsoft.com/office/drawing/2014/main" id="{776617D2-4DDB-4600-4BBC-D2126664DB21}"/>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4" name="Text Placeholder 6">
            <a:extLst>
              <a:ext uri="{FF2B5EF4-FFF2-40B4-BE49-F238E27FC236}">
                <a16:creationId xmlns:a16="http://schemas.microsoft.com/office/drawing/2014/main" id="{8785F841-1316-4807-250A-9D68DF8D1149}"/>
              </a:ext>
            </a:extLst>
          </p:cNvPr>
          <p:cNvSpPr>
            <a:spLocks noGrp="1"/>
          </p:cNvSpPr>
          <p:nvPr>
            <p:ph type="body" sz="quarter" idx="18"/>
          </p:nvPr>
        </p:nvSpPr>
        <p:spPr>
          <a:xfrm>
            <a:off x="763200" y="18540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6">
            <a:extLst>
              <a:ext uri="{FF2B5EF4-FFF2-40B4-BE49-F238E27FC236}">
                <a16:creationId xmlns:a16="http://schemas.microsoft.com/office/drawing/2014/main" id="{D682CEA6-59BC-04EB-336D-03DD5E491889}"/>
              </a:ext>
            </a:extLst>
          </p:cNvPr>
          <p:cNvSpPr>
            <a:spLocks noGrp="1"/>
          </p:cNvSpPr>
          <p:nvPr>
            <p:ph type="body" sz="quarter" idx="19"/>
          </p:nvPr>
        </p:nvSpPr>
        <p:spPr>
          <a:xfrm>
            <a:off x="6248400" y="18540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7463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V2">
    <p:bg>
      <p:bgPr>
        <a:solidFill>
          <a:srgbClr val="BADFDC"/>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441CF6A-819F-A552-6CBD-D2EB3E2FEE07}"/>
              </a:ext>
            </a:extLst>
          </p:cNvPr>
          <p:cNvPicPr>
            <a:picLocks noGrp="1" noRot="1" noChangeAspect="1" noMove="1" noResize="1" noEditPoints="1" noAdjustHandles="1" noChangeArrowheads="1" noChangeShapeType="1" noCrop="1"/>
          </p:cNvPicPr>
          <p:nvPr userDrawn="1"/>
        </p:nvPicPr>
        <p:blipFill rotWithShape="1">
          <a:blip r:embed="rId2"/>
          <a:srcRect l="14047" t="31223" r="63920" b="31161"/>
          <a:stretch/>
        </p:blipFill>
        <p:spPr>
          <a:xfrm>
            <a:off x="-2" y="1761565"/>
            <a:ext cx="6622497" cy="5095444"/>
          </a:xfrm>
          <a:prstGeom prst="rect">
            <a:avLst/>
          </a:prstGeom>
        </p:spPr>
      </p:pic>
      <p:pic>
        <p:nvPicPr>
          <p:cNvPr id="14" name="Picture 13">
            <a:extLst>
              <a:ext uri="{FF2B5EF4-FFF2-40B4-BE49-F238E27FC236}">
                <a16:creationId xmlns:a16="http://schemas.microsoft.com/office/drawing/2014/main" id="{323A13C3-B44F-EC2A-696E-A20D653DC5FE}"/>
              </a:ext>
            </a:extLst>
          </p:cNvPr>
          <p:cNvPicPr>
            <a:picLocks noGrp="1" noRot="1" noChangeAspect="1" noMove="1" noResize="1" noEditPoints="1" noAdjustHandles="1" noChangeArrowheads="1" noChangeShapeType="1" noCrop="1"/>
          </p:cNvPicPr>
          <p:nvPr userDrawn="1"/>
        </p:nvPicPr>
        <p:blipFill rotWithShape="1">
          <a:blip r:embed="rId2"/>
          <a:srcRect l="36412"/>
          <a:stretch/>
        </p:blipFill>
        <p:spPr>
          <a:xfrm>
            <a:off x="7022306" y="1008992"/>
            <a:ext cx="3446911" cy="2442970"/>
          </a:xfrm>
          <a:prstGeom prst="rect">
            <a:avLst/>
          </a:prstGeom>
        </p:spPr>
      </p:pic>
      <p:cxnSp>
        <p:nvCxnSpPr>
          <p:cNvPr id="15" name="Straight Connector 14">
            <a:extLst>
              <a:ext uri="{FF2B5EF4-FFF2-40B4-BE49-F238E27FC236}">
                <a16:creationId xmlns:a16="http://schemas.microsoft.com/office/drawing/2014/main" id="{CD79C471-B496-9F6A-1D85-7EEE78786AD6}"/>
              </a:ext>
            </a:extLst>
          </p:cNvPr>
          <p:cNvCxnSpPr>
            <a:cxnSpLocks/>
          </p:cNvCxnSpPr>
          <p:nvPr userDrawn="1"/>
        </p:nvCxnSpPr>
        <p:spPr>
          <a:xfrm>
            <a:off x="7171116" y="3024980"/>
            <a:ext cx="3782646" cy="0"/>
          </a:xfrm>
          <a:prstGeom prst="line">
            <a:avLst/>
          </a:prstGeom>
          <a:ln w="6350">
            <a:solidFill>
              <a:srgbClr val="425563"/>
            </a:solidFill>
          </a:ln>
        </p:spPr>
        <p:style>
          <a:lnRef idx="1">
            <a:schemeClr val="accent1"/>
          </a:lnRef>
          <a:fillRef idx="0">
            <a:schemeClr val="accent1"/>
          </a:fillRef>
          <a:effectRef idx="0">
            <a:schemeClr val="accent1"/>
          </a:effectRef>
          <a:fontRef idx="minor">
            <a:schemeClr val="tx1"/>
          </a:fontRef>
        </p:style>
      </p:cxnSp>
      <p:sp>
        <p:nvSpPr>
          <p:cNvPr id="11" name="Text Placeholder 9">
            <a:extLst>
              <a:ext uri="{FF2B5EF4-FFF2-40B4-BE49-F238E27FC236}">
                <a16:creationId xmlns:a16="http://schemas.microsoft.com/office/drawing/2014/main" id="{D262A3D1-5B15-8181-E6DF-FE0E6DFCF517}"/>
              </a:ext>
            </a:extLst>
          </p:cNvPr>
          <p:cNvSpPr>
            <a:spLocks noGrp="1"/>
          </p:cNvSpPr>
          <p:nvPr>
            <p:ph type="body" sz="quarter" idx="11" hasCustomPrompt="1"/>
          </p:nvPr>
        </p:nvSpPr>
        <p:spPr>
          <a:xfrm>
            <a:off x="7085725" y="5039396"/>
            <a:ext cx="3847745" cy="791513"/>
          </a:xfrm>
          <a:prstGeom prst="rect">
            <a:avLst/>
          </a:prstGeom>
        </p:spPr>
        <p:txBody>
          <a:bodyPr/>
          <a:lstStyle>
            <a:lvl1pPr marL="0" indent="0" algn="l" defTabSz="914400" rtl="0" eaLnBrk="1" latinLnBrk="0" hangingPunct="1">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presentation subtitle and date</a:t>
            </a:r>
          </a:p>
        </p:txBody>
      </p:sp>
      <p:sp>
        <p:nvSpPr>
          <p:cNvPr id="2" name="Date Placeholder 1">
            <a:extLst>
              <a:ext uri="{FF2B5EF4-FFF2-40B4-BE49-F238E27FC236}">
                <a16:creationId xmlns:a16="http://schemas.microsoft.com/office/drawing/2014/main" id="{C8DD582C-271B-EAE1-8397-20F0E323E449}"/>
              </a:ext>
            </a:extLst>
          </p:cNvPr>
          <p:cNvSpPr>
            <a:spLocks noGrp="1"/>
          </p:cNvSpPr>
          <p:nvPr>
            <p:ph type="dt" sz="half" idx="12"/>
          </p:nvPr>
        </p:nvSpPr>
        <p:spPr/>
        <p:txBody>
          <a:bodyPr/>
          <a:lstStyle/>
          <a:p>
            <a:fld id="{2DBB92FE-280D-46EC-B52F-D3267C582407}" type="datetime1">
              <a:rPr lang="en-GB" smtClean="0"/>
              <a:t>17/09/2024</a:t>
            </a:fld>
            <a:endParaRPr lang="en-GB"/>
          </a:p>
        </p:txBody>
      </p:sp>
      <p:sp>
        <p:nvSpPr>
          <p:cNvPr id="3" name="Footer Placeholder 2">
            <a:extLst>
              <a:ext uri="{FF2B5EF4-FFF2-40B4-BE49-F238E27FC236}">
                <a16:creationId xmlns:a16="http://schemas.microsoft.com/office/drawing/2014/main" id="{141E9AE9-3DDD-D8CE-3365-1D1585A02349}"/>
              </a:ext>
            </a:extLst>
          </p:cNvPr>
          <p:cNvSpPr>
            <a:spLocks noGrp="1"/>
          </p:cNvSpPr>
          <p:nvPr>
            <p:ph type="ftr" sz="quarter" idx="13"/>
          </p:nvPr>
        </p:nvSpPr>
        <p:spPr/>
        <p:txBody>
          <a:bodyPr/>
          <a:lstStyle/>
          <a:p>
            <a:endParaRPr lang="en-GB"/>
          </a:p>
        </p:txBody>
      </p:sp>
      <p:sp>
        <p:nvSpPr>
          <p:cNvPr id="4" name="Title 3">
            <a:extLst>
              <a:ext uri="{FF2B5EF4-FFF2-40B4-BE49-F238E27FC236}">
                <a16:creationId xmlns:a16="http://schemas.microsoft.com/office/drawing/2014/main" id="{70864E62-9F55-5065-1D96-ADB046747823}"/>
              </a:ext>
            </a:extLst>
          </p:cNvPr>
          <p:cNvSpPr>
            <a:spLocks noGrp="1"/>
          </p:cNvSpPr>
          <p:nvPr>
            <p:ph type="title" hasCustomPrompt="1"/>
          </p:nvPr>
        </p:nvSpPr>
        <p:spPr>
          <a:xfrm>
            <a:off x="7084800" y="3318371"/>
            <a:ext cx="3847745" cy="792000"/>
          </a:xfrm>
          <a:prstGeom prst="rect">
            <a:avLst/>
          </a:prstGeom>
        </p:spPr>
        <p:txBody>
          <a:bodyPr/>
          <a:lstStyle>
            <a:lvl1pPr>
              <a:defRPr lang="en-GB" sz="2000" b="1" kern="1200" dirty="0">
                <a:solidFill>
                  <a:srgbClr val="425563"/>
                </a:solidFill>
                <a:effectLst/>
                <a:latin typeface="Arial" panose="020B0604020202020204" pitchFamily="34" charset="0"/>
                <a:ea typeface="+mn-ea"/>
                <a:cs typeface="Arial" panose="020B0604020202020204" pitchFamily="34" charset="0"/>
              </a:defRPr>
            </a:lvl1pPr>
          </a:lstStyle>
          <a:p>
            <a:pPr lvl="0"/>
            <a:r>
              <a:rPr lang="en-GB"/>
              <a:t>Click to edit presentation title</a:t>
            </a:r>
          </a:p>
        </p:txBody>
      </p:sp>
      <p:pic>
        <p:nvPicPr>
          <p:cNvPr id="5" name="Picture 4" descr="A blue and white logo&#10;&#10;Description automatically generated with low confidence">
            <a:extLst>
              <a:ext uri="{FF2B5EF4-FFF2-40B4-BE49-F238E27FC236}">
                <a16:creationId xmlns:a16="http://schemas.microsoft.com/office/drawing/2014/main" id="{0B374958-4ED0-552C-0B8D-202E728E7608}"/>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2737320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9C5563-73EF-6BFB-B463-3B8F479D3894}"/>
              </a:ext>
            </a:extLst>
          </p:cNvPr>
          <p:cNvSpPr>
            <a:spLocks noGrp="1" noRot="1" noMove="1" noResize="1" noEditPoints="1" noAdjustHandles="1" noChangeArrowheads="1" noChangeShapeType="1"/>
          </p:cNvSpPr>
          <p:nvPr userDrawn="1"/>
        </p:nvSpPr>
        <p:spPr>
          <a:xfrm>
            <a:off x="6508376" y="1547446"/>
            <a:ext cx="4843837" cy="5310555"/>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0"/>
            <a:ext cx="1833975" cy="826527"/>
          </a:xfrm>
          <a:prstGeom prst="rect">
            <a:avLst/>
          </a:prstGeom>
        </p:spPr>
      </p:pic>
      <p:sp>
        <p:nvSpPr>
          <p:cNvPr id="3" name="Footer Placeholder 2">
            <a:extLst>
              <a:ext uri="{FF2B5EF4-FFF2-40B4-BE49-F238E27FC236}">
                <a16:creationId xmlns:a16="http://schemas.microsoft.com/office/drawing/2014/main" id="{16D89763-1090-B3BF-2E41-73B344C4845E}"/>
              </a:ext>
            </a:extLst>
          </p:cNvPr>
          <p:cNvSpPr>
            <a:spLocks noGrp="1"/>
          </p:cNvSpPr>
          <p:nvPr>
            <p:ph type="ftr" sz="quarter" idx="16"/>
          </p:nvPr>
        </p:nvSpPr>
        <p:spPr/>
        <p:txBody>
          <a:bodyPr/>
          <a:lstStyle/>
          <a:p>
            <a:endParaRPr lang="en-GB"/>
          </a:p>
        </p:txBody>
      </p:sp>
      <p:sp>
        <p:nvSpPr>
          <p:cNvPr id="4" name="Slide Number Placeholder 3">
            <a:extLst>
              <a:ext uri="{FF2B5EF4-FFF2-40B4-BE49-F238E27FC236}">
                <a16:creationId xmlns:a16="http://schemas.microsoft.com/office/drawing/2014/main" id="{0722D1E0-9353-FE79-F2A2-B5EBD42101FE}"/>
              </a:ext>
            </a:extLst>
          </p:cNvPr>
          <p:cNvSpPr>
            <a:spLocks noGrp="1"/>
          </p:cNvSpPr>
          <p:nvPr>
            <p:ph type="sldNum" sz="quarter" idx="17"/>
          </p:nvPr>
        </p:nvSpPr>
        <p:spPr/>
        <p:txBody>
          <a:bodyPr/>
          <a:lstStyle/>
          <a:p>
            <a:fld id="{A07651E0-1F05-4E09-9C4C-14F8B2A6F461}" type="slidenum">
              <a:rPr lang="en-GB" smtClean="0"/>
              <a:t>‹#›</a:t>
            </a:fld>
            <a:endParaRPr lang="en-GB"/>
          </a:p>
        </p:txBody>
      </p:sp>
      <p:sp>
        <p:nvSpPr>
          <p:cNvPr id="6" name="Title 4">
            <a:extLst>
              <a:ext uri="{FF2B5EF4-FFF2-40B4-BE49-F238E27FC236}">
                <a16:creationId xmlns:a16="http://schemas.microsoft.com/office/drawing/2014/main" id="{57F1C840-1190-37E1-7B65-3E1DDAC2500F}"/>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7" name="Text Placeholder 6">
            <a:extLst>
              <a:ext uri="{FF2B5EF4-FFF2-40B4-BE49-F238E27FC236}">
                <a16:creationId xmlns:a16="http://schemas.microsoft.com/office/drawing/2014/main" id="{EEB7B1F7-A263-CDCE-7CF2-98650CE08061}"/>
              </a:ext>
            </a:extLst>
          </p:cNvPr>
          <p:cNvSpPr>
            <a:spLocks noGrp="1"/>
          </p:cNvSpPr>
          <p:nvPr>
            <p:ph type="body" sz="quarter" idx="19"/>
          </p:nvPr>
        </p:nvSpPr>
        <p:spPr>
          <a:xfrm>
            <a:off x="763200" y="18540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a:extLst>
              <a:ext uri="{FF2B5EF4-FFF2-40B4-BE49-F238E27FC236}">
                <a16:creationId xmlns:a16="http://schemas.microsoft.com/office/drawing/2014/main" id="{D02EE0CC-A35B-5B6D-0D9A-B3A21DD4C420}"/>
              </a:ext>
            </a:extLst>
          </p:cNvPr>
          <p:cNvSpPr>
            <a:spLocks noGrp="1"/>
          </p:cNvSpPr>
          <p:nvPr>
            <p:ph type="body" sz="quarter" idx="20"/>
          </p:nvPr>
        </p:nvSpPr>
        <p:spPr>
          <a:xfrm>
            <a:off x="6822873" y="1854000"/>
            <a:ext cx="4240800" cy="2360613"/>
          </a:xfrm>
          <a:prstGeom prst="rect">
            <a:avLst/>
          </a:prstGeom>
        </p:spPr>
        <p:txBody>
          <a:bodyPr/>
          <a:lstStyle>
            <a:lvl1pPr marL="0" indent="0">
              <a:buFont typeface="Arial" panose="020B0604020202020204" pitchFamily="34" charset="0"/>
              <a:buNone/>
              <a:defRPr sz="1200" b="1">
                <a:solidFill>
                  <a:schemeClr val="bg1"/>
                </a:solidFill>
                <a:latin typeface="Arial" panose="020B0604020202020204" pitchFamily="34" charset="0"/>
              </a:defRPr>
            </a:lvl1pPr>
            <a:lvl2pPr marL="180975" indent="-180975">
              <a:buFont typeface="Arial" panose="020B0604020202020204" pitchFamily="34" charset="0"/>
              <a:buChar char="•"/>
              <a:defRPr sz="1200" b="1">
                <a:solidFill>
                  <a:schemeClr val="bg1"/>
                </a:solidFill>
                <a:latin typeface="Arial" panose="020B0604020202020204" pitchFamily="34" charset="0"/>
              </a:defRPr>
            </a:lvl2pPr>
            <a:lvl3pPr marL="355600" indent="-174625">
              <a:buFont typeface="Arial" panose="020B0604020202020204" pitchFamily="34" charset="0"/>
              <a:buChar char="•"/>
              <a:defRPr sz="1200" b="1">
                <a:solidFill>
                  <a:schemeClr val="bg1"/>
                </a:solidFill>
                <a:latin typeface="Arial" panose="020B0604020202020204" pitchFamily="34" charset="0"/>
              </a:defRPr>
            </a:lvl3pPr>
            <a:lvl4pPr marL="538163" indent="-182563">
              <a:buFont typeface="Arial" panose="020B0604020202020204" pitchFamily="34" charset="0"/>
              <a:buChar char="•"/>
              <a:defRPr sz="1200" b="1">
                <a:solidFill>
                  <a:schemeClr val="bg1"/>
                </a:solidFill>
                <a:latin typeface="Arial" panose="020B0604020202020204" pitchFamily="34" charset="0"/>
              </a:defRPr>
            </a:lvl4pPr>
            <a:lvl5pPr marL="719138" indent="-180975">
              <a:buFont typeface="Arial" panose="020B0604020202020204" pitchFamily="34" charset="0"/>
              <a:buChar char="•"/>
              <a:defRPr sz="1200" b="1">
                <a:solidFill>
                  <a:schemeClr val="bg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6995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with Boxe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933056-8F79-6F11-9AE8-7983D63273FD}"/>
              </a:ext>
            </a:extLst>
          </p:cNvPr>
          <p:cNvSpPr>
            <a:spLocks noGrp="1" noRot="1" noMove="1" noResize="1" noEditPoints="1" noAdjustHandles="1" noChangeArrowheads="1" noChangeShapeType="1"/>
          </p:cNvSpPr>
          <p:nvPr userDrawn="1"/>
        </p:nvSpPr>
        <p:spPr>
          <a:xfrm>
            <a:off x="8129441" y="1655901"/>
            <a:ext cx="3222772" cy="5202099"/>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
            <a:ext cx="1833975" cy="826527"/>
          </a:xfrm>
          <a:prstGeom prst="rect">
            <a:avLst/>
          </a:prstGeom>
        </p:spPr>
      </p:pic>
      <p:sp>
        <p:nvSpPr>
          <p:cNvPr id="3" name="Footer Placeholder 2">
            <a:extLst>
              <a:ext uri="{FF2B5EF4-FFF2-40B4-BE49-F238E27FC236}">
                <a16:creationId xmlns:a16="http://schemas.microsoft.com/office/drawing/2014/main" id="{A0446EDD-7AD7-2CA4-729C-F583CDFCFD1C}"/>
              </a:ext>
            </a:extLst>
          </p:cNvPr>
          <p:cNvSpPr>
            <a:spLocks noGrp="1"/>
          </p:cNvSpPr>
          <p:nvPr>
            <p:ph type="ftr" sz="quarter" idx="15"/>
          </p:nvPr>
        </p:nvSpPr>
        <p:spPr/>
        <p:txBody>
          <a:bodyPr/>
          <a:lstStyle/>
          <a:p>
            <a:endParaRPr lang="en-GB"/>
          </a:p>
        </p:txBody>
      </p:sp>
      <p:sp>
        <p:nvSpPr>
          <p:cNvPr id="4" name="Slide Number Placeholder 3">
            <a:extLst>
              <a:ext uri="{FF2B5EF4-FFF2-40B4-BE49-F238E27FC236}">
                <a16:creationId xmlns:a16="http://schemas.microsoft.com/office/drawing/2014/main" id="{22F7B140-2DC2-3333-0756-53EA52D5E2B7}"/>
              </a:ext>
            </a:extLst>
          </p:cNvPr>
          <p:cNvSpPr>
            <a:spLocks noGrp="1"/>
          </p:cNvSpPr>
          <p:nvPr>
            <p:ph type="sldNum" sz="quarter" idx="16"/>
          </p:nvPr>
        </p:nvSpPr>
        <p:spPr/>
        <p:txBody>
          <a:bodyPr/>
          <a:lstStyle/>
          <a:p>
            <a:fld id="{A07651E0-1F05-4E09-9C4C-14F8B2A6F461}" type="slidenum">
              <a:rPr lang="en-GB" smtClean="0"/>
              <a:t>‹#›</a:t>
            </a:fld>
            <a:endParaRPr lang="en-GB"/>
          </a:p>
        </p:txBody>
      </p:sp>
      <p:sp>
        <p:nvSpPr>
          <p:cNvPr id="8" name="Title 4">
            <a:extLst>
              <a:ext uri="{FF2B5EF4-FFF2-40B4-BE49-F238E27FC236}">
                <a16:creationId xmlns:a16="http://schemas.microsoft.com/office/drawing/2014/main" id="{55D0F561-DAD8-4DF1-6F62-9BEC2263C40E}"/>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5" name="Text Placeholder 6">
            <a:extLst>
              <a:ext uri="{FF2B5EF4-FFF2-40B4-BE49-F238E27FC236}">
                <a16:creationId xmlns:a16="http://schemas.microsoft.com/office/drawing/2014/main" id="{DA8C1EAB-A4B3-E254-B0FE-0085B0A66DBA}"/>
              </a:ext>
            </a:extLst>
          </p:cNvPr>
          <p:cNvSpPr>
            <a:spLocks noGrp="1"/>
          </p:cNvSpPr>
          <p:nvPr>
            <p:ph type="body" sz="quarter" idx="20"/>
          </p:nvPr>
        </p:nvSpPr>
        <p:spPr>
          <a:xfrm>
            <a:off x="763200" y="1854000"/>
            <a:ext cx="3399148"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1128FEAB-D769-594B-A124-F8FCD8CA13AD}"/>
              </a:ext>
            </a:extLst>
          </p:cNvPr>
          <p:cNvSpPr>
            <a:spLocks noGrp="1"/>
          </p:cNvSpPr>
          <p:nvPr>
            <p:ph type="body" sz="quarter" idx="21"/>
          </p:nvPr>
        </p:nvSpPr>
        <p:spPr>
          <a:xfrm>
            <a:off x="4363200" y="1854000"/>
            <a:ext cx="3399148"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B594BACD-90A5-C46C-A83A-629EC1048A87}"/>
              </a:ext>
            </a:extLst>
          </p:cNvPr>
          <p:cNvSpPr>
            <a:spLocks noGrp="1"/>
          </p:cNvSpPr>
          <p:nvPr>
            <p:ph type="body" sz="quarter" idx="22"/>
          </p:nvPr>
        </p:nvSpPr>
        <p:spPr>
          <a:xfrm>
            <a:off x="8316000" y="1854000"/>
            <a:ext cx="2836800" cy="2360613"/>
          </a:xfrm>
          <a:prstGeom prst="rect">
            <a:avLst/>
          </a:prstGeom>
        </p:spPr>
        <p:txBody>
          <a:bodyPr/>
          <a:lstStyle>
            <a:lvl1pPr marL="0" indent="0">
              <a:buFont typeface="Arial" panose="020B0604020202020204" pitchFamily="34" charset="0"/>
              <a:buNone/>
              <a:defRPr sz="1200" b="1">
                <a:solidFill>
                  <a:srgbClr val="005EB8"/>
                </a:solidFill>
                <a:latin typeface="Arial" panose="020B0604020202020204" pitchFamily="34" charset="0"/>
              </a:defRPr>
            </a:lvl1pPr>
            <a:lvl2pPr marL="180975" indent="-180975">
              <a:buFont typeface="Arial" panose="020B0604020202020204" pitchFamily="34" charset="0"/>
              <a:buChar char="•"/>
              <a:defRPr sz="1200" b="1">
                <a:solidFill>
                  <a:srgbClr val="005EB8"/>
                </a:solidFill>
                <a:latin typeface="Arial" panose="020B0604020202020204" pitchFamily="34" charset="0"/>
              </a:defRPr>
            </a:lvl2pPr>
            <a:lvl3pPr marL="355600" indent="-174625">
              <a:buFont typeface="Arial" panose="020B0604020202020204" pitchFamily="34" charset="0"/>
              <a:buChar char="•"/>
              <a:defRPr sz="1200" b="1">
                <a:solidFill>
                  <a:srgbClr val="005EB8"/>
                </a:solidFill>
                <a:latin typeface="Arial" panose="020B0604020202020204" pitchFamily="34" charset="0"/>
              </a:defRPr>
            </a:lvl3pPr>
            <a:lvl4pPr marL="538163" indent="-182563">
              <a:buFont typeface="Arial" panose="020B0604020202020204" pitchFamily="34" charset="0"/>
              <a:buChar char="•"/>
              <a:defRPr sz="1200" b="1">
                <a:solidFill>
                  <a:srgbClr val="005EB8"/>
                </a:solidFill>
                <a:latin typeface="Arial" panose="020B0604020202020204" pitchFamily="34" charset="0"/>
              </a:defRPr>
            </a:lvl4pPr>
            <a:lvl5pPr marL="719138" indent="-180975">
              <a:buFont typeface="Arial" panose="020B0604020202020204" pitchFamily="34" charset="0"/>
              <a:buChar char="•"/>
              <a:defRPr sz="1200" b="1">
                <a:solidFill>
                  <a:srgbClr val="005EB8"/>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9344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sert Char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75F2B8-A183-F487-C446-8E81BFC4E2AD}"/>
              </a:ext>
            </a:extLst>
          </p:cNvPr>
          <p:cNvPicPr>
            <a:picLocks noChangeAspect="1"/>
          </p:cNvPicPr>
          <p:nvPr userDrawn="1"/>
        </p:nvPicPr>
        <p:blipFill>
          <a:blip r:embed="rId2"/>
          <a:srcRect/>
          <a:stretch/>
        </p:blipFill>
        <p:spPr>
          <a:xfrm>
            <a:off x="0" y="0"/>
            <a:ext cx="1833975" cy="826527"/>
          </a:xfrm>
          <a:prstGeom prst="rect">
            <a:avLst/>
          </a:prstGeom>
        </p:spPr>
      </p:pic>
      <p:sp>
        <p:nvSpPr>
          <p:cNvPr id="2" name="Footer Placeholder 1">
            <a:extLst>
              <a:ext uri="{FF2B5EF4-FFF2-40B4-BE49-F238E27FC236}">
                <a16:creationId xmlns:a16="http://schemas.microsoft.com/office/drawing/2014/main" id="{688D5DAE-1F16-7F82-BAB0-948A13B8C4B5}"/>
              </a:ext>
            </a:extLst>
          </p:cNvPr>
          <p:cNvSpPr>
            <a:spLocks noGrp="1"/>
          </p:cNvSpPr>
          <p:nvPr>
            <p:ph type="ftr" sz="quarter" idx="14"/>
          </p:nvPr>
        </p:nvSpPr>
        <p:spPr/>
        <p:txBody>
          <a:bodyPr/>
          <a:lstStyle/>
          <a:p>
            <a:endParaRPr lang="en-GB"/>
          </a:p>
        </p:txBody>
      </p:sp>
      <p:sp>
        <p:nvSpPr>
          <p:cNvPr id="4" name="Slide Number Placeholder 3">
            <a:extLst>
              <a:ext uri="{FF2B5EF4-FFF2-40B4-BE49-F238E27FC236}">
                <a16:creationId xmlns:a16="http://schemas.microsoft.com/office/drawing/2014/main" id="{E8479D3F-DB88-A392-3075-5DDC30B63548}"/>
              </a:ext>
            </a:extLst>
          </p:cNvPr>
          <p:cNvSpPr>
            <a:spLocks noGrp="1"/>
          </p:cNvSpPr>
          <p:nvPr>
            <p:ph type="sldNum" sz="quarter" idx="15"/>
          </p:nvPr>
        </p:nvSpPr>
        <p:spPr/>
        <p:txBody>
          <a:bodyPr/>
          <a:lstStyle/>
          <a:p>
            <a:fld id="{A07651E0-1F05-4E09-9C4C-14F8B2A6F461}" type="slidenum">
              <a:rPr lang="en-GB" smtClean="0"/>
              <a:t>‹#›</a:t>
            </a:fld>
            <a:endParaRPr lang="en-GB"/>
          </a:p>
        </p:txBody>
      </p:sp>
      <p:sp>
        <p:nvSpPr>
          <p:cNvPr id="5" name="Title 4">
            <a:extLst>
              <a:ext uri="{FF2B5EF4-FFF2-40B4-BE49-F238E27FC236}">
                <a16:creationId xmlns:a16="http://schemas.microsoft.com/office/drawing/2014/main" id="{43023B7D-B0BD-989A-A250-663C6BC1858C}"/>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8" name="Text Placeholder 6">
            <a:extLst>
              <a:ext uri="{FF2B5EF4-FFF2-40B4-BE49-F238E27FC236}">
                <a16:creationId xmlns:a16="http://schemas.microsoft.com/office/drawing/2014/main" id="{829D469A-E103-5DE9-FDD5-972A0624CFDF}"/>
              </a:ext>
            </a:extLst>
          </p:cNvPr>
          <p:cNvSpPr>
            <a:spLocks noGrp="1"/>
          </p:cNvSpPr>
          <p:nvPr>
            <p:ph type="body" sz="quarter" idx="20"/>
          </p:nvPr>
        </p:nvSpPr>
        <p:spPr>
          <a:xfrm>
            <a:off x="759600" y="15192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a:extLst>
              <a:ext uri="{FF2B5EF4-FFF2-40B4-BE49-F238E27FC236}">
                <a16:creationId xmlns:a16="http://schemas.microsoft.com/office/drawing/2014/main" id="{07201FE7-3D3E-C1F5-4848-7BB5B88F32D0}"/>
              </a:ext>
            </a:extLst>
          </p:cNvPr>
          <p:cNvSpPr>
            <a:spLocks noGrp="1"/>
          </p:cNvSpPr>
          <p:nvPr>
            <p:ph type="body" sz="quarter" idx="21"/>
          </p:nvPr>
        </p:nvSpPr>
        <p:spPr>
          <a:xfrm>
            <a:off x="6242400" y="7704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1660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ography V1">
    <p:bg>
      <p:bgPr>
        <a:solidFill>
          <a:srgbClr val="E8EDE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637070-EADA-AA9A-4C2F-FE0C5A517835}"/>
              </a:ext>
            </a:extLst>
          </p:cNvPr>
          <p:cNvSpPr>
            <a:spLocks noGrp="1" noRot="1" noMove="1" noResize="1" noEditPoints="1" noAdjustHandles="1" noChangeArrowheads="1" noChangeShapeType="1"/>
          </p:cNvSpPr>
          <p:nvPr userDrawn="1"/>
        </p:nvSpPr>
        <p:spPr>
          <a:xfrm>
            <a:off x="7530979" y="2445106"/>
            <a:ext cx="3821233" cy="4412894"/>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6" name="Rectangle 5">
            <a:extLst>
              <a:ext uri="{FF2B5EF4-FFF2-40B4-BE49-F238E27FC236}">
                <a16:creationId xmlns:a16="http://schemas.microsoft.com/office/drawing/2014/main" id="{D45320F7-512C-D6CA-0AFD-309F4A3BD563}"/>
              </a:ext>
            </a:extLst>
          </p:cNvPr>
          <p:cNvSpPr>
            <a:spLocks noGrp="1" noRot="1" noMove="1" noResize="1" noEditPoints="1" noAdjustHandles="1" noChangeArrowheads="1" noChangeShapeType="1"/>
          </p:cNvSpPr>
          <p:nvPr userDrawn="1"/>
        </p:nvSpPr>
        <p:spPr>
          <a:xfrm>
            <a:off x="7530979" y="1890713"/>
            <a:ext cx="2603051" cy="56896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7" name="Freeform 6">
            <a:extLst>
              <a:ext uri="{FF2B5EF4-FFF2-40B4-BE49-F238E27FC236}">
                <a16:creationId xmlns:a16="http://schemas.microsoft.com/office/drawing/2014/main" id="{A8B4CD0C-A4AF-9FDB-721E-2FE0B5B85C33}"/>
              </a:ext>
            </a:extLst>
          </p:cNvPr>
          <p:cNvSpPr>
            <a:spLocks noGrp="1" noRot="1" noMove="1" noResize="1" noEditPoints="1" noAdjustHandles="1" noChangeArrowheads="1" noChangeShapeType="1"/>
          </p:cNvSpPr>
          <p:nvPr userDrawn="1"/>
        </p:nvSpPr>
        <p:spPr>
          <a:xfrm rot="18900000">
            <a:off x="10217420" y="1269074"/>
            <a:ext cx="1056771" cy="932222"/>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8429" h="810183">
                <a:moveTo>
                  <a:pt x="0" y="0"/>
                </a:moveTo>
                <a:lnTo>
                  <a:pt x="513613" y="551"/>
                </a:lnTo>
                <a:lnTo>
                  <a:pt x="516195" y="551"/>
                </a:lnTo>
                <a:lnTo>
                  <a:pt x="516195" y="811"/>
                </a:lnTo>
                <a:lnTo>
                  <a:pt x="595198" y="8775"/>
                </a:lnTo>
                <a:cubicBezTo>
                  <a:pt x="779666" y="46523"/>
                  <a:pt x="918429" y="209740"/>
                  <a:pt x="918429" y="405367"/>
                </a:cubicBezTo>
                <a:cubicBezTo>
                  <a:pt x="918429" y="600994"/>
                  <a:pt x="779666" y="764211"/>
                  <a:pt x="595198" y="801959"/>
                </a:cubicBezTo>
                <a:lnTo>
                  <a:pt x="516195" y="809923"/>
                </a:lnTo>
                <a:lnTo>
                  <a:pt x="516195" y="810182"/>
                </a:lnTo>
                <a:lnTo>
                  <a:pt x="513623" y="810182"/>
                </a:lnTo>
                <a:cubicBezTo>
                  <a:pt x="513620" y="810182"/>
                  <a:pt x="513616" y="810183"/>
                  <a:pt x="513613" y="810183"/>
                </a:cubicBezTo>
                <a:cubicBezTo>
                  <a:pt x="513610" y="810183"/>
                  <a:pt x="513606" y="810182"/>
                  <a:pt x="513603" y="810182"/>
                </a:cubicBezTo>
                <a:lnTo>
                  <a:pt x="0" y="810182"/>
                </a:lnTo>
                <a:lnTo>
                  <a:pt x="0" y="0"/>
                </a:lnTo>
                <a:close/>
              </a:path>
            </a:pathLst>
          </a:cu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Arial" panose="020B0604020202020204" pitchFamily="34" charset="0"/>
            </a:endParaRPr>
          </a:p>
        </p:txBody>
      </p:sp>
      <p:sp>
        <p:nvSpPr>
          <p:cNvPr id="8" name="TextBox 7">
            <a:extLst>
              <a:ext uri="{FF2B5EF4-FFF2-40B4-BE49-F238E27FC236}">
                <a16:creationId xmlns:a16="http://schemas.microsoft.com/office/drawing/2014/main" id="{7256A28F-89E9-F431-AADC-59C0B27285B0}"/>
              </a:ext>
            </a:extLst>
          </p:cNvPr>
          <p:cNvSpPr txBox="1"/>
          <p:nvPr userDrawn="1"/>
        </p:nvSpPr>
        <p:spPr>
          <a:xfrm>
            <a:off x="7677105" y="2029410"/>
            <a:ext cx="2375645" cy="276999"/>
          </a:xfrm>
          <a:prstGeom prst="rect">
            <a:avLst/>
          </a:prstGeom>
          <a:noFill/>
        </p:spPr>
        <p:txBody>
          <a:bodyPr wrap="square" rtlCol="0">
            <a:spAutoFit/>
          </a:bodyPr>
          <a:lstStyle/>
          <a:p>
            <a:r>
              <a:rPr lang="en-GB" sz="1200" b="1">
                <a:solidFill>
                  <a:schemeClr val="bg1"/>
                </a:solidFill>
                <a:effectLst/>
                <a:latin typeface="Arial" panose="020B0604020202020204" pitchFamily="34" charset="0"/>
              </a:rPr>
              <a:t>Specialisms &amp; Qualifications</a:t>
            </a:r>
            <a:endParaRPr lang="en-GB" sz="1200">
              <a:solidFill>
                <a:schemeClr val="bg1"/>
              </a:solidFill>
              <a:effectLst/>
              <a:latin typeface="Arial" panose="020B0604020202020204" pitchFamily="34" charset="0"/>
            </a:endParaRPr>
          </a:p>
        </p:txBody>
      </p:sp>
      <p:sp>
        <p:nvSpPr>
          <p:cNvPr id="9" name="TextBox 8">
            <a:extLst>
              <a:ext uri="{FF2B5EF4-FFF2-40B4-BE49-F238E27FC236}">
                <a16:creationId xmlns:a16="http://schemas.microsoft.com/office/drawing/2014/main" id="{ECBCED5F-64AE-0151-8CEF-A4EBABD06E8E}"/>
              </a:ext>
            </a:extLst>
          </p:cNvPr>
          <p:cNvSpPr txBox="1"/>
          <p:nvPr userDrawn="1"/>
        </p:nvSpPr>
        <p:spPr>
          <a:xfrm>
            <a:off x="742979" y="1988770"/>
            <a:ext cx="5473008" cy="276999"/>
          </a:xfrm>
          <a:prstGeom prst="rect">
            <a:avLst/>
          </a:prstGeom>
          <a:noFill/>
        </p:spPr>
        <p:txBody>
          <a:bodyPr wrap="square" rtlCol="0">
            <a:spAutoFit/>
          </a:bodyPr>
          <a:lstStyle/>
          <a:p>
            <a:r>
              <a:rPr lang="en-GB" sz="1200" b="1">
                <a:solidFill>
                  <a:srgbClr val="00A499"/>
                </a:solidFill>
                <a:effectLst/>
                <a:latin typeface="Arial" panose="020B0604020202020204" pitchFamily="34" charset="0"/>
              </a:rPr>
              <a:t>Overview</a:t>
            </a:r>
            <a:endParaRPr lang="en-GB" sz="1050" b="0" i="0">
              <a:solidFill>
                <a:srgbClr val="425563"/>
              </a:solidFill>
              <a:latin typeface="Arial" panose="020B0604020202020204" pitchFamily="34" charset="0"/>
            </a:endParaRPr>
          </a:p>
        </p:txBody>
      </p:sp>
      <p:sp>
        <p:nvSpPr>
          <p:cNvPr id="19" name="Text Placeholder 9">
            <a:extLst>
              <a:ext uri="{FF2B5EF4-FFF2-40B4-BE49-F238E27FC236}">
                <a16:creationId xmlns:a16="http://schemas.microsoft.com/office/drawing/2014/main" id="{23F4D125-D0EC-BE02-E79F-DD7A635A0E37}"/>
              </a:ext>
            </a:extLst>
          </p:cNvPr>
          <p:cNvSpPr>
            <a:spLocks noGrp="1"/>
          </p:cNvSpPr>
          <p:nvPr>
            <p:ph type="body" sz="quarter" idx="13" hasCustomPrompt="1"/>
          </p:nvPr>
        </p:nvSpPr>
        <p:spPr>
          <a:xfrm>
            <a:off x="758765" y="2194366"/>
            <a:ext cx="4804979" cy="791513"/>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20" name="Text Placeholder 9">
            <a:extLst>
              <a:ext uri="{FF2B5EF4-FFF2-40B4-BE49-F238E27FC236}">
                <a16:creationId xmlns:a16="http://schemas.microsoft.com/office/drawing/2014/main" id="{E6906418-6C3D-1BF7-CEDE-64593560BAC9}"/>
              </a:ext>
            </a:extLst>
          </p:cNvPr>
          <p:cNvSpPr>
            <a:spLocks noGrp="1"/>
          </p:cNvSpPr>
          <p:nvPr>
            <p:ph type="body" sz="quarter" idx="14" hasCustomPrompt="1"/>
          </p:nvPr>
        </p:nvSpPr>
        <p:spPr>
          <a:xfrm>
            <a:off x="7677105" y="2643842"/>
            <a:ext cx="3536995" cy="1060683"/>
          </a:xfrm>
          <a:prstGeom prst="rect">
            <a:avLst/>
          </a:prstGeom>
        </p:spPr>
        <p:txBody>
          <a:bodyPr/>
          <a:lstStyle>
            <a:lvl1pPr marL="0" indent="0" algn="l" defTabSz="914400" rtl="0" eaLnBrk="1" latinLnBrk="0" hangingPunct="1">
              <a:lnSpc>
                <a:spcPct val="100000"/>
              </a:lnSpc>
              <a:buNone/>
              <a:defRPr lang="en-GB" sz="1200" b="0" kern="1200" dirty="0">
                <a:solidFill>
                  <a:schemeClr val="bg1"/>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22" name="Text Placeholder 9">
            <a:extLst>
              <a:ext uri="{FF2B5EF4-FFF2-40B4-BE49-F238E27FC236}">
                <a16:creationId xmlns:a16="http://schemas.microsoft.com/office/drawing/2014/main" id="{DD78E85C-9CF0-7F59-6C6C-A5116B82237D}"/>
              </a:ext>
            </a:extLst>
          </p:cNvPr>
          <p:cNvSpPr>
            <a:spLocks noGrp="1"/>
          </p:cNvSpPr>
          <p:nvPr>
            <p:ph type="body" sz="quarter" idx="15" hasCustomPrompt="1"/>
          </p:nvPr>
        </p:nvSpPr>
        <p:spPr>
          <a:xfrm>
            <a:off x="1500137" y="1395310"/>
            <a:ext cx="2486202" cy="315155"/>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job title</a:t>
            </a:r>
          </a:p>
        </p:txBody>
      </p:sp>
      <p:sp>
        <p:nvSpPr>
          <p:cNvPr id="23" name="Text Placeholder 9">
            <a:extLst>
              <a:ext uri="{FF2B5EF4-FFF2-40B4-BE49-F238E27FC236}">
                <a16:creationId xmlns:a16="http://schemas.microsoft.com/office/drawing/2014/main" id="{058C306E-4346-5FCB-90C1-610AB90AFD0A}"/>
              </a:ext>
            </a:extLst>
          </p:cNvPr>
          <p:cNvSpPr>
            <a:spLocks noGrp="1"/>
          </p:cNvSpPr>
          <p:nvPr>
            <p:ph type="body" sz="quarter" idx="16" hasCustomPrompt="1"/>
          </p:nvPr>
        </p:nvSpPr>
        <p:spPr>
          <a:xfrm>
            <a:off x="1500138" y="1110674"/>
            <a:ext cx="2486202" cy="252657"/>
          </a:xfrm>
          <a:prstGeom prst="rect">
            <a:avLst/>
          </a:prstGeom>
        </p:spPr>
        <p:txBody>
          <a:bodyPr/>
          <a:lstStyle>
            <a:lvl1pPr marL="0" indent="0" algn="l" defTabSz="914400" rtl="0" eaLnBrk="1" latinLnBrk="0" hangingPunct="1">
              <a:lnSpc>
                <a:spcPct val="100000"/>
              </a:lnSpc>
              <a:buNone/>
              <a:defRPr lang="en-GB" sz="18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insert name</a:t>
            </a:r>
          </a:p>
        </p:txBody>
      </p:sp>
      <p:sp>
        <p:nvSpPr>
          <p:cNvPr id="26" name="Picture Placeholder 24">
            <a:extLst>
              <a:ext uri="{FF2B5EF4-FFF2-40B4-BE49-F238E27FC236}">
                <a16:creationId xmlns:a16="http://schemas.microsoft.com/office/drawing/2014/main" id="{BDC5F752-A9B7-3CA1-9452-A9AE9A671D20}"/>
              </a:ext>
            </a:extLst>
          </p:cNvPr>
          <p:cNvSpPr>
            <a:spLocks noGrp="1"/>
          </p:cNvSpPr>
          <p:nvPr>
            <p:ph type="pic" sz="quarter" idx="17" hasCustomPrompt="1"/>
          </p:nvPr>
        </p:nvSpPr>
        <p:spPr>
          <a:xfrm>
            <a:off x="833213" y="836612"/>
            <a:ext cx="660348" cy="873853"/>
          </a:xfrm>
          <a:prstGeom prst="rect">
            <a:avLst/>
          </a:prstGeom>
        </p:spPr>
        <p:txBody>
          <a:bodyPr/>
          <a:lstStyle>
            <a:lvl1pPr marL="0" indent="0">
              <a:lnSpc>
                <a:spcPct val="100000"/>
              </a:lnSpc>
              <a:buNone/>
              <a:defRPr lang="en-US" sz="700" kern="1200" dirty="0" smtClean="0">
                <a:solidFill>
                  <a:srgbClr val="425563"/>
                </a:solidFill>
                <a:effectLst/>
                <a:latin typeface="Arial" panose="020B0604020202020204" pitchFamily="34" charset="0"/>
                <a:ea typeface="+mn-ea"/>
                <a:cs typeface="Arial" panose="020B0604020202020204" pitchFamily="34" charset="0"/>
              </a:defRPr>
            </a:lvl1pPr>
          </a:lstStyle>
          <a:p>
            <a:r>
              <a:rPr lang="en-US"/>
              <a:t>Click to add headshot</a:t>
            </a:r>
          </a:p>
        </p:txBody>
      </p:sp>
      <p:pic>
        <p:nvPicPr>
          <p:cNvPr id="2" name="Picture 1">
            <a:extLst>
              <a:ext uri="{FF2B5EF4-FFF2-40B4-BE49-F238E27FC236}">
                <a16:creationId xmlns:a16="http://schemas.microsoft.com/office/drawing/2014/main" id="{6FD7EC30-F43D-339A-E35A-DDBE722A1582}"/>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833975" cy="826527"/>
          </a:xfrm>
          <a:prstGeom prst="rect">
            <a:avLst/>
          </a:prstGeom>
        </p:spPr>
      </p:pic>
      <p:sp>
        <p:nvSpPr>
          <p:cNvPr id="4" name="Footer Placeholder 3">
            <a:extLst>
              <a:ext uri="{FF2B5EF4-FFF2-40B4-BE49-F238E27FC236}">
                <a16:creationId xmlns:a16="http://schemas.microsoft.com/office/drawing/2014/main" id="{64B114D3-A87C-6AD4-DF11-E779030B2137}"/>
              </a:ext>
            </a:extLst>
          </p:cNvPr>
          <p:cNvSpPr>
            <a:spLocks noGrp="1"/>
          </p:cNvSpPr>
          <p:nvPr>
            <p:ph type="ftr" sz="quarter" idx="18"/>
          </p:nvPr>
        </p:nvSpPr>
        <p:spPr/>
        <p:txBody>
          <a:bodyPr/>
          <a:lstStyle/>
          <a:p>
            <a:endParaRPr lang="en-GB"/>
          </a:p>
        </p:txBody>
      </p:sp>
      <p:sp>
        <p:nvSpPr>
          <p:cNvPr id="10" name="Slide Number Placeholder 9">
            <a:extLst>
              <a:ext uri="{FF2B5EF4-FFF2-40B4-BE49-F238E27FC236}">
                <a16:creationId xmlns:a16="http://schemas.microsoft.com/office/drawing/2014/main" id="{3B84B4DA-F1A8-E8A2-D6F4-E52F5499F677}"/>
              </a:ext>
            </a:extLst>
          </p:cNvPr>
          <p:cNvSpPr>
            <a:spLocks noGrp="1"/>
          </p:cNvSpPr>
          <p:nvPr>
            <p:ph type="sldNum" sz="quarter" idx="19"/>
          </p:nvPr>
        </p:nvSpPr>
        <p:spPr/>
        <p:txBody>
          <a:bodyPr/>
          <a:lstStyle/>
          <a:p>
            <a:fld id="{AEF90047-F6AF-4E19-94F5-26DC29EF171D}" type="slidenum">
              <a:rPr lang="en-GB" smtClean="0"/>
              <a:t>‹#›</a:t>
            </a:fld>
            <a:endParaRPr lang="en-GB"/>
          </a:p>
        </p:txBody>
      </p:sp>
    </p:spTree>
    <p:extLst>
      <p:ext uri="{BB962C8B-B14F-4D97-AF65-F5344CB8AC3E}">
        <p14:creationId xmlns:p14="http://schemas.microsoft.com/office/powerpoint/2010/main" val="1264639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ography V2">
    <p:bg>
      <p:bgPr>
        <a:solidFill>
          <a:srgbClr val="E8EDE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637070-EADA-AA9A-4C2F-FE0C5A517835}"/>
              </a:ext>
            </a:extLst>
          </p:cNvPr>
          <p:cNvSpPr>
            <a:spLocks noGrp="1" noRot="1" noMove="1" noResize="1" noEditPoints="1" noAdjustHandles="1" noChangeArrowheads="1" noChangeShapeType="1"/>
          </p:cNvSpPr>
          <p:nvPr userDrawn="1"/>
        </p:nvSpPr>
        <p:spPr>
          <a:xfrm>
            <a:off x="7530979" y="2445106"/>
            <a:ext cx="3821233" cy="4412894"/>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6" name="Rectangle 5">
            <a:extLst>
              <a:ext uri="{FF2B5EF4-FFF2-40B4-BE49-F238E27FC236}">
                <a16:creationId xmlns:a16="http://schemas.microsoft.com/office/drawing/2014/main" id="{D45320F7-512C-D6CA-0AFD-309F4A3BD563}"/>
              </a:ext>
            </a:extLst>
          </p:cNvPr>
          <p:cNvSpPr>
            <a:spLocks noGrp="1" noRot="1" noMove="1" noResize="1" noEditPoints="1" noAdjustHandles="1" noChangeArrowheads="1" noChangeShapeType="1"/>
          </p:cNvSpPr>
          <p:nvPr userDrawn="1"/>
        </p:nvSpPr>
        <p:spPr>
          <a:xfrm>
            <a:off x="7530979" y="1890713"/>
            <a:ext cx="2603051" cy="56896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8" name="TextBox 7">
            <a:extLst>
              <a:ext uri="{FF2B5EF4-FFF2-40B4-BE49-F238E27FC236}">
                <a16:creationId xmlns:a16="http://schemas.microsoft.com/office/drawing/2014/main" id="{7256A28F-89E9-F431-AADC-59C0B27285B0}"/>
              </a:ext>
            </a:extLst>
          </p:cNvPr>
          <p:cNvSpPr txBox="1"/>
          <p:nvPr userDrawn="1"/>
        </p:nvSpPr>
        <p:spPr>
          <a:xfrm>
            <a:off x="7677105" y="2029410"/>
            <a:ext cx="2375645" cy="276999"/>
          </a:xfrm>
          <a:prstGeom prst="rect">
            <a:avLst/>
          </a:prstGeom>
          <a:noFill/>
        </p:spPr>
        <p:txBody>
          <a:bodyPr wrap="square" rtlCol="0">
            <a:spAutoFit/>
          </a:bodyPr>
          <a:lstStyle/>
          <a:p>
            <a:r>
              <a:rPr lang="en-GB" sz="1200" b="1">
                <a:solidFill>
                  <a:schemeClr val="bg1"/>
                </a:solidFill>
                <a:effectLst/>
                <a:latin typeface="Arial" panose="020B0604020202020204" pitchFamily="34" charset="0"/>
              </a:rPr>
              <a:t>Specialisms &amp; Qualifications</a:t>
            </a:r>
            <a:endParaRPr lang="en-GB" sz="1200">
              <a:solidFill>
                <a:schemeClr val="bg1"/>
              </a:solidFill>
              <a:effectLst/>
              <a:latin typeface="Arial" panose="020B0604020202020204" pitchFamily="34" charset="0"/>
            </a:endParaRPr>
          </a:p>
        </p:txBody>
      </p:sp>
      <p:sp>
        <p:nvSpPr>
          <p:cNvPr id="9" name="TextBox 8">
            <a:extLst>
              <a:ext uri="{FF2B5EF4-FFF2-40B4-BE49-F238E27FC236}">
                <a16:creationId xmlns:a16="http://schemas.microsoft.com/office/drawing/2014/main" id="{ECBCED5F-64AE-0151-8CEF-A4EBABD06E8E}"/>
              </a:ext>
            </a:extLst>
          </p:cNvPr>
          <p:cNvSpPr txBox="1"/>
          <p:nvPr userDrawn="1"/>
        </p:nvSpPr>
        <p:spPr>
          <a:xfrm>
            <a:off x="742979" y="1988770"/>
            <a:ext cx="5473008" cy="276999"/>
          </a:xfrm>
          <a:prstGeom prst="rect">
            <a:avLst/>
          </a:prstGeom>
          <a:noFill/>
        </p:spPr>
        <p:txBody>
          <a:bodyPr wrap="square" rtlCol="0">
            <a:spAutoFit/>
          </a:bodyPr>
          <a:lstStyle/>
          <a:p>
            <a:r>
              <a:rPr lang="en-GB" sz="1200" b="1">
                <a:solidFill>
                  <a:srgbClr val="00A499"/>
                </a:solidFill>
                <a:effectLst/>
                <a:latin typeface="Arial" panose="020B0604020202020204" pitchFamily="34" charset="0"/>
              </a:rPr>
              <a:t>Overview</a:t>
            </a:r>
            <a:endParaRPr lang="en-GB" sz="1050" b="0" i="0">
              <a:solidFill>
                <a:srgbClr val="425563"/>
              </a:solidFill>
              <a:latin typeface="Arial" panose="020B0604020202020204" pitchFamily="34" charset="0"/>
            </a:endParaRPr>
          </a:p>
        </p:txBody>
      </p:sp>
      <p:sp>
        <p:nvSpPr>
          <p:cNvPr id="2" name="Rectangle 1">
            <a:extLst>
              <a:ext uri="{FF2B5EF4-FFF2-40B4-BE49-F238E27FC236}">
                <a16:creationId xmlns:a16="http://schemas.microsoft.com/office/drawing/2014/main" id="{3019C12D-56A5-854D-C4E8-25ADCFD7A5F9}"/>
              </a:ext>
            </a:extLst>
          </p:cNvPr>
          <p:cNvSpPr>
            <a:spLocks noGrp="1" noRot="1" noMove="1" noResize="1" noEditPoints="1" noAdjustHandles="1" noChangeArrowheads="1" noChangeShapeType="1"/>
          </p:cNvSpPr>
          <p:nvPr userDrawn="1"/>
        </p:nvSpPr>
        <p:spPr>
          <a:xfrm rot="18900000">
            <a:off x="10013227" y="814794"/>
            <a:ext cx="557302" cy="1678828"/>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1" name="Text Placeholder 9">
            <a:extLst>
              <a:ext uri="{FF2B5EF4-FFF2-40B4-BE49-F238E27FC236}">
                <a16:creationId xmlns:a16="http://schemas.microsoft.com/office/drawing/2014/main" id="{EDB7D3E7-A9E1-0555-880E-249D67B136F5}"/>
              </a:ext>
            </a:extLst>
          </p:cNvPr>
          <p:cNvSpPr>
            <a:spLocks noGrp="1"/>
          </p:cNvSpPr>
          <p:nvPr>
            <p:ph type="body" sz="quarter" idx="13" hasCustomPrompt="1"/>
          </p:nvPr>
        </p:nvSpPr>
        <p:spPr>
          <a:xfrm>
            <a:off x="758765" y="2194366"/>
            <a:ext cx="4804979" cy="791513"/>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13" name="Text Placeholder 9">
            <a:extLst>
              <a:ext uri="{FF2B5EF4-FFF2-40B4-BE49-F238E27FC236}">
                <a16:creationId xmlns:a16="http://schemas.microsoft.com/office/drawing/2014/main" id="{3D515C67-2E0F-E475-B28D-10B2C933B4E1}"/>
              </a:ext>
            </a:extLst>
          </p:cNvPr>
          <p:cNvSpPr>
            <a:spLocks noGrp="1"/>
          </p:cNvSpPr>
          <p:nvPr>
            <p:ph type="body" sz="quarter" idx="15" hasCustomPrompt="1"/>
          </p:nvPr>
        </p:nvSpPr>
        <p:spPr>
          <a:xfrm>
            <a:off x="1500137" y="1395310"/>
            <a:ext cx="2486202" cy="315155"/>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job title</a:t>
            </a:r>
          </a:p>
        </p:txBody>
      </p:sp>
      <p:sp>
        <p:nvSpPr>
          <p:cNvPr id="14" name="Text Placeholder 9">
            <a:extLst>
              <a:ext uri="{FF2B5EF4-FFF2-40B4-BE49-F238E27FC236}">
                <a16:creationId xmlns:a16="http://schemas.microsoft.com/office/drawing/2014/main" id="{68F064BB-C322-53CF-CF92-85B74EE0357D}"/>
              </a:ext>
            </a:extLst>
          </p:cNvPr>
          <p:cNvSpPr>
            <a:spLocks noGrp="1"/>
          </p:cNvSpPr>
          <p:nvPr>
            <p:ph type="body" sz="quarter" idx="16" hasCustomPrompt="1"/>
          </p:nvPr>
        </p:nvSpPr>
        <p:spPr>
          <a:xfrm>
            <a:off x="1500138" y="1110674"/>
            <a:ext cx="2486202" cy="252657"/>
          </a:xfrm>
          <a:prstGeom prst="rect">
            <a:avLst/>
          </a:prstGeom>
        </p:spPr>
        <p:txBody>
          <a:bodyPr/>
          <a:lstStyle>
            <a:lvl1pPr marL="0" indent="0" algn="l" defTabSz="914400" rtl="0" eaLnBrk="1" latinLnBrk="0" hangingPunct="1">
              <a:lnSpc>
                <a:spcPct val="100000"/>
              </a:lnSpc>
              <a:buNone/>
              <a:defRPr lang="en-GB" sz="18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insert name</a:t>
            </a:r>
          </a:p>
        </p:txBody>
      </p:sp>
      <p:sp>
        <p:nvSpPr>
          <p:cNvPr id="15" name="Text Placeholder 9">
            <a:extLst>
              <a:ext uri="{FF2B5EF4-FFF2-40B4-BE49-F238E27FC236}">
                <a16:creationId xmlns:a16="http://schemas.microsoft.com/office/drawing/2014/main" id="{D3958A05-733F-5D94-64A7-4A61CBBA4F0B}"/>
              </a:ext>
            </a:extLst>
          </p:cNvPr>
          <p:cNvSpPr>
            <a:spLocks noGrp="1"/>
          </p:cNvSpPr>
          <p:nvPr>
            <p:ph type="body" sz="quarter" idx="14" hasCustomPrompt="1"/>
          </p:nvPr>
        </p:nvSpPr>
        <p:spPr>
          <a:xfrm>
            <a:off x="7677105" y="2643842"/>
            <a:ext cx="3536995" cy="1060683"/>
          </a:xfrm>
          <a:prstGeom prst="rect">
            <a:avLst/>
          </a:prstGeom>
        </p:spPr>
        <p:txBody>
          <a:bodyPr/>
          <a:lstStyle>
            <a:lvl1pPr marL="0" indent="0" algn="l" defTabSz="914400" rtl="0" eaLnBrk="1" latinLnBrk="0" hangingPunct="1">
              <a:lnSpc>
                <a:spcPct val="100000"/>
              </a:lnSpc>
              <a:buNone/>
              <a:defRPr lang="en-GB" sz="1200" b="0" kern="1200" dirty="0">
                <a:solidFill>
                  <a:schemeClr val="bg1"/>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16" name="Picture Placeholder 24">
            <a:extLst>
              <a:ext uri="{FF2B5EF4-FFF2-40B4-BE49-F238E27FC236}">
                <a16:creationId xmlns:a16="http://schemas.microsoft.com/office/drawing/2014/main" id="{72BBF08E-219A-7BC2-ADE5-DE5B2683B729}"/>
              </a:ext>
            </a:extLst>
          </p:cNvPr>
          <p:cNvSpPr>
            <a:spLocks noGrp="1"/>
          </p:cNvSpPr>
          <p:nvPr>
            <p:ph type="pic" sz="quarter" idx="17" hasCustomPrompt="1"/>
          </p:nvPr>
        </p:nvSpPr>
        <p:spPr>
          <a:xfrm>
            <a:off x="833213" y="836612"/>
            <a:ext cx="660348" cy="873853"/>
          </a:xfrm>
          <a:prstGeom prst="rect">
            <a:avLst/>
          </a:prstGeom>
        </p:spPr>
        <p:txBody>
          <a:bodyPr/>
          <a:lstStyle>
            <a:lvl1pPr marL="0" indent="0">
              <a:lnSpc>
                <a:spcPct val="100000"/>
              </a:lnSpc>
              <a:buNone/>
              <a:defRPr lang="en-US" sz="700" kern="1200" dirty="0" smtClean="0">
                <a:solidFill>
                  <a:srgbClr val="425563"/>
                </a:solidFill>
                <a:effectLst/>
                <a:latin typeface="Arial" panose="020B0604020202020204" pitchFamily="34" charset="0"/>
                <a:ea typeface="+mn-ea"/>
                <a:cs typeface="Arial" panose="020B0604020202020204" pitchFamily="34" charset="0"/>
              </a:defRPr>
            </a:lvl1pPr>
          </a:lstStyle>
          <a:p>
            <a:r>
              <a:rPr lang="en-US"/>
              <a:t>Click to add headshot</a:t>
            </a:r>
          </a:p>
        </p:txBody>
      </p:sp>
      <p:pic>
        <p:nvPicPr>
          <p:cNvPr id="7" name="Picture 6">
            <a:extLst>
              <a:ext uri="{FF2B5EF4-FFF2-40B4-BE49-F238E27FC236}">
                <a16:creationId xmlns:a16="http://schemas.microsoft.com/office/drawing/2014/main" id="{22DA718B-F193-492E-BDC4-2DE7EDC1B490}"/>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833975" cy="826527"/>
          </a:xfrm>
          <a:prstGeom prst="rect">
            <a:avLst/>
          </a:prstGeom>
        </p:spPr>
      </p:pic>
      <p:sp>
        <p:nvSpPr>
          <p:cNvPr id="4" name="Footer Placeholder 3">
            <a:extLst>
              <a:ext uri="{FF2B5EF4-FFF2-40B4-BE49-F238E27FC236}">
                <a16:creationId xmlns:a16="http://schemas.microsoft.com/office/drawing/2014/main" id="{8F18A7E3-A6BD-B544-CC25-8D7E4BC10ED5}"/>
              </a:ext>
            </a:extLst>
          </p:cNvPr>
          <p:cNvSpPr>
            <a:spLocks noGrp="1"/>
          </p:cNvSpPr>
          <p:nvPr>
            <p:ph type="ftr" sz="quarter" idx="18"/>
          </p:nvPr>
        </p:nvSpPr>
        <p:spPr/>
        <p:txBody>
          <a:bodyPr/>
          <a:lstStyle/>
          <a:p>
            <a:endParaRPr lang="en-GB"/>
          </a:p>
        </p:txBody>
      </p:sp>
      <p:sp>
        <p:nvSpPr>
          <p:cNvPr id="10" name="Slide Number Placeholder 9">
            <a:extLst>
              <a:ext uri="{FF2B5EF4-FFF2-40B4-BE49-F238E27FC236}">
                <a16:creationId xmlns:a16="http://schemas.microsoft.com/office/drawing/2014/main" id="{4CE4CA8D-3267-7EFA-6F01-706405F9F394}"/>
              </a:ext>
            </a:extLst>
          </p:cNvPr>
          <p:cNvSpPr>
            <a:spLocks noGrp="1"/>
          </p:cNvSpPr>
          <p:nvPr>
            <p:ph type="sldNum" sz="quarter" idx="19"/>
          </p:nvPr>
        </p:nvSpPr>
        <p:spPr/>
        <p:txBody>
          <a:bodyPr/>
          <a:lstStyle/>
          <a:p>
            <a:fld id="{AEF90047-F6AF-4E19-94F5-26DC29EF171D}" type="slidenum">
              <a:rPr lang="en-GB" smtClean="0"/>
              <a:t>‹#›</a:t>
            </a:fld>
            <a:endParaRPr lang="en-GB"/>
          </a:p>
        </p:txBody>
      </p:sp>
    </p:spTree>
    <p:extLst>
      <p:ext uri="{BB962C8B-B14F-4D97-AF65-F5344CB8AC3E}">
        <p14:creationId xmlns:p14="http://schemas.microsoft.com/office/powerpoint/2010/main" val="3748196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ography V3">
    <p:bg>
      <p:bgPr>
        <a:solidFill>
          <a:srgbClr val="E8EDE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637070-EADA-AA9A-4C2F-FE0C5A517835}"/>
              </a:ext>
            </a:extLst>
          </p:cNvPr>
          <p:cNvSpPr>
            <a:spLocks noGrp="1" noRot="1" noMove="1" noResize="1" noEditPoints="1" noAdjustHandles="1" noChangeArrowheads="1" noChangeShapeType="1"/>
          </p:cNvSpPr>
          <p:nvPr userDrawn="1"/>
        </p:nvSpPr>
        <p:spPr>
          <a:xfrm>
            <a:off x="7530979" y="2445106"/>
            <a:ext cx="3821233" cy="4412894"/>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6" name="Rectangle 5">
            <a:extLst>
              <a:ext uri="{FF2B5EF4-FFF2-40B4-BE49-F238E27FC236}">
                <a16:creationId xmlns:a16="http://schemas.microsoft.com/office/drawing/2014/main" id="{D45320F7-512C-D6CA-0AFD-309F4A3BD563}"/>
              </a:ext>
            </a:extLst>
          </p:cNvPr>
          <p:cNvSpPr>
            <a:spLocks noGrp="1" noRot="1" noMove="1" noResize="1" noEditPoints="1" noAdjustHandles="1" noChangeArrowheads="1" noChangeShapeType="1"/>
          </p:cNvSpPr>
          <p:nvPr userDrawn="1"/>
        </p:nvSpPr>
        <p:spPr>
          <a:xfrm>
            <a:off x="7530979" y="1890713"/>
            <a:ext cx="2603051" cy="56896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8" name="TextBox 7">
            <a:extLst>
              <a:ext uri="{FF2B5EF4-FFF2-40B4-BE49-F238E27FC236}">
                <a16:creationId xmlns:a16="http://schemas.microsoft.com/office/drawing/2014/main" id="{7256A28F-89E9-F431-AADC-59C0B27285B0}"/>
              </a:ext>
            </a:extLst>
          </p:cNvPr>
          <p:cNvSpPr txBox="1"/>
          <p:nvPr userDrawn="1"/>
        </p:nvSpPr>
        <p:spPr>
          <a:xfrm>
            <a:off x="7677105" y="2029410"/>
            <a:ext cx="2375645" cy="276999"/>
          </a:xfrm>
          <a:prstGeom prst="rect">
            <a:avLst/>
          </a:prstGeom>
          <a:noFill/>
        </p:spPr>
        <p:txBody>
          <a:bodyPr wrap="square" rtlCol="0">
            <a:spAutoFit/>
          </a:bodyPr>
          <a:lstStyle/>
          <a:p>
            <a:r>
              <a:rPr lang="en-GB" sz="1200" b="1">
                <a:solidFill>
                  <a:schemeClr val="bg1"/>
                </a:solidFill>
                <a:effectLst/>
                <a:latin typeface="Arial" panose="020B0604020202020204" pitchFamily="34" charset="0"/>
              </a:rPr>
              <a:t>Specialisms &amp; Qualifications</a:t>
            </a:r>
            <a:endParaRPr lang="en-GB" sz="1200">
              <a:solidFill>
                <a:schemeClr val="bg1"/>
              </a:solidFill>
              <a:effectLst/>
              <a:latin typeface="Arial" panose="020B0604020202020204" pitchFamily="34" charset="0"/>
            </a:endParaRPr>
          </a:p>
        </p:txBody>
      </p:sp>
      <p:sp>
        <p:nvSpPr>
          <p:cNvPr id="9" name="TextBox 8">
            <a:extLst>
              <a:ext uri="{FF2B5EF4-FFF2-40B4-BE49-F238E27FC236}">
                <a16:creationId xmlns:a16="http://schemas.microsoft.com/office/drawing/2014/main" id="{ECBCED5F-64AE-0151-8CEF-A4EBABD06E8E}"/>
              </a:ext>
            </a:extLst>
          </p:cNvPr>
          <p:cNvSpPr txBox="1"/>
          <p:nvPr userDrawn="1"/>
        </p:nvSpPr>
        <p:spPr>
          <a:xfrm>
            <a:off x="742979" y="1988770"/>
            <a:ext cx="5473008" cy="276999"/>
          </a:xfrm>
          <a:prstGeom prst="rect">
            <a:avLst/>
          </a:prstGeom>
          <a:noFill/>
        </p:spPr>
        <p:txBody>
          <a:bodyPr wrap="square" rtlCol="0">
            <a:spAutoFit/>
          </a:bodyPr>
          <a:lstStyle/>
          <a:p>
            <a:r>
              <a:rPr lang="en-GB" sz="1200" b="1">
                <a:solidFill>
                  <a:srgbClr val="00A499"/>
                </a:solidFill>
                <a:effectLst/>
                <a:latin typeface="Arial" panose="020B0604020202020204" pitchFamily="34" charset="0"/>
              </a:rPr>
              <a:t>Overview</a:t>
            </a:r>
            <a:endParaRPr lang="en-GB" sz="1050" b="0" i="0">
              <a:solidFill>
                <a:srgbClr val="425563"/>
              </a:solidFill>
              <a:latin typeface="Arial" panose="020B0604020202020204" pitchFamily="34" charset="0"/>
            </a:endParaRPr>
          </a:p>
        </p:txBody>
      </p:sp>
      <p:sp>
        <p:nvSpPr>
          <p:cNvPr id="7" name="Rectangle 6">
            <a:extLst>
              <a:ext uri="{FF2B5EF4-FFF2-40B4-BE49-F238E27FC236}">
                <a16:creationId xmlns:a16="http://schemas.microsoft.com/office/drawing/2014/main" id="{F683BB55-7656-0B1F-F254-E38B4FE1A614}"/>
              </a:ext>
            </a:extLst>
          </p:cNvPr>
          <p:cNvSpPr>
            <a:spLocks noGrp="1" noRot="1" noMove="1" noResize="1" noEditPoints="1" noAdjustHandles="1" noChangeArrowheads="1" noChangeShapeType="1"/>
          </p:cNvSpPr>
          <p:nvPr userDrawn="1"/>
        </p:nvSpPr>
        <p:spPr>
          <a:xfrm rot="2700000">
            <a:off x="10243318" y="1343902"/>
            <a:ext cx="907412" cy="907412"/>
          </a:xfrm>
          <a:prstGeom prst="rect">
            <a:avLst/>
          </a:pr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1" name="Text Placeholder 9">
            <a:extLst>
              <a:ext uri="{FF2B5EF4-FFF2-40B4-BE49-F238E27FC236}">
                <a16:creationId xmlns:a16="http://schemas.microsoft.com/office/drawing/2014/main" id="{6D6AED0E-D9C8-F77D-4032-C11DA1EBA6E6}"/>
              </a:ext>
            </a:extLst>
          </p:cNvPr>
          <p:cNvSpPr>
            <a:spLocks noGrp="1"/>
          </p:cNvSpPr>
          <p:nvPr>
            <p:ph type="body" sz="quarter" idx="13" hasCustomPrompt="1"/>
          </p:nvPr>
        </p:nvSpPr>
        <p:spPr>
          <a:xfrm>
            <a:off x="758765" y="2194366"/>
            <a:ext cx="4804979" cy="791513"/>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13" name="Text Placeholder 9">
            <a:extLst>
              <a:ext uri="{FF2B5EF4-FFF2-40B4-BE49-F238E27FC236}">
                <a16:creationId xmlns:a16="http://schemas.microsoft.com/office/drawing/2014/main" id="{06296BC8-B637-4458-8A72-C91B9F3C2A4F}"/>
              </a:ext>
            </a:extLst>
          </p:cNvPr>
          <p:cNvSpPr>
            <a:spLocks noGrp="1"/>
          </p:cNvSpPr>
          <p:nvPr>
            <p:ph type="body" sz="quarter" idx="15" hasCustomPrompt="1"/>
          </p:nvPr>
        </p:nvSpPr>
        <p:spPr>
          <a:xfrm>
            <a:off x="1500137" y="1395310"/>
            <a:ext cx="2486202" cy="315155"/>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job title</a:t>
            </a:r>
          </a:p>
        </p:txBody>
      </p:sp>
      <p:sp>
        <p:nvSpPr>
          <p:cNvPr id="14" name="Text Placeholder 9">
            <a:extLst>
              <a:ext uri="{FF2B5EF4-FFF2-40B4-BE49-F238E27FC236}">
                <a16:creationId xmlns:a16="http://schemas.microsoft.com/office/drawing/2014/main" id="{F47D5B4E-9004-775D-F2F9-545CA709966F}"/>
              </a:ext>
            </a:extLst>
          </p:cNvPr>
          <p:cNvSpPr>
            <a:spLocks noGrp="1"/>
          </p:cNvSpPr>
          <p:nvPr>
            <p:ph type="body" sz="quarter" idx="16" hasCustomPrompt="1"/>
          </p:nvPr>
        </p:nvSpPr>
        <p:spPr>
          <a:xfrm>
            <a:off x="1500138" y="1110674"/>
            <a:ext cx="2486202" cy="252657"/>
          </a:xfrm>
          <a:prstGeom prst="rect">
            <a:avLst/>
          </a:prstGeom>
        </p:spPr>
        <p:txBody>
          <a:bodyPr/>
          <a:lstStyle>
            <a:lvl1pPr marL="0" indent="0" algn="l" defTabSz="914400" rtl="0" eaLnBrk="1" latinLnBrk="0" hangingPunct="1">
              <a:lnSpc>
                <a:spcPct val="100000"/>
              </a:lnSpc>
              <a:buNone/>
              <a:defRPr lang="en-GB" sz="18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insert name</a:t>
            </a:r>
          </a:p>
        </p:txBody>
      </p:sp>
      <p:sp>
        <p:nvSpPr>
          <p:cNvPr id="15" name="Text Placeholder 9">
            <a:extLst>
              <a:ext uri="{FF2B5EF4-FFF2-40B4-BE49-F238E27FC236}">
                <a16:creationId xmlns:a16="http://schemas.microsoft.com/office/drawing/2014/main" id="{033E7B75-F82C-3C06-AC91-8801D3FC9BF8}"/>
              </a:ext>
            </a:extLst>
          </p:cNvPr>
          <p:cNvSpPr>
            <a:spLocks noGrp="1"/>
          </p:cNvSpPr>
          <p:nvPr>
            <p:ph type="body" sz="quarter" idx="14" hasCustomPrompt="1"/>
          </p:nvPr>
        </p:nvSpPr>
        <p:spPr>
          <a:xfrm>
            <a:off x="7677105" y="2643842"/>
            <a:ext cx="3536995" cy="1060683"/>
          </a:xfrm>
          <a:prstGeom prst="rect">
            <a:avLst/>
          </a:prstGeom>
        </p:spPr>
        <p:txBody>
          <a:bodyPr/>
          <a:lstStyle>
            <a:lvl1pPr marL="0" indent="0" algn="l" defTabSz="914400" rtl="0" eaLnBrk="1" latinLnBrk="0" hangingPunct="1">
              <a:lnSpc>
                <a:spcPct val="100000"/>
              </a:lnSpc>
              <a:buNone/>
              <a:defRPr lang="en-GB" sz="1200" b="0" kern="1200" dirty="0">
                <a:solidFill>
                  <a:schemeClr val="bg1"/>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16" name="Picture Placeholder 24">
            <a:extLst>
              <a:ext uri="{FF2B5EF4-FFF2-40B4-BE49-F238E27FC236}">
                <a16:creationId xmlns:a16="http://schemas.microsoft.com/office/drawing/2014/main" id="{505DC8B5-3C22-70B4-76AD-400D4CA63EF0}"/>
              </a:ext>
            </a:extLst>
          </p:cNvPr>
          <p:cNvSpPr>
            <a:spLocks noGrp="1"/>
          </p:cNvSpPr>
          <p:nvPr>
            <p:ph type="pic" sz="quarter" idx="17" hasCustomPrompt="1"/>
          </p:nvPr>
        </p:nvSpPr>
        <p:spPr>
          <a:xfrm>
            <a:off x="833213" y="836612"/>
            <a:ext cx="660348" cy="873853"/>
          </a:xfrm>
          <a:prstGeom prst="rect">
            <a:avLst/>
          </a:prstGeom>
        </p:spPr>
        <p:txBody>
          <a:bodyPr/>
          <a:lstStyle>
            <a:lvl1pPr marL="0" indent="0">
              <a:lnSpc>
                <a:spcPct val="100000"/>
              </a:lnSpc>
              <a:buNone/>
              <a:defRPr lang="en-US" sz="700" kern="1200" dirty="0" smtClean="0">
                <a:solidFill>
                  <a:srgbClr val="425563"/>
                </a:solidFill>
                <a:effectLst/>
                <a:latin typeface="Arial" panose="020B0604020202020204" pitchFamily="34" charset="0"/>
                <a:ea typeface="+mn-ea"/>
                <a:cs typeface="Arial" panose="020B0604020202020204" pitchFamily="34" charset="0"/>
              </a:defRPr>
            </a:lvl1pPr>
          </a:lstStyle>
          <a:p>
            <a:r>
              <a:rPr lang="en-US"/>
              <a:t>Click to add headshot</a:t>
            </a:r>
          </a:p>
        </p:txBody>
      </p:sp>
      <p:pic>
        <p:nvPicPr>
          <p:cNvPr id="2" name="Picture 1">
            <a:extLst>
              <a:ext uri="{FF2B5EF4-FFF2-40B4-BE49-F238E27FC236}">
                <a16:creationId xmlns:a16="http://schemas.microsoft.com/office/drawing/2014/main" id="{9E0E91C9-E555-645C-4244-926E31CA291D}"/>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833975" cy="826527"/>
          </a:xfrm>
          <a:prstGeom prst="rect">
            <a:avLst/>
          </a:prstGeom>
        </p:spPr>
      </p:pic>
      <p:sp>
        <p:nvSpPr>
          <p:cNvPr id="4" name="Footer Placeholder 3">
            <a:extLst>
              <a:ext uri="{FF2B5EF4-FFF2-40B4-BE49-F238E27FC236}">
                <a16:creationId xmlns:a16="http://schemas.microsoft.com/office/drawing/2014/main" id="{8E40746E-73DF-B376-07EA-5614F49921EA}"/>
              </a:ext>
            </a:extLst>
          </p:cNvPr>
          <p:cNvSpPr>
            <a:spLocks noGrp="1"/>
          </p:cNvSpPr>
          <p:nvPr>
            <p:ph type="ftr" sz="quarter" idx="18"/>
          </p:nvPr>
        </p:nvSpPr>
        <p:spPr/>
        <p:txBody>
          <a:bodyPr/>
          <a:lstStyle/>
          <a:p>
            <a:endParaRPr lang="en-GB"/>
          </a:p>
        </p:txBody>
      </p:sp>
      <p:sp>
        <p:nvSpPr>
          <p:cNvPr id="10" name="Slide Number Placeholder 9">
            <a:extLst>
              <a:ext uri="{FF2B5EF4-FFF2-40B4-BE49-F238E27FC236}">
                <a16:creationId xmlns:a16="http://schemas.microsoft.com/office/drawing/2014/main" id="{6367A975-C300-34D1-F765-425B47123E22}"/>
              </a:ext>
            </a:extLst>
          </p:cNvPr>
          <p:cNvSpPr>
            <a:spLocks noGrp="1"/>
          </p:cNvSpPr>
          <p:nvPr>
            <p:ph type="sldNum" sz="quarter" idx="19"/>
          </p:nvPr>
        </p:nvSpPr>
        <p:spPr/>
        <p:txBody>
          <a:bodyPr/>
          <a:lstStyle/>
          <a:p>
            <a:fld id="{AEF90047-F6AF-4E19-94F5-26DC29EF171D}" type="slidenum">
              <a:rPr lang="en-GB" smtClean="0"/>
              <a:t>‹#›</a:t>
            </a:fld>
            <a:endParaRPr lang="en-GB"/>
          </a:p>
        </p:txBody>
      </p:sp>
    </p:spTree>
    <p:extLst>
      <p:ext uri="{BB962C8B-B14F-4D97-AF65-F5344CB8AC3E}">
        <p14:creationId xmlns:p14="http://schemas.microsoft.com/office/powerpoint/2010/main" val="832280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ography V4">
    <p:bg>
      <p:bgPr>
        <a:solidFill>
          <a:srgbClr val="E8EDE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637070-EADA-AA9A-4C2F-FE0C5A517835}"/>
              </a:ext>
            </a:extLst>
          </p:cNvPr>
          <p:cNvSpPr>
            <a:spLocks noGrp="1" noRot="1" noMove="1" noResize="1" noEditPoints="1" noAdjustHandles="1" noChangeArrowheads="1" noChangeShapeType="1"/>
          </p:cNvSpPr>
          <p:nvPr userDrawn="1"/>
        </p:nvSpPr>
        <p:spPr>
          <a:xfrm>
            <a:off x="7530979" y="2445106"/>
            <a:ext cx="3821233" cy="4412894"/>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6" name="Rectangle 5">
            <a:extLst>
              <a:ext uri="{FF2B5EF4-FFF2-40B4-BE49-F238E27FC236}">
                <a16:creationId xmlns:a16="http://schemas.microsoft.com/office/drawing/2014/main" id="{D45320F7-512C-D6CA-0AFD-309F4A3BD563}"/>
              </a:ext>
            </a:extLst>
          </p:cNvPr>
          <p:cNvSpPr>
            <a:spLocks noGrp="1" noRot="1" noMove="1" noResize="1" noEditPoints="1" noAdjustHandles="1" noChangeArrowheads="1" noChangeShapeType="1"/>
          </p:cNvSpPr>
          <p:nvPr userDrawn="1"/>
        </p:nvSpPr>
        <p:spPr>
          <a:xfrm>
            <a:off x="7530979" y="1890713"/>
            <a:ext cx="2603051" cy="56896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8" name="TextBox 7">
            <a:extLst>
              <a:ext uri="{FF2B5EF4-FFF2-40B4-BE49-F238E27FC236}">
                <a16:creationId xmlns:a16="http://schemas.microsoft.com/office/drawing/2014/main" id="{7256A28F-89E9-F431-AADC-59C0B27285B0}"/>
              </a:ext>
            </a:extLst>
          </p:cNvPr>
          <p:cNvSpPr txBox="1"/>
          <p:nvPr userDrawn="1"/>
        </p:nvSpPr>
        <p:spPr>
          <a:xfrm>
            <a:off x="7677105" y="2029410"/>
            <a:ext cx="2375645" cy="276999"/>
          </a:xfrm>
          <a:prstGeom prst="rect">
            <a:avLst/>
          </a:prstGeom>
          <a:noFill/>
        </p:spPr>
        <p:txBody>
          <a:bodyPr wrap="square" rtlCol="0">
            <a:spAutoFit/>
          </a:bodyPr>
          <a:lstStyle/>
          <a:p>
            <a:r>
              <a:rPr lang="en-GB" sz="1200" b="1">
                <a:solidFill>
                  <a:schemeClr val="bg1"/>
                </a:solidFill>
                <a:effectLst/>
                <a:latin typeface="Arial" panose="020B0604020202020204" pitchFamily="34" charset="0"/>
              </a:rPr>
              <a:t>Specialisms &amp; Qualifications</a:t>
            </a:r>
            <a:endParaRPr lang="en-GB" sz="1200">
              <a:solidFill>
                <a:schemeClr val="bg1"/>
              </a:solidFill>
              <a:effectLst/>
              <a:latin typeface="Arial" panose="020B0604020202020204" pitchFamily="34" charset="0"/>
            </a:endParaRPr>
          </a:p>
        </p:txBody>
      </p:sp>
      <p:sp>
        <p:nvSpPr>
          <p:cNvPr id="9" name="TextBox 8">
            <a:extLst>
              <a:ext uri="{FF2B5EF4-FFF2-40B4-BE49-F238E27FC236}">
                <a16:creationId xmlns:a16="http://schemas.microsoft.com/office/drawing/2014/main" id="{ECBCED5F-64AE-0151-8CEF-A4EBABD06E8E}"/>
              </a:ext>
            </a:extLst>
          </p:cNvPr>
          <p:cNvSpPr txBox="1"/>
          <p:nvPr userDrawn="1"/>
        </p:nvSpPr>
        <p:spPr>
          <a:xfrm>
            <a:off x="742979" y="1988770"/>
            <a:ext cx="5473008" cy="276999"/>
          </a:xfrm>
          <a:prstGeom prst="rect">
            <a:avLst/>
          </a:prstGeom>
          <a:noFill/>
        </p:spPr>
        <p:txBody>
          <a:bodyPr wrap="square" rtlCol="0">
            <a:spAutoFit/>
          </a:bodyPr>
          <a:lstStyle/>
          <a:p>
            <a:r>
              <a:rPr lang="en-GB" sz="1200" b="1">
                <a:solidFill>
                  <a:srgbClr val="00A499"/>
                </a:solidFill>
                <a:effectLst/>
                <a:latin typeface="Arial" panose="020B0604020202020204" pitchFamily="34" charset="0"/>
              </a:rPr>
              <a:t>Overview</a:t>
            </a:r>
            <a:endParaRPr lang="en-GB" sz="1050" b="0" i="0">
              <a:solidFill>
                <a:srgbClr val="425563"/>
              </a:solidFill>
              <a:latin typeface="Arial" panose="020B0604020202020204" pitchFamily="34" charset="0"/>
            </a:endParaRPr>
          </a:p>
        </p:txBody>
      </p:sp>
      <p:sp>
        <p:nvSpPr>
          <p:cNvPr id="2" name="Rectangle 1">
            <a:extLst>
              <a:ext uri="{FF2B5EF4-FFF2-40B4-BE49-F238E27FC236}">
                <a16:creationId xmlns:a16="http://schemas.microsoft.com/office/drawing/2014/main" id="{493072D9-0527-D2E9-6E61-7F58CE5829B4}"/>
              </a:ext>
            </a:extLst>
          </p:cNvPr>
          <p:cNvSpPr>
            <a:spLocks noGrp="1" noRot="1" noMove="1" noResize="1" noEditPoints="1" noAdjustHandles="1" noChangeArrowheads="1" noChangeShapeType="1"/>
          </p:cNvSpPr>
          <p:nvPr userDrawn="1"/>
        </p:nvSpPr>
        <p:spPr>
          <a:xfrm rot="18000000">
            <a:off x="10216436" y="932943"/>
            <a:ext cx="557302" cy="1678828"/>
          </a:xfrm>
          <a:prstGeom prst="rect">
            <a:avLst/>
          </a:prstGeom>
          <a:solidFill>
            <a:srgbClr val="BDD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Picture Placeholder 24">
            <a:extLst>
              <a:ext uri="{FF2B5EF4-FFF2-40B4-BE49-F238E27FC236}">
                <a16:creationId xmlns:a16="http://schemas.microsoft.com/office/drawing/2014/main" id="{16BCE01C-C17D-4422-0C29-604FD8AC1935}"/>
              </a:ext>
            </a:extLst>
          </p:cNvPr>
          <p:cNvSpPr>
            <a:spLocks noGrp="1"/>
          </p:cNvSpPr>
          <p:nvPr>
            <p:ph type="pic" sz="quarter" idx="17" hasCustomPrompt="1"/>
          </p:nvPr>
        </p:nvSpPr>
        <p:spPr>
          <a:xfrm>
            <a:off x="833213" y="836612"/>
            <a:ext cx="660348" cy="873853"/>
          </a:xfrm>
          <a:prstGeom prst="rect">
            <a:avLst/>
          </a:prstGeom>
        </p:spPr>
        <p:txBody>
          <a:bodyPr/>
          <a:lstStyle>
            <a:lvl1pPr marL="0" indent="0">
              <a:lnSpc>
                <a:spcPct val="100000"/>
              </a:lnSpc>
              <a:buNone/>
              <a:defRPr lang="en-US" sz="700" kern="1200" dirty="0" smtClean="0">
                <a:solidFill>
                  <a:srgbClr val="425563"/>
                </a:solidFill>
                <a:effectLst/>
                <a:latin typeface="Arial" panose="020B0604020202020204" pitchFamily="34" charset="0"/>
                <a:ea typeface="+mn-ea"/>
                <a:cs typeface="Arial" panose="020B0604020202020204" pitchFamily="34" charset="0"/>
              </a:defRPr>
            </a:lvl1pPr>
          </a:lstStyle>
          <a:p>
            <a:r>
              <a:rPr lang="en-US"/>
              <a:t>Click to add headshot</a:t>
            </a:r>
          </a:p>
        </p:txBody>
      </p:sp>
      <p:sp>
        <p:nvSpPr>
          <p:cNvPr id="11" name="Text Placeholder 9">
            <a:extLst>
              <a:ext uri="{FF2B5EF4-FFF2-40B4-BE49-F238E27FC236}">
                <a16:creationId xmlns:a16="http://schemas.microsoft.com/office/drawing/2014/main" id="{97FF1444-3EF1-A687-6AC4-09B3C7C3D72A}"/>
              </a:ext>
            </a:extLst>
          </p:cNvPr>
          <p:cNvSpPr>
            <a:spLocks noGrp="1"/>
          </p:cNvSpPr>
          <p:nvPr>
            <p:ph type="body" sz="quarter" idx="13" hasCustomPrompt="1"/>
          </p:nvPr>
        </p:nvSpPr>
        <p:spPr>
          <a:xfrm>
            <a:off x="758765" y="2194366"/>
            <a:ext cx="4804979" cy="791513"/>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13" name="Text Placeholder 9">
            <a:extLst>
              <a:ext uri="{FF2B5EF4-FFF2-40B4-BE49-F238E27FC236}">
                <a16:creationId xmlns:a16="http://schemas.microsoft.com/office/drawing/2014/main" id="{F94D25BE-4A28-E815-375A-8F2388EB805F}"/>
              </a:ext>
            </a:extLst>
          </p:cNvPr>
          <p:cNvSpPr>
            <a:spLocks noGrp="1"/>
          </p:cNvSpPr>
          <p:nvPr>
            <p:ph type="body" sz="quarter" idx="15" hasCustomPrompt="1"/>
          </p:nvPr>
        </p:nvSpPr>
        <p:spPr>
          <a:xfrm>
            <a:off x="1500137" y="1395310"/>
            <a:ext cx="2486202" cy="315155"/>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job title</a:t>
            </a:r>
          </a:p>
        </p:txBody>
      </p:sp>
      <p:sp>
        <p:nvSpPr>
          <p:cNvPr id="14" name="Text Placeholder 9">
            <a:extLst>
              <a:ext uri="{FF2B5EF4-FFF2-40B4-BE49-F238E27FC236}">
                <a16:creationId xmlns:a16="http://schemas.microsoft.com/office/drawing/2014/main" id="{094FBA57-B45D-C0D0-FD22-439E7782B97C}"/>
              </a:ext>
            </a:extLst>
          </p:cNvPr>
          <p:cNvSpPr>
            <a:spLocks noGrp="1"/>
          </p:cNvSpPr>
          <p:nvPr>
            <p:ph type="body" sz="quarter" idx="16" hasCustomPrompt="1"/>
          </p:nvPr>
        </p:nvSpPr>
        <p:spPr>
          <a:xfrm>
            <a:off x="1500138" y="1110674"/>
            <a:ext cx="2486202" cy="252657"/>
          </a:xfrm>
          <a:prstGeom prst="rect">
            <a:avLst/>
          </a:prstGeom>
        </p:spPr>
        <p:txBody>
          <a:bodyPr/>
          <a:lstStyle>
            <a:lvl1pPr marL="0" indent="0" algn="l" defTabSz="914400" rtl="0" eaLnBrk="1" latinLnBrk="0" hangingPunct="1">
              <a:lnSpc>
                <a:spcPct val="100000"/>
              </a:lnSpc>
              <a:buNone/>
              <a:defRPr lang="en-GB" sz="18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insert name</a:t>
            </a:r>
          </a:p>
        </p:txBody>
      </p:sp>
      <p:sp>
        <p:nvSpPr>
          <p:cNvPr id="15" name="Text Placeholder 9">
            <a:extLst>
              <a:ext uri="{FF2B5EF4-FFF2-40B4-BE49-F238E27FC236}">
                <a16:creationId xmlns:a16="http://schemas.microsoft.com/office/drawing/2014/main" id="{DA324267-3151-CEEA-BB95-91D3F53F5315}"/>
              </a:ext>
            </a:extLst>
          </p:cNvPr>
          <p:cNvSpPr>
            <a:spLocks noGrp="1"/>
          </p:cNvSpPr>
          <p:nvPr>
            <p:ph type="body" sz="quarter" idx="14" hasCustomPrompt="1"/>
          </p:nvPr>
        </p:nvSpPr>
        <p:spPr>
          <a:xfrm>
            <a:off x="7677105" y="2643842"/>
            <a:ext cx="3536995" cy="1060683"/>
          </a:xfrm>
          <a:prstGeom prst="rect">
            <a:avLst/>
          </a:prstGeom>
        </p:spPr>
        <p:txBody>
          <a:bodyPr/>
          <a:lstStyle>
            <a:lvl1pPr marL="0" indent="0" algn="l" defTabSz="914400" rtl="0" eaLnBrk="1" latinLnBrk="0" hangingPunct="1">
              <a:lnSpc>
                <a:spcPct val="100000"/>
              </a:lnSpc>
              <a:buNone/>
              <a:defRPr lang="en-GB" sz="1200" b="0" kern="1200" dirty="0">
                <a:solidFill>
                  <a:schemeClr val="bg1"/>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pic>
        <p:nvPicPr>
          <p:cNvPr id="7" name="Picture 6">
            <a:extLst>
              <a:ext uri="{FF2B5EF4-FFF2-40B4-BE49-F238E27FC236}">
                <a16:creationId xmlns:a16="http://schemas.microsoft.com/office/drawing/2014/main" id="{2806F5F8-7B5E-122C-3299-845CBD7684F9}"/>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833975" cy="826527"/>
          </a:xfrm>
          <a:prstGeom prst="rect">
            <a:avLst/>
          </a:prstGeom>
        </p:spPr>
      </p:pic>
      <p:sp>
        <p:nvSpPr>
          <p:cNvPr id="4" name="Footer Placeholder 3">
            <a:extLst>
              <a:ext uri="{FF2B5EF4-FFF2-40B4-BE49-F238E27FC236}">
                <a16:creationId xmlns:a16="http://schemas.microsoft.com/office/drawing/2014/main" id="{7917AADB-D9F2-E515-8A9D-F921FB575435}"/>
              </a:ext>
            </a:extLst>
          </p:cNvPr>
          <p:cNvSpPr>
            <a:spLocks noGrp="1"/>
          </p:cNvSpPr>
          <p:nvPr>
            <p:ph type="ftr" sz="quarter" idx="18"/>
          </p:nvPr>
        </p:nvSpPr>
        <p:spPr/>
        <p:txBody>
          <a:bodyPr/>
          <a:lstStyle/>
          <a:p>
            <a:endParaRPr lang="en-GB"/>
          </a:p>
        </p:txBody>
      </p:sp>
      <p:sp>
        <p:nvSpPr>
          <p:cNvPr id="12" name="Slide Number Placeholder 11">
            <a:extLst>
              <a:ext uri="{FF2B5EF4-FFF2-40B4-BE49-F238E27FC236}">
                <a16:creationId xmlns:a16="http://schemas.microsoft.com/office/drawing/2014/main" id="{FC32C6BB-3F32-3146-5D68-26B415555227}"/>
              </a:ext>
            </a:extLst>
          </p:cNvPr>
          <p:cNvSpPr>
            <a:spLocks noGrp="1"/>
          </p:cNvSpPr>
          <p:nvPr>
            <p:ph type="sldNum" sz="quarter" idx="19"/>
          </p:nvPr>
        </p:nvSpPr>
        <p:spPr/>
        <p:txBody>
          <a:bodyPr/>
          <a:lstStyle/>
          <a:p>
            <a:fld id="{AEF90047-F6AF-4E19-94F5-26DC29EF171D}" type="slidenum">
              <a:rPr lang="en-GB" smtClean="0"/>
              <a:t>‹#›</a:t>
            </a:fld>
            <a:endParaRPr lang="en-GB"/>
          </a:p>
        </p:txBody>
      </p:sp>
    </p:spTree>
    <p:extLst>
      <p:ext uri="{BB962C8B-B14F-4D97-AF65-F5344CB8AC3E}">
        <p14:creationId xmlns:p14="http://schemas.microsoft.com/office/powerpoint/2010/main" val="10274188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ography V5">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BDE78EA7-ABF5-B489-F05E-591CDCB63671}"/>
              </a:ext>
            </a:extLst>
          </p:cNvPr>
          <p:cNvSpPr>
            <a:spLocks noGrp="1" noRot="1" noMove="1" noResize="1" noEditPoints="1" noAdjustHandles="1" noChangeArrowheads="1" noChangeShapeType="1"/>
          </p:cNvSpPr>
          <p:nvPr userDrawn="1"/>
        </p:nvSpPr>
        <p:spPr>
          <a:xfrm>
            <a:off x="0" y="1"/>
            <a:ext cx="6096000" cy="5036542"/>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4" name="TextBox 23">
            <a:extLst>
              <a:ext uri="{FF2B5EF4-FFF2-40B4-BE49-F238E27FC236}">
                <a16:creationId xmlns:a16="http://schemas.microsoft.com/office/drawing/2014/main" id="{5EB567A7-8283-6C12-BB98-3972062FC54D}"/>
              </a:ext>
            </a:extLst>
          </p:cNvPr>
          <p:cNvSpPr txBox="1"/>
          <p:nvPr userDrawn="1"/>
        </p:nvSpPr>
        <p:spPr>
          <a:xfrm>
            <a:off x="742979" y="1512605"/>
            <a:ext cx="5473008" cy="261610"/>
          </a:xfrm>
          <a:prstGeom prst="rect">
            <a:avLst/>
          </a:prstGeom>
          <a:noFill/>
        </p:spPr>
        <p:txBody>
          <a:bodyPr wrap="square" rtlCol="0">
            <a:spAutoFit/>
          </a:bodyPr>
          <a:lstStyle/>
          <a:p>
            <a:r>
              <a:rPr lang="en-GB" sz="1050" b="1">
                <a:solidFill>
                  <a:srgbClr val="00A499"/>
                </a:solidFill>
                <a:effectLst/>
                <a:latin typeface="Arial" panose="020B0604020202020204" pitchFamily="34" charset="0"/>
              </a:rPr>
              <a:t>Overview</a:t>
            </a:r>
            <a:endParaRPr lang="en-GB" sz="900" b="0" i="0">
              <a:solidFill>
                <a:srgbClr val="425563"/>
              </a:solidFill>
              <a:latin typeface="Arial" panose="020B0604020202020204" pitchFamily="34" charset="0"/>
            </a:endParaRPr>
          </a:p>
        </p:txBody>
      </p:sp>
      <p:sp>
        <p:nvSpPr>
          <p:cNvPr id="25" name="Text Placeholder 9">
            <a:extLst>
              <a:ext uri="{FF2B5EF4-FFF2-40B4-BE49-F238E27FC236}">
                <a16:creationId xmlns:a16="http://schemas.microsoft.com/office/drawing/2014/main" id="{A5CF8011-FCA0-5B14-FA53-1A519DA879DC}"/>
              </a:ext>
            </a:extLst>
          </p:cNvPr>
          <p:cNvSpPr>
            <a:spLocks noGrp="1"/>
          </p:cNvSpPr>
          <p:nvPr>
            <p:ph type="body" sz="quarter" idx="13" hasCustomPrompt="1"/>
          </p:nvPr>
        </p:nvSpPr>
        <p:spPr>
          <a:xfrm>
            <a:off x="758765" y="1718201"/>
            <a:ext cx="4804979" cy="2575867"/>
          </a:xfrm>
          <a:prstGeom prst="rect">
            <a:avLst/>
          </a:prstGeom>
        </p:spPr>
        <p:txBody>
          <a:bodyPr/>
          <a:lstStyle>
            <a:lvl1pPr marL="0" indent="0" algn="l" defTabSz="914400" rtl="0" eaLnBrk="1" latinLnBrk="0" hangingPunct="1">
              <a:lnSpc>
                <a:spcPct val="100000"/>
              </a:lnSpc>
              <a:buNone/>
              <a:defRPr lang="en-GB" sz="8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26" name="Rectangle 25">
            <a:extLst>
              <a:ext uri="{FF2B5EF4-FFF2-40B4-BE49-F238E27FC236}">
                <a16:creationId xmlns:a16="http://schemas.microsoft.com/office/drawing/2014/main" id="{2FF8C05C-D5E1-717F-2347-D13D18116767}"/>
              </a:ext>
            </a:extLst>
          </p:cNvPr>
          <p:cNvSpPr>
            <a:spLocks noGrp="1" noRot="1" noMove="1" noResize="1" noEditPoints="1" noAdjustHandles="1" noChangeArrowheads="1" noChangeShapeType="1"/>
          </p:cNvSpPr>
          <p:nvPr userDrawn="1"/>
        </p:nvSpPr>
        <p:spPr>
          <a:xfrm>
            <a:off x="0" y="5029199"/>
            <a:ext cx="6099048" cy="1828801"/>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7" name="TextBox 26">
            <a:extLst>
              <a:ext uri="{FF2B5EF4-FFF2-40B4-BE49-F238E27FC236}">
                <a16:creationId xmlns:a16="http://schemas.microsoft.com/office/drawing/2014/main" id="{427C3B62-72DB-A68A-481F-25A4BF20F7CA}"/>
              </a:ext>
            </a:extLst>
          </p:cNvPr>
          <p:cNvSpPr txBox="1">
            <a:spLocks noGrp="1" noRot="1" noMove="1" noResize="1" noEditPoints="1" noAdjustHandles="1" noChangeArrowheads="1" noChangeShapeType="1"/>
          </p:cNvSpPr>
          <p:nvPr userDrawn="1"/>
        </p:nvSpPr>
        <p:spPr>
          <a:xfrm>
            <a:off x="838200" y="4753151"/>
            <a:ext cx="2229469" cy="253916"/>
          </a:xfrm>
          <a:prstGeom prst="rect">
            <a:avLst/>
          </a:prstGeom>
          <a:solidFill>
            <a:srgbClr val="005EB8"/>
          </a:solidFill>
        </p:spPr>
        <p:txBody>
          <a:bodyPr wrap="square" rtlCol="0" anchor="ctr">
            <a:spAutoFit/>
          </a:bodyPr>
          <a:lstStyle/>
          <a:p>
            <a:r>
              <a:rPr lang="en-GB" sz="1050" b="1">
                <a:solidFill>
                  <a:schemeClr val="bg1"/>
                </a:solidFill>
                <a:effectLst/>
                <a:latin typeface="Arial" panose="020B0604020202020204" pitchFamily="34" charset="0"/>
              </a:rPr>
              <a:t>Specialisms &amp; Qualifications</a:t>
            </a:r>
            <a:endParaRPr lang="en-GB" sz="1050">
              <a:solidFill>
                <a:schemeClr val="bg1"/>
              </a:solidFill>
              <a:effectLst/>
              <a:latin typeface="Arial" panose="020B0604020202020204" pitchFamily="34" charset="0"/>
            </a:endParaRPr>
          </a:p>
        </p:txBody>
      </p:sp>
      <p:sp>
        <p:nvSpPr>
          <p:cNvPr id="28" name="Rectangle 27">
            <a:extLst>
              <a:ext uri="{FF2B5EF4-FFF2-40B4-BE49-F238E27FC236}">
                <a16:creationId xmlns:a16="http://schemas.microsoft.com/office/drawing/2014/main" id="{E537DF75-6A7C-8C01-7FB4-A0697078E906}"/>
              </a:ext>
            </a:extLst>
          </p:cNvPr>
          <p:cNvSpPr>
            <a:spLocks noGrp="1" noRot="1" noMove="1" noResize="1" noEditPoints="1" noAdjustHandles="1" noChangeArrowheads="1" noChangeShapeType="1"/>
          </p:cNvSpPr>
          <p:nvPr userDrawn="1"/>
        </p:nvSpPr>
        <p:spPr>
          <a:xfrm rot="18900000">
            <a:off x="9226214" y="4415110"/>
            <a:ext cx="254926" cy="622939"/>
          </a:xfrm>
          <a:prstGeom prst="rect">
            <a:avLst/>
          </a:prstGeom>
          <a:solidFill>
            <a:srgbClr val="BDD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9" name="Rectangle 28">
            <a:extLst>
              <a:ext uri="{FF2B5EF4-FFF2-40B4-BE49-F238E27FC236}">
                <a16:creationId xmlns:a16="http://schemas.microsoft.com/office/drawing/2014/main" id="{D663A31E-D3F0-95FF-2A13-68B6E05EA3E4}"/>
              </a:ext>
            </a:extLst>
          </p:cNvPr>
          <p:cNvSpPr>
            <a:spLocks noGrp="1" noRot="1" noMove="1" noResize="1" noEditPoints="1" noAdjustHandles="1" noChangeArrowheads="1" noChangeShapeType="1"/>
          </p:cNvSpPr>
          <p:nvPr userDrawn="1"/>
        </p:nvSpPr>
        <p:spPr>
          <a:xfrm>
            <a:off x="6096000" y="5029200"/>
            <a:ext cx="6095998" cy="1828801"/>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0" name="TextBox 29">
            <a:extLst>
              <a:ext uri="{FF2B5EF4-FFF2-40B4-BE49-F238E27FC236}">
                <a16:creationId xmlns:a16="http://schemas.microsoft.com/office/drawing/2014/main" id="{8DF50815-6BD0-8CB0-153A-017E4D3A5D11}"/>
              </a:ext>
            </a:extLst>
          </p:cNvPr>
          <p:cNvSpPr txBox="1">
            <a:spLocks noGrp="1" noRot="1" noMove="1" noResize="1" noEditPoints="1" noAdjustHandles="1" noChangeArrowheads="1" noChangeShapeType="1"/>
          </p:cNvSpPr>
          <p:nvPr userDrawn="1"/>
        </p:nvSpPr>
        <p:spPr>
          <a:xfrm>
            <a:off x="6934200" y="4753152"/>
            <a:ext cx="2229469" cy="253916"/>
          </a:xfrm>
          <a:prstGeom prst="rect">
            <a:avLst/>
          </a:prstGeom>
          <a:solidFill>
            <a:srgbClr val="005EB8"/>
          </a:solidFill>
        </p:spPr>
        <p:txBody>
          <a:bodyPr wrap="square" rtlCol="0" anchor="ctr">
            <a:spAutoFit/>
          </a:bodyPr>
          <a:lstStyle/>
          <a:p>
            <a:r>
              <a:rPr lang="en-GB" sz="1050" b="1">
                <a:solidFill>
                  <a:schemeClr val="bg1"/>
                </a:solidFill>
                <a:effectLst/>
                <a:latin typeface="Arial" panose="020B0604020202020204" pitchFamily="34" charset="0"/>
              </a:rPr>
              <a:t>Specialisms &amp; Qualifications</a:t>
            </a:r>
            <a:endParaRPr lang="en-GB" sz="1050">
              <a:solidFill>
                <a:schemeClr val="bg1"/>
              </a:solidFill>
              <a:effectLst/>
              <a:latin typeface="Arial" panose="020B0604020202020204" pitchFamily="34" charset="0"/>
            </a:endParaRPr>
          </a:p>
        </p:txBody>
      </p:sp>
      <p:sp>
        <p:nvSpPr>
          <p:cNvPr id="33" name="Text Placeholder 9">
            <a:extLst>
              <a:ext uri="{FF2B5EF4-FFF2-40B4-BE49-F238E27FC236}">
                <a16:creationId xmlns:a16="http://schemas.microsoft.com/office/drawing/2014/main" id="{2944B88D-B498-77E9-95E7-AFD3260F1E52}"/>
              </a:ext>
            </a:extLst>
          </p:cNvPr>
          <p:cNvSpPr>
            <a:spLocks noGrp="1"/>
          </p:cNvSpPr>
          <p:nvPr>
            <p:ph type="body" sz="quarter" idx="18" hasCustomPrompt="1"/>
          </p:nvPr>
        </p:nvSpPr>
        <p:spPr>
          <a:xfrm>
            <a:off x="746064"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36" name="Text Placeholder 9">
            <a:extLst>
              <a:ext uri="{FF2B5EF4-FFF2-40B4-BE49-F238E27FC236}">
                <a16:creationId xmlns:a16="http://schemas.microsoft.com/office/drawing/2014/main" id="{569BB6CF-A6DE-1A1E-659E-8449162EDCD8}"/>
              </a:ext>
            </a:extLst>
          </p:cNvPr>
          <p:cNvSpPr>
            <a:spLocks noGrp="1"/>
          </p:cNvSpPr>
          <p:nvPr>
            <p:ph type="body" sz="quarter" idx="19" hasCustomPrompt="1"/>
          </p:nvPr>
        </p:nvSpPr>
        <p:spPr>
          <a:xfrm>
            <a:off x="2863723"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37" name="Text Placeholder 9">
            <a:extLst>
              <a:ext uri="{FF2B5EF4-FFF2-40B4-BE49-F238E27FC236}">
                <a16:creationId xmlns:a16="http://schemas.microsoft.com/office/drawing/2014/main" id="{A372E1BC-4FD8-D883-CA06-3B6683D9F187}"/>
              </a:ext>
            </a:extLst>
          </p:cNvPr>
          <p:cNvSpPr>
            <a:spLocks noGrp="1"/>
          </p:cNvSpPr>
          <p:nvPr>
            <p:ph type="body" sz="quarter" idx="20" hasCustomPrompt="1"/>
          </p:nvPr>
        </p:nvSpPr>
        <p:spPr>
          <a:xfrm>
            <a:off x="6835483"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38" name="Text Placeholder 9">
            <a:extLst>
              <a:ext uri="{FF2B5EF4-FFF2-40B4-BE49-F238E27FC236}">
                <a16:creationId xmlns:a16="http://schemas.microsoft.com/office/drawing/2014/main" id="{433DCE16-80F6-C4C7-71BE-271316585536}"/>
              </a:ext>
            </a:extLst>
          </p:cNvPr>
          <p:cNvSpPr>
            <a:spLocks noGrp="1"/>
          </p:cNvSpPr>
          <p:nvPr>
            <p:ph type="body" sz="quarter" idx="21" hasCustomPrompt="1"/>
          </p:nvPr>
        </p:nvSpPr>
        <p:spPr>
          <a:xfrm>
            <a:off x="8953142"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42" name="TextBox 41">
            <a:extLst>
              <a:ext uri="{FF2B5EF4-FFF2-40B4-BE49-F238E27FC236}">
                <a16:creationId xmlns:a16="http://schemas.microsoft.com/office/drawing/2014/main" id="{98A11D3D-81E7-0CF9-0BD8-A8BA0619DBF7}"/>
              </a:ext>
            </a:extLst>
          </p:cNvPr>
          <p:cNvSpPr txBox="1"/>
          <p:nvPr userDrawn="1"/>
        </p:nvSpPr>
        <p:spPr>
          <a:xfrm>
            <a:off x="6835483" y="1512605"/>
            <a:ext cx="5473008" cy="261610"/>
          </a:xfrm>
          <a:prstGeom prst="rect">
            <a:avLst/>
          </a:prstGeom>
          <a:noFill/>
        </p:spPr>
        <p:txBody>
          <a:bodyPr wrap="square" rtlCol="0">
            <a:spAutoFit/>
          </a:bodyPr>
          <a:lstStyle/>
          <a:p>
            <a:r>
              <a:rPr lang="en-GB" sz="1050" b="1">
                <a:solidFill>
                  <a:srgbClr val="00A499"/>
                </a:solidFill>
                <a:effectLst/>
                <a:latin typeface="Arial" panose="020B0604020202020204" pitchFamily="34" charset="0"/>
              </a:rPr>
              <a:t>Overview</a:t>
            </a:r>
            <a:endParaRPr lang="en-GB" sz="900" b="0" i="0">
              <a:solidFill>
                <a:srgbClr val="425563"/>
              </a:solidFill>
              <a:latin typeface="Arial" panose="020B0604020202020204" pitchFamily="34" charset="0"/>
            </a:endParaRPr>
          </a:p>
        </p:txBody>
      </p:sp>
      <p:sp>
        <p:nvSpPr>
          <p:cNvPr id="43" name="Text Placeholder 9">
            <a:extLst>
              <a:ext uri="{FF2B5EF4-FFF2-40B4-BE49-F238E27FC236}">
                <a16:creationId xmlns:a16="http://schemas.microsoft.com/office/drawing/2014/main" id="{7C542DA1-99BA-5F33-9685-FFB2E022E967}"/>
              </a:ext>
            </a:extLst>
          </p:cNvPr>
          <p:cNvSpPr>
            <a:spLocks noGrp="1"/>
          </p:cNvSpPr>
          <p:nvPr>
            <p:ph type="body" sz="quarter" idx="25" hasCustomPrompt="1"/>
          </p:nvPr>
        </p:nvSpPr>
        <p:spPr>
          <a:xfrm>
            <a:off x="6851269" y="1718201"/>
            <a:ext cx="4804979" cy="2570299"/>
          </a:xfrm>
          <a:prstGeom prst="rect">
            <a:avLst/>
          </a:prstGeom>
        </p:spPr>
        <p:txBody>
          <a:bodyPr/>
          <a:lstStyle>
            <a:lvl1pPr marL="0" indent="0" algn="l" defTabSz="914400" rtl="0" eaLnBrk="1" latinLnBrk="0" hangingPunct="1">
              <a:lnSpc>
                <a:spcPct val="100000"/>
              </a:lnSpc>
              <a:buNone/>
              <a:defRPr lang="en-GB" sz="8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45" name="Freeform 44">
            <a:extLst>
              <a:ext uri="{FF2B5EF4-FFF2-40B4-BE49-F238E27FC236}">
                <a16:creationId xmlns:a16="http://schemas.microsoft.com/office/drawing/2014/main" id="{0F964D86-41EA-2A29-02B7-AD3C7F5D4746}"/>
              </a:ext>
            </a:extLst>
          </p:cNvPr>
          <p:cNvSpPr>
            <a:spLocks noGrp="1" noRot="1" noMove="1" noResize="1" noEditPoints="1" noAdjustHandles="1" noChangeArrowheads="1" noChangeShapeType="1"/>
          </p:cNvSpPr>
          <p:nvPr userDrawn="1"/>
        </p:nvSpPr>
        <p:spPr>
          <a:xfrm rot="18900000">
            <a:off x="3149987" y="4484886"/>
            <a:ext cx="491919" cy="433943"/>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8429" h="810183">
                <a:moveTo>
                  <a:pt x="0" y="0"/>
                </a:moveTo>
                <a:lnTo>
                  <a:pt x="513613" y="551"/>
                </a:lnTo>
                <a:lnTo>
                  <a:pt x="516195" y="551"/>
                </a:lnTo>
                <a:lnTo>
                  <a:pt x="516195" y="811"/>
                </a:lnTo>
                <a:lnTo>
                  <a:pt x="595198" y="8775"/>
                </a:lnTo>
                <a:cubicBezTo>
                  <a:pt x="779666" y="46523"/>
                  <a:pt x="918429" y="209740"/>
                  <a:pt x="918429" y="405367"/>
                </a:cubicBezTo>
                <a:cubicBezTo>
                  <a:pt x="918429" y="600994"/>
                  <a:pt x="779666" y="764211"/>
                  <a:pt x="595198" y="801959"/>
                </a:cubicBezTo>
                <a:lnTo>
                  <a:pt x="516195" y="809923"/>
                </a:lnTo>
                <a:lnTo>
                  <a:pt x="516195" y="810182"/>
                </a:lnTo>
                <a:lnTo>
                  <a:pt x="513623" y="810182"/>
                </a:lnTo>
                <a:cubicBezTo>
                  <a:pt x="513620" y="810182"/>
                  <a:pt x="513616" y="810183"/>
                  <a:pt x="513613" y="810183"/>
                </a:cubicBezTo>
                <a:cubicBezTo>
                  <a:pt x="513610" y="810183"/>
                  <a:pt x="513606" y="810182"/>
                  <a:pt x="513603" y="810182"/>
                </a:cubicBezTo>
                <a:lnTo>
                  <a:pt x="0" y="810182"/>
                </a:lnTo>
                <a:lnTo>
                  <a:pt x="0" y="0"/>
                </a:lnTo>
                <a:close/>
              </a:path>
            </a:pathLst>
          </a:cu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Arial" panose="020B0604020202020204" pitchFamily="34" charset="0"/>
            </a:endParaRPr>
          </a:p>
        </p:txBody>
      </p:sp>
      <p:sp>
        <p:nvSpPr>
          <p:cNvPr id="46" name="Picture Placeholder 2">
            <a:extLst>
              <a:ext uri="{FF2B5EF4-FFF2-40B4-BE49-F238E27FC236}">
                <a16:creationId xmlns:a16="http://schemas.microsoft.com/office/drawing/2014/main" id="{1418EE11-640B-F34A-9559-AAFC6A6EAB85}"/>
              </a:ext>
            </a:extLst>
          </p:cNvPr>
          <p:cNvSpPr>
            <a:spLocks noGrp="1"/>
          </p:cNvSpPr>
          <p:nvPr>
            <p:ph type="pic" sz="quarter" idx="26" hasCustomPrompt="1"/>
          </p:nvPr>
        </p:nvSpPr>
        <p:spPr>
          <a:xfrm>
            <a:off x="830038" y="826528"/>
            <a:ext cx="432892" cy="568783"/>
          </a:xfrm>
          <a:prstGeom prst="rect">
            <a:avLst/>
          </a:prstGeom>
        </p:spPr>
        <p:txBody>
          <a:bodyPr/>
          <a:lstStyle>
            <a:lvl1pPr marL="0" indent="0">
              <a:lnSpc>
                <a:spcPct val="100000"/>
              </a:lnSpc>
              <a:buNone/>
              <a:defRPr sz="700">
                <a:solidFill>
                  <a:srgbClr val="425563"/>
                </a:solidFill>
                <a:latin typeface="Arial" panose="020B0604020202020204" pitchFamily="34" charset="0"/>
                <a:cs typeface="Arial" panose="020B0604020202020204" pitchFamily="34" charset="0"/>
              </a:defRPr>
            </a:lvl1pPr>
          </a:lstStyle>
          <a:p>
            <a:r>
              <a:rPr lang="en-US"/>
              <a:t>Click to add head</a:t>
            </a:r>
            <a:br>
              <a:rPr lang="en-US"/>
            </a:br>
            <a:r>
              <a:rPr lang="en-US"/>
              <a:t>shot</a:t>
            </a:r>
          </a:p>
        </p:txBody>
      </p:sp>
      <p:sp>
        <p:nvSpPr>
          <p:cNvPr id="47" name="Picture Placeholder 2">
            <a:extLst>
              <a:ext uri="{FF2B5EF4-FFF2-40B4-BE49-F238E27FC236}">
                <a16:creationId xmlns:a16="http://schemas.microsoft.com/office/drawing/2014/main" id="{164A4DE4-0595-3E8A-1D05-30BECD3CDF25}"/>
              </a:ext>
            </a:extLst>
          </p:cNvPr>
          <p:cNvSpPr>
            <a:spLocks noGrp="1"/>
          </p:cNvSpPr>
          <p:nvPr>
            <p:ph type="pic" sz="quarter" idx="27" hasCustomPrompt="1"/>
          </p:nvPr>
        </p:nvSpPr>
        <p:spPr>
          <a:xfrm>
            <a:off x="6891386" y="835621"/>
            <a:ext cx="432892" cy="568783"/>
          </a:xfrm>
          <a:prstGeom prst="rect">
            <a:avLst/>
          </a:prstGeom>
        </p:spPr>
        <p:txBody>
          <a:bodyPr/>
          <a:lstStyle>
            <a:lvl1pPr marL="0" indent="0">
              <a:lnSpc>
                <a:spcPct val="100000"/>
              </a:lnSpc>
              <a:buNone/>
              <a:defRPr sz="700">
                <a:solidFill>
                  <a:srgbClr val="425563"/>
                </a:solidFill>
                <a:latin typeface="Arial" panose="020B0604020202020204" pitchFamily="34" charset="0"/>
                <a:cs typeface="Arial" panose="020B0604020202020204" pitchFamily="34" charset="0"/>
              </a:defRPr>
            </a:lvl1pPr>
          </a:lstStyle>
          <a:p>
            <a:r>
              <a:rPr lang="en-US"/>
              <a:t>Click</a:t>
            </a:r>
            <a:br>
              <a:rPr lang="en-US"/>
            </a:br>
            <a:r>
              <a:rPr lang="en-US"/>
              <a:t>to add head</a:t>
            </a:r>
            <a:br>
              <a:rPr lang="en-US"/>
            </a:br>
            <a:r>
              <a:rPr lang="en-US"/>
              <a:t>shot</a:t>
            </a:r>
          </a:p>
        </p:txBody>
      </p:sp>
      <p:pic>
        <p:nvPicPr>
          <p:cNvPr id="2" name="Picture 1">
            <a:extLst>
              <a:ext uri="{FF2B5EF4-FFF2-40B4-BE49-F238E27FC236}">
                <a16:creationId xmlns:a16="http://schemas.microsoft.com/office/drawing/2014/main" id="{09C4C911-E5C6-9FD0-BFEF-6D0B4F001BF7}"/>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833975" cy="826527"/>
          </a:xfrm>
          <a:prstGeom prst="rect">
            <a:avLst/>
          </a:prstGeom>
        </p:spPr>
      </p:pic>
      <p:sp>
        <p:nvSpPr>
          <p:cNvPr id="3" name="Text Placeholder 9">
            <a:extLst>
              <a:ext uri="{FF2B5EF4-FFF2-40B4-BE49-F238E27FC236}">
                <a16:creationId xmlns:a16="http://schemas.microsoft.com/office/drawing/2014/main" id="{D786B4F9-EF6F-A3D1-1FCA-B3580C6055BC}"/>
              </a:ext>
            </a:extLst>
          </p:cNvPr>
          <p:cNvSpPr>
            <a:spLocks noGrp="1"/>
          </p:cNvSpPr>
          <p:nvPr>
            <p:ph type="body" sz="quarter" idx="15" hasCustomPrompt="1"/>
          </p:nvPr>
        </p:nvSpPr>
        <p:spPr>
          <a:xfrm>
            <a:off x="1266505" y="1119510"/>
            <a:ext cx="1940046" cy="229622"/>
          </a:xfrm>
          <a:prstGeom prst="rect">
            <a:avLst/>
          </a:prstGeom>
        </p:spPr>
        <p:txBody>
          <a:bodyPr/>
          <a:lstStyle>
            <a:lvl1pPr marL="0" indent="0" algn="l" defTabSz="914400" rtl="0" eaLnBrk="1" latinLnBrk="0" hangingPunct="1">
              <a:lnSpc>
                <a:spcPct val="100000"/>
              </a:lnSpc>
              <a:buNone/>
              <a:defRPr lang="en-GB" sz="800" b="0" i="0" kern="1200" dirty="0">
                <a:solidFill>
                  <a:srgbClr val="425563"/>
                </a:solidFill>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job title</a:t>
            </a:r>
          </a:p>
        </p:txBody>
      </p:sp>
      <p:sp>
        <p:nvSpPr>
          <p:cNvPr id="4" name="Text Placeholder 9">
            <a:extLst>
              <a:ext uri="{FF2B5EF4-FFF2-40B4-BE49-F238E27FC236}">
                <a16:creationId xmlns:a16="http://schemas.microsoft.com/office/drawing/2014/main" id="{1CB802ED-1E3E-EB72-C2D2-BEAC92AC4237}"/>
              </a:ext>
            </a:extLst>
          </p:cNvPr>
          <p:cNvSpPr>
            <a:spLocks noGrp="1"/>
          </p:cNvSpPr>
          <p:nvPr>
            <p:ph type="body" sz="quarter" idx="16" hasCustomPrompt="1"/>
          </p:nvPr>
        </p:nvSpPr>
        <p:spPr>
          <a:xfrm>
            <a:off x="1265978" y="906405"/>
            <a:ext cx="1940046" cy="179503"/>
          </a:xfrm>
          <a:prstGeom prst="rect">
            <a:avLst/>
          </a:prstGeom>
        </p:spPr>
        <p:txBody>
          <a:bodyPr/>
          <a:lstStyle>
            <a:lvl1pPr marL="0" indent="0" algn="l" defTabSz="914400" rtl="0" eaLnBrk="1" latinLnBrk="0" hangingPunct="1">
              <a:lnSpc>
                <a:spcPct val="100000"/>
              </a:lnSpc>
              <a:buNone/>
              <a:defRPr lang="en-GB" sz="12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insert name</a:t>
            </a:r>
          </a:p>
        </p:txBody>
      </p:sp>
      <p:sp>
        <p:nvSpPr>
          <p:cNvPr id="5" name="Text Placeholder 9">
            <a:extLst>
              <a:ext uri="{FF2B5EF4-FFF2-40B4-BE49-F238E27FC236}">
                <a16:creationId xmlns:a16="http://schemas.microsoft.com/office/drawing/2014/main" id="{80ED916B-CD22-17BF-DD9E-2D77C68E75F5}"/>
              </a:ext>
            </a:extLst>
          </p:cNvPr>
          <p:cNvSpPr>
            <a:spLocks noGrp="1"/>
          </p:cNvSpPr>
          <p:nvPr>
            <p:ph type="body" sz="quarter" idx="22" hasCustomPrompt="1"/>
          </p:nvPr>
        </p:nvSpPr>
        <p:spPr>
          <a:xfrm>
            <a:off x="7331301" y="1119510"/>
            <a:ext cx="1940046" cy="229622"/>
          </a:xfrm>
          <a:prstGeom prst="rect">
            <a:avLst/>
          </a:prstGeom>
        </p:spPr>
        <p:txBody>
          <a:bodyPr/>
          <a:lstStyle>
            <a:lvl1pPr marL="0" indent="0" algn="l" defTabSz="914400" rtl="0" eaLnBrk="1" latinLnBrk="0" hangingPunct="1">
              <a:lnSpc>
                <a:spcPct val="100000"/>
              </a:lnSpc>
              <a:buNone/>
              <a:defRPr lang="en-GB" sz="800" b="0" i="0" kern="1200" dirty="0">
                <a:solidFill>
                  <a:srgbClr val="425563"/>
                </a:solidFill>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job title</a:t>
            </a:r>
          </a:p>
        </p:txBody>
      </p:sp>
      <p:sp>
        <p:nvSpPr>
          <p:cNvPr id="6" name="Text Placeholder 9">
            <a:extLst>
              <a:ext uri="{FF2B5EF4-FFF2-40B4-BE49-F238E27FC236}">
                <a16:creationId xmlns:a16="http://schemas.microsoft.com/office/drawing/2014/main" id="{AA79E04C-B11F-131F-1C45-104769F5A455}"/>
              </a:ext>
            </a:extLst>
          </p:cNvPr>
          <p:cNvSpPr>
            <a:spLocks noGrp="1"/>
          </p:cNvSpPr>
          <p:nvPr>
            <p:ph type="body" sz="quarter" idx="23" hasCustomPrompt="1"/>
          </p:nvPr>
        </p:nvSpPr>
        <p:spPr>
          <a:xfrm>
            <a:off x="7330774" y="906405"/>
            <a:ext cx="1940046" cy="179503"/>
          </a:xfrm>
          <a:prstGeom prst="rect">
            <a:avLst/>
          </a:prstGeom>
        </p:spPr>
        <p:txBody>
          <a:bodyPr/>
          <a:lstStyle>
            <a:lvl1pPr marL="0" indent="0" algn="l" defTabSz="914400" rtl="0" eaLnBrk="1" latinLnBrk="0" hangingPunct="1">
              <a:lnSpc>
                <a:spcPct val="100000"/>
              </a:lnSpc>
              <a:buNone/>
              <a:defRPr lang="en-GB" sz="12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insert name</a:t>
            </a:r>
          </a:p>
        </p:txBody>
      </p:sp>
      <p:sp>
        <p:nvSpPr>
          <p:cNvPr id="7" name="Footer Placeholder 6">
            <a:extLst>
              <a:ext uri="{FF2B5EF4-FFF2-40B4-BE49-F238E27FC236}">
                <a16:creationId xmlns:a16="http://schemas.microsoft.com/office/drawing/2014/main" id="{C41539F6-ADAF-9166-EB70-1C9BB1183010}"/>
              </a:ext>
            </a:extLst>
          </p:cNvPr>
          <p:cNvSpPr>
            <a:spLocks noGrp="1"/>
          </p:cNvSpPr>
          <p:nvPr>
            <p:ph type="ftr" sz="quarter" idx="28"/>
          </p:nvPr>
        </p:nvSpPr>
        <p:spPr/>
        <p:txBody>
          <a:bodyPr/>
          <a:lstStyle/>
          <a:p>
            <a:endParaRPr lang="en-GB"/>
          </a:p>
        </p:txBody>
      </p:sp>
      <p:sp>
        <p:nvSpPr>
          <p:cNvPr id="8" name="Slide Number Placeholder 7">
            <a:extLst>
              <a:ext uri="{FF2B5EF4-FFF2-40B4-BE49-F238E27FC236}">
                <a16:creationId xmlns:a16="http://schemas.microsoft.com/office/drawing/2014/main" id="{D955F2AD-AFA9-FAFA-8559-9A9826B10804}"/>
              </a:ext>
            </a:extLst>
          </p:cNvPr>
          <p:cNvSpPr>
            <a:spLocks noGrp="1"/>
          </p:cNvSpPr>
          <p:nvPr>
            <p:ph type="sldNum" sz="quarter" idx="29"/>
          </p:nvPr>
        </p:nvSpPr>
        <p:spPr/>
        <p:txBody>
          <a:bodyPr/>
          <a:lstStyle/>
          <a:p>
            <a:fld id="{AEF90047-F6AF-4E19-94F5-26DC29EF171D}" type="slidenum">
              <a:rPr lang="en-GB" smtClean="0"/>
              <a:t>‹#›</a:t>
            </a:fld>
            <a:endParaRPr lang="en-GB"/>
          </a:p>
        </p:txBody>
      </p:sp>
    </p:spTree>
    <p:extLst>
      <p:ext uri="{BB962C8B-B14F-4D97-AF65-F5344CB8AC3E}">
        <p14:creationId xmlns:p14="http://schemas.microsoft.com/office/powerpoint/2010/main" val="3749216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ography V6">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BDE78EA7-ABF5-B489-F05E-591CDCB63671}"/>
              </a:ext>
            </a:extLst>
          </p:cNvPr>
          <p:cNvSpPr>
            <a:spLocks noGrp="1" noRot="1" noMove="1" noResize="1" noEditPoints="1" noAdjustHandles="1" noChangeArrowheads="1" noChangeShapeType="1"/>
          </p:cNvSpPr>
          <p:nvPr userDrawn="1"/>
        </p:nvSpPr>
        <p:spPr>
          <a:xfrm>
            <a:off x="0" y="4203"/>
            <a:ext cx="6096000" cy="5036542"/>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4" name="TextBox 23">
            <a:extLst>
              <a:ext uri="{FF2B5EF4-FFF2-40B4-BE49-F238E27FC236}">
                <a16:creationId xmlns:a16="http://schemas.microsoft.com/office/drawing/2014/main" id="{5EB567A7-8283-6C12-BB98-3972062FC54D}"/>
              </a:ext>
            </a:extLst>
          </p:cNvPr>
          <p:cNvSpPr txBox="1"/>
          <p:nvPr userDrawn="1"/>
        </p:nvSpPr>
        <p:spPr>
          <a:xfrm>
            <a:off x="742979" y="1512605"/>
            <a:ext cx="5473008" cy="261610"/>
          </a:xfrm>
          <a:prstGeom prst="rect">
            <a:avLst/>
          </a:prstGeom>
          <a:noFill/>
        </p:spPr>
        <p:txBody>
          <a:bodyPr wrap="square" rtlCol="0">
            <a:spAutoFit/>
          </a:bodyPr>
          <a:lstStyle/>
          <a:p>
            <a:r>
              <a:rPr lang="en-GB" sz="1050" b="1">
                <a:solidFill>
                  <a:srgbClr val="00A499"/>
                </a:solidFill>
                <a:effectLst/>
                <a:latin typeface="Arial" panose="020B0604020202020204" pitchFamily="34" charset="0"/>
              </a:rPr>
              <a:t>Overview</a:t>
            </a:r>
            <a:endParaRPr lang="en-GB" sz="900" b="0" i="0">
              <a:solidFill>
                <a:srgbClr val="425563"/>
              </a:solidFill>
              <a:latin typeface="Arial" panose="020B0604020202020204" pitchFamily="34" charset="0"/>
            </a:endParaRPr>
          </a:p>
        </p:txBody>
      </p:sp>
      <p:sp>
        <p:nvSpPr>
          <p:cNvPr id="25" name="Text Placeholder 9">
            <a:extLst>
              <a:ext uri="{FF2B5EF4-FFF2-40B4-BE49-F238E27FC236}">
                <a16:creationId xmlns:a16="http://schemas.microsoft.com/office/drawing/2014/main" id="{A5CF8011-FCA0-5B14-FA53-1A519DA879DC}"/>
              </a:ext>
            </a:extLst>
          </p:cNvPr>
          <p:cNvSpPr>
            <a:spLocks noGrp="1"/>
          </p:cNvSpPr>
          <p:nvPr>
            <p:ph type="body" sz="quarter" idx="13" hasCustomPrompt="1"/>
          </p:nvPr>
        </p:nvSpPr>
        <p:spPr>
          <a:xfrm>
            <a:off x="758765" y="1718201"/>
            <a:ext cx="4804979" cy="2575867"/>
          </a:xfrm>
          <a:prstGeom prst="rect">
            <a:avLst/>
          </a:prstGeom>
        </p:spPr>
        <p:txBody>
          <a:bodyPr/>
          <a:lstStyle>
            <a:lvl1pPr marL="0" indent="0" algn="l" defTabSz="914400" rtl="0" eaLnBrk="1" latinLnBrk="0" hangingPunct="1">
              <a:lnSpc>
                <a:spcPct val="100000"/>
              </a:lnSpc>
              <a:spcBef>
                <a:spcPts val="0"/>
              </a:spcBef>
              <a:buNone/>
              <a:defRPr lang="en-GB" sz="8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26" name="Rectangle 25">
            <a:extLst>
              <a:ext uri="{FF2B5EF4-FFF2-40B4-BE49-F238E27FC236}">
                <a16:creationId xmlns:a16="http://schemas.microsoft.com/office/drawing/2014/main" id="{2FF8C05C-D5E1-717F-2347-D13D18116767}"/>
              </a:ext>
            </a:extLst>
          </p:cNvPr>
          <p:cNvSpPr>
            <a:spLocks noGrp="1" noRot="1" noMove="1" noResize="1" noEditPoints="1" noAdjustHandles="1" noChangeArrowheads="1" noChangeShapeType="1"/>
          </p:cNvSpPr>
          <p:nvPr userDrawn="1"/>
        </p:nvSpPr>
        <p:spPr>
          <a:xfrm>
            <a:off x="0" y="5029199"/>
            <a:ext cx="6099048" cy="1828801"/>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7" name="TextBox 26">
            <a:extLst>
              <a:ext uri="{FF2B5EF4-FFF2-40B4-BE49-F238E27FC236}">
                <a16:creationId xmlns:a16="http://schemas.microsoft.com/office/drawing/2014/main" id="{427C3B62-72DB-A68A-481F-25A4BF20F7CA}"/>
              </a:ext>
            </a:extLst>
          </p:cNvPr>
          <p:cNvSpPr txBox="1">
            <a:spLocks noGrp="1" noRot="1" noMove="1" noResize="1" noEditPoints="1" noAdjustHandles="1" noChangeArrowheads="1" noChangeShapeType="1"/>
          </p:cNvSpPr>
          <p:nvPr userDrawn="1"/>
        </p:nvSpPr>
        <p:spPr>
          <a:xfrm>
            <a:off x="838200" y="4753151"/>
            <a:ext cx="2229469" cy="253916"/>
          </a:xfrm>
          <a:prstGeom prst="rect">
            <a:avLst/>
          </a:prstGeom>
          <a:solidFill>
            <a:srgbClr val="005EB8"/>
          </a:solidFill>
        </p:spPr>
        <p:txBody>
          <a:bodyPr wrap="square" rtlCol="0" anchor="ctr">
            <a:spAutoFit/>
          </a:bodyPr>
          <a:lstStyle/>
          <a:p>
            <a:r>
              <a:rPr lang="en-GB" sz="1050" b="1">
                <a:solidFill>
                  <a:schemeClr val="bg1"/>
                </a:solidFill>
                <a:effectLst/>
                <a:latin typeface="Arial" panose="020B0604020202020204" pitchFamily="34" charset="0"/>
              </a:rPr>
              <a:t>Specialisms &amp; Qualifications</a:t>
            </a:r>
            <a:endParaRPr lang="en-GB" sz="1050">
              <a:solidFill>
                <a:schemeClr val="bg1"/>
              </a:solidFill>
              <a:effectLst/>
              <a:latin typeface="Arial" panose="020B0604020202020204" pitchFamily="34" charset="0"/>
            </a:endParaRPr>
          </a:p>
        </p:txBody>
      </p:sp>
      <p:sp>
        <p:nvSpPr>
          <p:cNvPr id="28" name="Rectangle 27">
            <a:extLst>
              <a:ext uri="{FF2B5EF4-FFF2-40B4-BE49-F238E27FC236}">
                <a16:creationId xmlns:a16="http://schemas.microsoft.com/office/drawing/2014/main" id="{E537DF75-6A7C-8C01-7FB4-A0697078E906}"/>
              </a:ext>
            </a:extLst>
          </p:cNvPr>
          <p:cNvSpPr>
            <a:spLocks noGrp="1" noRot="1" noMove="1" noResize="1" noEditPoints="1" noAdjustHandles="1" noChangeArrowheads="1" noChangeShapeType="1"/>
          </p:cNvSpPr>
          <p:nvPr userDrawn="1"/>
        </p:nvSpPr>
        <p:spPr>
          <a:xfrm rot="18900000">
            <a:off x="3138697" y="4415111"/>
            <a:ext cx="254926" cy="622939"/>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9" name="Rectangle 28">
            <a:extLst>
              <a:ext uri="{FF2B5EF4-FFF2-40B4-BE49-F238E27FC236}">
                <a16:creationId xmlns:a16="http://schemas.microsoft.com/office/drawing/2014/main" id="{D663A31E-D3F0-95FF-2A13-68B6E05EA3E4}"/>
              </a:ext>
            </a:extLst>
          </p:cNvPr>
          <p:cNvSpPr>
            <a:spLocks noGrp="1" noRot="1" noMove="1" noResize="1" noEditPoints="1" noAdjustHandles="1" noChangeArrowheads="1" noChangeShapeType="1"/>
          </p:cNvSpPr>
          <p:nvPr userDrawn="1"/>
        </p:nvSpPr>
        <p:spPr>
          <a:xfrm>
            <a:off x="6096000" y="5029200"/>
            <a:ext cx="6095998" cy="1828801"/>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0" name="TextBox 29">
            <a:extLst>
              <a:ext uri="{FF2B5EF4-FFF2-40B4-BE49-F238E27FC236}">
                <a16:creationId xmlns:a16="http://schemas.microsoft.com/office/drawing/2014/main" id="{8DF50815-6BD0-8CB0-153A-017E4D3A5D11}"/>
              </a:ext>
            </a:extLst>
          </p:cNvPr>
          <p:cNvSpPr txBox="1">
            <a:spLocks noGrp="1" noRot="1" noMove="1" noResize="1" noEditPoints="1" noAdjustHandles="1" noChangeArrowheads="1" noChangeShapeType="1"/>
          </p:cNvSpPr>
          <p:nvPr userDrawn="1"/>
        </p:nvSpPr>
        <p:spPr>
          <a:xfrm>
            <a:off x="6934200" y="4753152"/>
            <a:ext cx="2229469" cy="253916"/>
          </a:xfrm>
          <a:prstGeom prst="rect">
            <a:avLst/>
          </a:prstGeom>
          <a:solidFill>
            <a:srgbClr val="005EB8"/>
          </a:solidFill>
        </p:spPr>
        <p:txBody>
          <a:bodyPr wrap="square" rtlCol="0" anchor="ctr">
            <a:spAutoFit/>
          </a:bodyPr>
          <a:lstStyle/>
          <a:p>
            <a:r>
              <a:rPr lang="en-GB" sz="1050" b="1">
                <a:solidFill>
                  <a:schemeClr val="bg1"/>
                </a:solidFill>
                <a:effectLst/>
                <a:latin typeface="Arial" panose="020B0604020202020204" pitchFamily="34" charset="0"/>
              </a:rPr>
              <a:t>Specialisms &amp; Qualifications</a:t>
            </a:r>
            <a:endParaRPr lang="en-GB" sz="1050">
              <a:solidFill>
                <a:schemeClr val="bg1"/>
              </a:solidFill>
              <a:effectLst/>
              <a:latin typeface="Arial" panose="020B0604020202020204" pitchFamily="34" charset="0"/>
            </a:endParaRPr>
          </a:p>
        </p:txBody>
      </p:sp>
      <p:sp>
        <p:nvSpPr>
          <p:cNvPr id="31" name="Rectangle 30">
            <a:extLst>
              <a:ext uri="{FF2B5EF4-FFF2-40B4-BE49-F238E27FC236}">
                <a16:creationId xmlns:a16="http://schemas.microsoft.com/office/drawing/2014/main" id="{C4E37987-E157-D931-CA8A-4E9950320970}"/>
              </a:ext>
            </a:extLst>
          </p:cNvPr>
          <p:cNvSpPr>
            <a:spLocks noGrp="1" noRot="1" noMove="1" noResize="1" noEditPoints="1" noAdjustHandles="1" noChangeArrowheads="1" noChangeShapeType="1"/>
          </p:cNvSpPr>
          <p:nvPr userDrawn="1"/>
        </p:nvSpPr>
        <p:spPr>
          <a:xfrm rot="2700000">
            <a:off x="9216800" y="4402801"/>
            <a:ext cx="525008" cy="525008"/>
          </a:xfrm>
          <a:prstGeom prst="rect">
            <a:avLst/>
          </a:pr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3" name="Text Placeholder 9">
            <a:extLst>
              <a:ext uri="{FF2B5EF4-FFF2-40B4-BE49-F238E27FC236}">
                <a16:creationId xmlns:a16="http://schemas.microsoft.com/office/drawing/2014/main" id="{2944B88D-B498-77E9-95E7-AFD3260F1E52}"/>
              </a:ext>
            </a:extLst>
          </p:cNvPr>
          <p:cNvSpPr>
            <a:spLocks noGrp="1"/>
          </p:cNvSpPr>
          <p:nvPr>
            <p:ph type="body" sz="quarter" idx="18" hasCustomPrompt="1"/>
          </p:nvPr>
        </p:nvSpPr>
        <p:spPr>
          <a:xfrm>
            <a:off x="746064"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36" name="Text Placeholder 9">
            <a:extLst>
              <a:ext uri="{FF2B5EF4-FFF2-40B4-BE49-F238E27FC236}">
                <a16:creationId xmlns:a16="http://schemas.microsoft.com/office/drawing/2014/main" id="{569BB6CF-A6DE-1A1E-659E-8449162EDCD8}"/>
              </a:ext>
            </a:extLst>
          </p:cNvPr>
          <p:cNvSpPr>
            <a:spLocks noGrp="1"/>
          </p:cNvSpPr>
          <p:nvPr>
            <p:ph type="body" sz="quarter" idx="19" hasCustomPrompt="1"/>
          </p:nvPr>
        </p:nvSpPr>
        <p:spPr>
          <a:xfrm>
            <a:off x="2863723"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37" name="Text Placeholder 9">
            <a:extLst>
              <a:ext uri="{FF2B5EF4-FFF2-40B4-BE49-F238E27FC236}">
                <a16:creationId xmlns:a16="http://schemas.microsoft.com/office/drawing/2014/main" id="{A372E1BC-4FD8-D883-CA06-3B6683D9F187}"/>
              </a:ext>
            </a:extLst>
          </p:cNvPr>
          <p:cNvSpPr>
            <a:spLocks noGrp="1"/>
          </p:cNvSpPr>
          <p:nvPr>
            <p:ph type="body" sz="quarter" idx="20" hasCustomPrompt="1"/>
          </p:nvPr>
        </p:nvSpPr>
        <p:spPr>
          <a:xfrm>
            <a:off x="6835483"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38" name="Text Placeholder 9">
            <a:extLst>
              <a:ext uri="{FF2B5EF4-FFF2-40B4-BE49-F238E27FC236}">
                <a16:creationId xmlns:a16="http://schemas.microsoft.com/office/drawing/2014/main" id="{433DCE16-80F6-C4C7-71BE-271316585536}"/>
              </a:ext>
            </a:extLst>
          </p:cNvPr>
          <p:cNvSpPr>
            <a:spLocks noGrp="1"/>
          </p:cNvSpPr>
          <p:nvPr>
            <p:ph type="body" sz="quarter" idx="21" hasCustomPrompt="1"/>
          </p:nvPr>
        </p:nvSpPr>
        <p:spPr>
          <a:xfrm>
            <a:off x="8953142"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42" name="TextBox 41">
            <a:extLst>
              <a:ext uri="{FF2B5EF4-FFF2-40B4-BE49-F238E27FC236}">
                <a16:creationId xmlns:a16="http://schemas.microsoft.com/office/drawing/2014/main" id="{98A11D3D-81E7-0CF9-0BD8-A8BA0619DBF7}"/>
              </a:ext>
            </a:extLst>
          </p:cNvPr>
          <p:cNvSpPr txBox="1"/>
          <p:nvPr userDrawn="1"/>
        </p:nvSpPr>
        <p:spPr>
          <a:xfrm>
            <a:off x="6835483" y="1512605"/>
            <a:ext cx="5473008" cy="261610"/>
          </a:xfrm>
          <a:prstGeom prst="rect">
            <a:avLst/>
          </a:prstGeom>
          <a:noFill/>
        </p:spPr>
        <p:txBody>
          <a:bodyPr wrap="square" rtlCol="0">
            <a:spAutoFit/>
          </a:bodyPr>
          <a:lstStyle/>
          <a:p>
            <a:r>
              <a:rPr lang="en-GB" sz="1050" b="1">
                <a:solidFill>
                  <a:srgbClr val="00A499"/>
                </a:solidFill>
                <a:effectLst/>
                <a:latin typeface="Arial" panose="020B0604020202020204" pitchFamily="34" charset="0"/>
              </a:rPr>
              <a:t>Overview</a:t>
            </a:r>
            <a:endParaRPr lang="en-GB" sz="900" b="0" i="0">
              <a:solidFill>
                <a:srgbClr val="425563"/>
              </a:solidFill>
              <a:latin typeface="Arial" panose="020B0604020202020204" pitchFamily="34" charset="0"/>
            </a:endParaRPr>
          </a:p>
        </p:txBody>
      </p:sp>
      <p:sp>
        <p:nvSpPr>
          <p:cNvPr id="43" name="Text Placeholder 9">
            <a:extLst>
              <a:ext uri="{FF2B5EF4-FFF2-40B4-BE49-F238E27FC236}">
                <a16:creationId xmlns:a16="http://schemas.microsoft.com/office/drawing/2014/main" id="{7C542DA1-99BA-5F33-9685-FFB2E022E967}"/>
              </a:ext>
            </a:extLst>
          </p:cNvPr>
          <p:cNvSpPr>
            <a:spLocks noGrp="1"/>
          </p:cNvSpPr>
          <p:nvPr>
            <p:ph type="body" sz="quarter" idx="25" hasCustomPrompt="1"/>
          </p:nvPr>
        </p:nvSpPr>
        <p:spPr>
          <a:xfrm>
            <a:off x="6851269" y="1718201"/>
            <a:ext cx="4804979" cy="2570299"/>
          </a:xfrm>
          <a:prstGeom prst="rect">
            <a:avLst/>
          </a:prstGeom>
        </p:spPr>
        <p:txBody>
          <a:bodyPr/>
          <a:lstStyle>
            <a:lvl1pPr marL="0" indent="0" algn="l" defTabSz="914400" rtl="0" eaLnBrk="1" latinLnBrk="0" hangingPunct="1">
              <a:lnSpc>
                <a:spcPct val="100000"/>
              </a:lnSpc>
              <a:spcBef>
                <a:spcPts val="0"/>
              </a:spcBef>
              <a:buNone/>
              <a:defRPr lang="en-GB" sz="8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3" name="Picture Placeholder 2">
            <a:extLst>
              <a:ext uri="{FF2B5EF4-FFF2-40B4-BE49-F238E27FC236}">
                <a16:creationId xmlns:a16="http://schemas.microsoft.com/office/drawing/2014/main" id="{1E6B9010-C120-BE67-DCB0-44D56989AD89}"/>
              </a:ext>
            </a:extLst>
          </p:cNvPr>
          <p:cNvSpPr>
            <a:spLocks noGrp="1"/>
          </p:cNvSpPr>
          <p:nvPr>
            <p:ph type="pic" sz="quarter" idx="26" hasCustomPrompt="1"/>
          </p:nvPr>
        </p:nvSpPr>
        <p:spPr>
          <a:xfrm>
            <a:off x="830038" y="826528"/>
            <a:ext cx="432892" cy="568783"/>
          </a:xfrm>
          <a:prstGeom prst="rect">
            <a:avLst/>
          </a:prstGeom>
        </p:spPr>
        <p:txBody>
          <a:bodyPr/>
          <a:lstStyle>
            <a:lvl1pPr marL="0" indent="0">
              <a:lnSpc>
                <a:spcPct val="100000"/>
              </a:lnSpc>
              <a:buNone/>
              <a:defRPr sz="700">
                <a:solidFill>
                  <a:srgbClr val="425563"/>
                </a:solidFill>
                <a:latin typeface="Arial" panose="020B0604020202020204" pitchFamily="34" charset="0"/>
                <a:cs typeface="Arial" panose="020B0604020202020204" pitchFamily="34" charset="0"/>
              </a:defRPr>
            </a:lvl1pPr>
          </a:lstStyle>
          <a:p>
            <a:r>
              <a:rPr lang="en-US"/>
              <a:t>Click to add head</a:t>
            </a:r>
            <a:br>
              <a:rPr lang="en-US"/>
            </a:br>
            <a:r>
              <a:rPr lang="en-US"/>
              <a:t>shot</a:t>
            </a:r>
          </a:p>
        </p:txBody>
      </p:sp>
      <p:sp>
        <p:nvSpPr>
          <p:cNvPr id="5" name="Picture Placeholder 2">
            <a:extLst>
              <a:ext uri="{FF2B5EF4-FFF2-40B4-BE49-F238E27FC236}">
                <a16:creationId xmlns:a16="http://schemas.microsoft.com/office/drawing/2014/main" id="{085B54E8-6C83-9430-9955-3596BE2D29F9}"/>
              </a:ext>
            </a:extLst>
          </p:cNvPr>
          <p:cNvSpPr>
            <a:spLocks noGrp="1"/>
          </p:cNvSpPr>
          <p:nvPr>
            <p:ph type="pic" sz="quarter" idx="27" hasCustomPrompt="1"/>
          </p:nvPr>
        </p:nvSpPr>
        <p:spPr>
          <a:xfrm>
            <a:off x="6891386" y="835621"/>
            <a:ext cx="432892" cy="568783"/>
          </a:xfrm>
          <a:prstGeom prst="rect">
            <a:avLst/>
          </a:prstGeom>
        </p:spPr>
        <p:txBody>
          <a:bodyPr/>
          <a:lstStyle>
            <a:lvl1pPr marL="0" indent="0">
              <a:lnSpc>
                <a:spcPct val="100000"/>
              </a:lnSpc>
              <a:buNone/>
              <a:defRPr sz="700">
                <a:solidFill>
                  <a:srgbClr val="425563"/>
                </a:solidFill>
                <a:latin typeface="Arial" panose="020B0604020202020204" pitchFamily="34" charset="0"/>
                <a:cs typeface="Arial" panose="020B0604020202020204" pitchFamily="34" charset="0"/>
              </a:defRPr>
            </a:lvl1pPr>
          </a:lstStyle>
          <a:p>
            <a:r>
              <a:rPr lang="en-US"/>
              <a:t>Click</a:t>
            </a:r>
            <a:br>
              <a:rPr lang="en-US"/>
            </a:br>
            <a:r>
              <a:rPr lang="en-US"/>
              <a:t>to add head</a:t>
            </a:r>
            <a:br>
              <a:rPr lang="en-US"/>
            </a:br>
            <a:r>
              <a:rPr lang="en-US"/>
              <a:t>shot</a:t>
            </a:r>
          </a:p>
        </p:txBody>
      </p:sp>
      <p:pic>
        <p:nvPicPr>
          <p:cNvPr id="2" name="Picture 1">
            <a:extLst>
              <a:ext uri="{FF2B5EF4-FFF2-40B4-BE49-F238E27FC236}">
                <a16:creationId xmlns:a16="http://schemas.microsoft.com/office/drawing/2014/main" id="{7A344552-5D3C-4F4A-8167-995D566FBAB4}"/>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833975" cy="826527"/>
          </a:xfrm>
          <a:prstGeom prst="rect">
            <a:avLst/>
          </a:prstGeom>
        </p:spPr>
      </p:pic>
      <p:sp>
        <p:nvSpPr>
          <p:cNvPr id="4" name="Text Placeholder 9">
            <a:extLst>
              <a:ext uri="{FF2B5EF4-FFF2-40B4-BE49-F238E27FC236}">
                <a16:creationId xmlns:a16="http://schemas.microsoft.com/office/drawing/2014/main" id="{3455E8FC-2D7F-869C-31A5-13772C6617AC}"/>
              </a:ext>
            </a:extLst>
          </p:cNvPr>
          <p:cNvSpPr>
            <a:spLocks noGrp="1"/>
          </p:cNvSpPr>
          <p:nvPr>
            <p:ph type="body" sz="quarter" idx="15" hasCustomPrompt="1"/>
          </p:nvPr>
        </p:nvSpPr>
        <p:spPr>
          <a:xfrm>
            <a:off x="1266505" y="1119510"/>
            <a:ext cx="1940046" cy="229622"/>
          </a:xfrm>
          <a:prstGeom prst="rect">
            <a:avLst/>
          </a:prstGeom>
        </p:spPr>
        <p:txBody>
          <a:bodyPr/>
          <a:lstStyle>
            <a:lvl1pPr marL="0" indent="0" algn="l" defTabSz="914400" rtl="0" eaLnBrk="1" latinLnBrk="0" hangingPunct="1">
              <a:lnSpc>
                <a:spcPct val="100000"/>
              </a:lnSpc>
              <a:buNone/>
              <a:defRPr lang="en-GB" sz="800" b="0" i="0" kern="1200" dirty="0">
                <a:solidFill>
                  <a:srgbClr val="425563"/>
                </a:solidFill>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job title</a:t>
            </a:r>
          </a:p>
        </p:txBody>
      </p:sp>
      <p:sp>
        <p:nvSpPr>
          <p:cNvPr id="6" name="Text Placeholder 9">
            <a:extLst>
              <a:ext uri="{FF2B5EF4-FFF2-40B4-BE49-F238E27FC236}">
                <a16:creationId xmlns:a16="http://schemas.microsoft.com/office/drawing/2014/main" id="{0D3DD139-843C-821E-D6AC-3EDA21306E15}"/>
              </a:ext>
            </a:extLst>
          </p:cNvPr>
          <p:cNvSpPr>
            <a:spLocks noGrp="1"/>
          </p:cNvSpPr>
          <p:nvPr>
            <p:ph type="body" sz="quarter" idx="16" hasCustomPrompt="1"/>
          </p:nvPr>
        </p:nvSpPr>
        <p:spPr>
          <a:xfrm>
            <a:off x="1265978" y="906405"/>
            <a:ext cx="1940046" cy="179503"/>
          </a:xfrm>
          <a:prstGeom prst="rect">
            <a:avLst/>
          </a:prstGeom>
        </p:spPr>
        <p:txBody>
          <a:bodyPr/>
          <a:lstStyle>
            <a:lvl1pPr marL="0" indent="0" algn="l" defTabSz="914400" rtl="0" eaLnBrk="1" latinLnBrk="0" hangingPunct="1">
              <a:lnSpc>
                <a:spcPct val="100000"/>
              </a:lnSpc>
              <a:buNone/>
              <a:defRPr lang="en-GB" sz="12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insert name</a:t>
            </a:r>
          </a:p>
        </p:txBody>
      </p:sp>
      <p:sp>
        <p:nvSpPr>
          <p:cNvPr id="7" name="Text Placeholder 9">
            <a:extLst>
              <a:ext uri="{FF2B5EF4-FFF2-40B4-BE49-F238E27FC236}">
                <a16:creationId xmlns:a16="http://schemas.microsoft.com/office/drawing/2014/main" id="{C9CF61CF-B664-59AC-8A6B-39F1C94BA345}"/>
              </a:ext>
            </a:extLst>
          </p:cNvPr>
          <p:cNvSpPr>
            <a:spLocks noGrp="1"/>
          </p:cNvSpPr>
          <p:nvPr>
            <p:ph type="body" sz="quarter" idx="22" hasCustomPrompt="1"/>
          </p:nvPr>
        </p:nvSpPr>
        <p:spPr>
          <a:xfrm>
            <a:off x="7331301" y="1119510"/>
            <a:ext cx="1940046" cy="229622"/>
          </a:xfrm>
          <a:prstGeom prst="rect">
            <a:avLst/>
          </a:prstGeom>
        </p:spPr>
        <p:txBody>
          <a:bodyPr/>
          <a:lstStyle>
            <a:lvl1pPr marL="0" indent="0" algn="l" defTabSz="914400" rtl="0" eaLnBrk="1" latinLnBrk="0" hangingPunct="1">
              <a:lnSpc>
                <a:spcPct val="100000"/>
              </a:lnSpc>
              <a:buNone/>
              <a:defRPr lang="en-GB" sz="800" b="0" i="0" kern="1200" dirty="0">
                <a:solidFill>
                  <a:srgbClr val="425563"/>
                </a:solidFill>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job title</a:t>
            </a:r>
          </a:p>
        </p:txBody>
      </p:sp>
      <p:sp>
        <p:nvSpPr>
          <p:cNvPr id="8" name="Text Placeholder 9">
            <a:extLst>
              <a:ext uri="{FF2B5EF4-FFF2-40B4-BE49-F238E27FC236}">
                <a16:creationId xmlns:a16="http://schemas.microsoft.com/office/drawing/2014/main" id="{E167075F-0607-FC24-AB56-E2A9A1EFFF42}"/>
              </a:ext>
            </a:extLst>
          </p:cNvPr>
          <p:cNvSpPr>
            <a:spLocks noGrp="1"/>
          </p:cNvSpPr>
          <p:nvPr>
            <p:ph type="body" sz="quarter" idx="23" hasCustomPrompt="1"/>
          </p:nvPr>
        </p:nvSpPr>
        <p:spPr>
          <a:xfrm>
            <a:off x="7330774" y="906405"/>
            <a:ext cx="1940046" cy="179503"/>
          </a:xfrm>
          <a:prstGeom prst="rect">
            <a:avLst/>
          </a:prstGeom>
        </p:spPr>
        <p:txBody>
          <a:bodyPr/>
          <a:lstStyle>
            <a:lvl1pPr marL="0" indent="0" algn="l" defTabSz="914400" rtl="0" eaLnBrk="1" latinLnBrk="0" hangingPunct="1">
              <a:lnSpc>
                <a:spcPct val="100000"/>
              </a:lnSpc>
              <a:buNone/>
              <a:defRPr lang="en-GB" sz="12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insert name</a:t>
            </a:r>
          </a:p>
        </p:txBody>
      </p:sp>
      <p:sp>
        <p:nvSpPr>
          <p:cNvPr id="9" name="Footer Placeholder 8">
            <a:extLst>
              <a:ext uri="{FF2B5EF4-FFF2-40B4-BE49-F238E27FC236}">
                <a16:creationId xmlns:a16="http://schemas.microsoft.com/office/drawing/2014/main" id="{57F14B65-B545-19A6-F4FF-2EA7151CF3F7}"/>
              </a:ext>
            </a:extLst>
          </p:cNvPr>
          <p:cNvSpPr>
            <a:spLocks noGrp="1"/>
          </p:cNvSpPr>
          <p:nvPr>
            <p:ph type="ftr" sz="quarter" idx="28"/>
          </p:nvPr>
        </p:nvSpPr>
        <p:spPr/>
        <p:txBody>
          <a:bodyPr/>
          <a:lstStyle/>
          <a:p>
            <a:endParaRPr lang="en-GB"/>
          </a:p>
        </p:txBody>
      </p:sp>
      <p:sp>
        <p:nvSpPr>
          <p:cNvPr id="10" name="Slide Number Placeholder 9">
            <a:extLst>
              <a:ext uri="{FF2B5EF4-FFF2-40B4-BE49-F238E27FC236}">
                <a16:creationId xmlns:a16="http://schemas.microsoft.com/office/drawing/2014/main" id="{2EA0E75D-D69F-8631-08D1-6B9DF6AB1F1E}"/>
              </a:ext>
            </a:extLst>
          </p:cNvPr>
          <p:cNvSpPr>
            <a:spLocks noGrp="1"/>
          </p:cNvSpPr>
          <p:nvPr>
            <p:ph type="sldNum" sz="quarter" idx="29"/>
          </p:nvPr>
        </p:nvSpPr>
        <p:spPr/>
        <p:txBody>
          <a:bodyPr/>
          <a:lstStyle/>
          <a:p>
            <a:fld id="{AEF90047-F6AF-4E19-94F5-26DC29EF171D}" type="slidenum">
              <a:rPr lang="en-GB" smtClean="0"/>
              <a:t>‹#›</a:t>
            </a:fld>
            <a:endParaRPr lang="en-GB"/>
          </a:p>
        </p:txBody>
      </p:sp>
    </p:spTree>
    <p:extLst>
      <p:ext uri="{BB962C8B-B14F-4D97-AF65-F5344CB8AC3E}">
        <p14:creationId xmlns:p14="http://schemas.microsoft.com/office/powerpoint/2010/main" val="3085511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F149723-6694-2A3B-4503-293B0708286D}"/>
              </a:ext>
            </a:extLst>
          </p:cNvPr>
          <p:cNvSpPr>
            <a:spLocks noGrp="1"/>
          </p:cNvSpPr>
          <p:nvPr>
            <p:ph type="ftr" sz="quarter" idx="13"/>
          </p:nvPr>
        </p:nvSpPr>
        <p:spPr/>
        <p:txBody>
          <a:bodyPr/>
          <a:lstStyle/>
          <a:p>
            <a:endParaRPr lang="en-GB"/>
          </a:p>
        </p:txBody>
      </p:sp>
      <p:sp>
        <p:nvSpPr>
          <p:cNvPr id="5" name="Slide Number Placeholder 4">
            <a:extLst>
              <a:ext uri="{FF2B5EF4-FFF2-40B4-BE49-F238E27FC236}">
                <a16:creationId xmlns:a16="http://schemas.microsoft.com/office/drawing/2014/main" id="{8B31AE6C-2312-4750-5BAE-0C181D698BA7}"/>
              </a:ext>
            </a:extLst>
          </p:cNvPr>
          <p:cNvSpPr>
            <a:spLocks noGrp="1"/>
          </p:cNvSpPr>
          <p:nvPr>
            <p:ph type="sldNum" sz="quarter" idx="14"/>
          </p:nvPr>
        </p:nvSpPr>
        <p:spPr/>
        <p:txBody>
          <a:bodyPr/>
          <a:lstStyle/>
          <a:p>
            <a:fld id="{AA50C748-6722-4E90-94C8-B8C61AF3D23F}" type="slidenum">
              <a:rPr lang="en-GB" smtClean="0"/>
              <a:t>‹#›</a:t>
            </a:fld>
            <a:endParaRPr lang="en-GB"/>
          </a:p>
        </p:txBody>
      </p:sp>
    </p:spTree>
    <p:extLst>
      <p:ext uri="{BB962C8B-B14F-4D97-AF65-F5344CB8AC3E}">
        <p14:creationId xmlns:p14="http://schemas.microsoft.com/office/powerpoint/2010/main" val="4134804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rgbClr val="425563"/>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46147413-C060-3DCA-EC01-399F15EB688D}"/>
              </a:ext>
            </a:extLst>
          </p:cNvPr>
          <p:cNvSpPr>
            <a:spLocks noGrp="1" noRot="1" noMove="1" noResize="1" noEditPoints="1" noAdjustHandles="1" noChangeArrowheads="1" noChangeShapeType="1"/>
          </p:cNvSpPr>
          <p:nvPr userDrawn="1"/>
        </p:nvSpPr>
        <p:spPr>
          <a:xfrm rot="16200000">
            <a:off x="7552200" y="2218200"/>
            <a:ext cx="4930339" cy="4349259"/>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8429" h="810183">
                <a:moveTo>
                  <a:pt x="0" y="0"/>
                </a:moveTo>
                <a:lnTo>
                  <a:pt x="513613" y="551"/>
                </a:lnTo>
                <a:lnTo>
                  <a:pt x="516195" y="551"/>
                </a:lnTo>
                <a:lnTo>
                  <a:pt x="516195" y="811"/>
                </a:lnTo>
                <a:lnTo>
                  <a:pt x="595198" y="8775"/>
                </a:lnTo>
                <a:cubicBezTo>
                  <a:pt x="779666" y="46523"/>
                  <a:pt x="918429" y="209740"/>
                  <a:pt x="918429" y="405367"/>
                </a:cubicBezTo>
                <a:cubicBezTo>
                  <a:pt x="918429" y="600994"/>
                  <a:pt x="779666" y="764211"/>
                  <a:pt x="595198" y="801959"/>
                </a:cubicBezTo>
                <a:lnTo>
                  <a:pt x="516195" y="809923"/>
                </a:lnTo>
                <a:lnTo>
                  <a:pt x="516195" y="810182"/>
                </a:lnTo>
                <a:lnTo>
                  <a:pt x="513623" y="810182"/>
                </a:lnTo>
                <a:cubicBezTo>
                  <a:pt x="513620" y="810182"/>
                  <a:pt x="513616" y="810183"/>
                  <a:pt x="513613" y="810183"/>
                </a:cubicBezTo>
                <a:cubicBezTo>
                  <a:pt x="513610" y="810183"/>
                  <a:pt x="513606" y="810182"/>
                  <a:pt x="513603" y="810182"/>
                </a:cubicBezTo>
                <a:lnTo>
                  <a:pt x="0" y="810182"/>
                </a:lnTo>
                <a:lnTo>
                  <a:pt x="0" y="0"/>
                </a:lnTo>
                <a:close/>
              </a:path>
            </a:pathLst>
          </a:cu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Arial" panose="020B0604020202020204" pitchFamily="34" charset="0"/>
            </a:endParaRPr>
          </a:p>
        </p:txBody>
      </p:sp>
      <p:sp>
        <p:nvSpPr>
          <p:cNvPr id="12" name="Rectangle 11">
            <a:extLst>
              <a:ext uri="{FF2B5EF4-FFF2-40B4-BE49-F238E27FC236}">
                <a16:creationId xmlns:a16="http://schemas.microsoft.com/office/drawing/2014/main" id="{BE8FB02D-CFE7-A9BB-3E98-29CF337251B1}"/>
              </a:ext>
            </a:extLst>
          </p:cNvPr>
          <p:cNvSpPr>
            <a:spLocks noGrp="1" noRot="1" noMove="1" noResize="1" noEditPoints="1" noAdjustHandles="1" noChangeArrowheads="1" noChangeShapeType="1"/>
          </p:cNvSpPr>
          <p:nvPr userDrawn="1"/>
        </p:nvSpPr>
        <p:spPr>
          <a:xfrm rot="18900000">
            <a:off x="3621206" y="1342865"/>
            <a:ext cx="1887416" cy="5685692"/>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3" name="Rectangle 12">
            <a:extLst>
              <a:ext uri="{FF2B5EF4-FFF2-40B4-BE49-F238E27FC236}">
                <a16:creationId xmlns:a16="http://schemas.microsoft.com/office/drawing/2014/main" id="{0E0EB1F0-F189-3527-1922-ED6B2E29A1EC}"/>
              </a:ext>
            </a:extLst>
          </p:cNvPr>
          <p:cNvSpPr>
            <a:spLocks noGrp="1" noRot="1" noMove="1" noResize="1" noEditPoints="1" noAdjustHandles="1" noChangeArrowheads="1" noChangeShapeType="1"/>
          </p:cNvSpPr>
          <p:nvPr userDrawn="1"/>
        </p:nvSpPr>
        <p:spPr>
          <a:xfrm>
            <a:off x="0" y="1172309"/>
            <a:ext cx="1887416" cy="568569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4" name="Rectangle 13">
            <a:extLst>
              <a:ext uri="{FF2B5EF4-FFF2-40B4-BE49-F238E27FC236}">
                <a16:creationId xmlns:a16="http://schemas.microsoft.com/office/drawing/2014/main" id="{986C40D6-0936-6496-9CDF-3F783E769531}"/>
              </a:ext>
            </a:extLst>
          </p:cNvPr>
          <p:cNvSpPr>
            <a:spLocks noGrp="1" noRot="1" noMove="1" noResize="1" noEditPoints="1" noAdjustHandles="1" noChangeArrowheads="1" noChangeShapeType="1"/>
          </p:cNvSpPr>
          <p:nvPr userDrawn="1"/>
        </p:nvSpPr>
        <p:spPr>
          <a:xfrm rot="2700000">
            <a:off x="5448638" y="2274986"/>
            <a:ext cx="2098431" cy="2098431"/>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5" name="Picture 14">
            <a:extLst>
              <a:ext uri="{FF2B5EF4-FFF2-40B4-BE49-F238E27FC236}">
                <a16:creationId xmlns:a16="http://schemas.microsoft.com/office/drawing/2014/main" id="{8D920FA3-CD11-8708-73C5-F450CDE4874F}"/>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4729"/>
            <a:ext cx="1833976" cy="826527"/>
          </a:xfrm>
          <a:prstGeom prst="rect">
            <a:avLst/>
          </a:prstGeom>
        </p:spPr>
      </p:pic>
      <p:sp>
        <p:nvSpPr>
          <p:cNvPr id="2" name="Date Placeholder 1">
            <a:extLst>
              <a:ext uri="{FF2B5EF4-FFF2-40B4-BE49-F238E27FC236}">
                <a16:creationId xmlns:a16="http://schemas.microsoft.com/office/drawing/2014/main" id="{8F673377-D436-6E4A-116F-5685DAD326FA}"/>
              </a:ext>
            </a:extLst>
          </p:cNvPr>
          <p:cNvSpPr>
            <a:spLocks noGrp="1"/>
          </p:cNvSpPr>
          <p:nvPr>
            <p:ph type="dt" sz="half" idx="11"/>
          </p:nvPr>
        </p:nvSpPr>
        <p:spPr/>
        <p:txBody>
          <a:bodyPr/>
          <a:lstStyle/>
          <a:p>
            <a:fld id="{1CA50276-26F4-479E-B0A4-338143E289BF}" type="datetime1">
              <a:rPr lang="en-GB" smtClean="0"/>
              <a:t>17/09/2024</a:t>
            </a:fld>
            <a:endParaRPr lang="en-GB"/>
          </a:p>
        </p:txBody>
      </p:sp>
      <p:sp>
        <p:nvSpPr>
          <p:cNvPr id="3" name="Footer Placeholder 2">
            <a:extLst>
              <a:ext uri="{FF2B5EF4-FFF2-40B4-BE49-F238E27FC236}">
                <a16:creationId xmlns:a16="http://schemas.microsoft.com/office/drawing/2014/main" id="{277A6BAE-FEA2-E71A-FAAC-1428E17E7F43}"/>
              </a:ext>
            </a:extLst>
          </p:cNvPr>
          <p:cNvSpPr>
            <a:spLocks noGrp="1"/>
          </p:cNvSpPr>
          <p:nvPr>
            <p:ph type="ftr" sz="quarter" idx="12"/>
          </p:nvPr>
        </p:nvSpPr>
        <p:spPr/>
        <p:txBody>
          <a:bodyPr/>
          <a:lstStyle/>
          <a:p>
            <a:endParaRPr lang="en-GB"/>
          </a:p>
        </p:txBody>
      </p:sp>
      <p:sp>
        <p:nvSpPr>
          <p:cNvPr id="4" name="Title 3">
            <a:extLst>
              <a:ext uri="{FF2B5EF4-FFF2-40B4-BE49-F238E27FC236}">
                <a16:creationId xmlns:a16="http://schemas.microsoft.com/office/drawing/2014/main" id="{A7D0497E-85A4-745D-7128-477377B59A73}"/>
              </a:ext>
            </a:extLst>
          </p:cNvPr>
          <p:cNvSpPr>
            <a:spLocks noGrp="1"/>
          </p:cNvSpPr>
          <p:nvPr>
            <p:ph type="title" hasCustomPrompt="1"/>
          </p:nvPr>
        </p:nvSpPr>
        <p:spPr>
          <a:xfrm>
            <a:off x="723600" y="2303958"/>
            <a:ext cx="3848400" cy="2311200"/>
          </a:xfrm>
          <a:prstGeom prst="rect">
            <a:avLst/>
          </a:prstGeom>
        </p:spPr>
        <p:txBody>
          <a:bodyPr anchor="ctr"/>
          <a:lstStyle>
            <a:lvl1pPr>
              <a:defRPr lang="en-GB" sz="3200" b="1" dirty="0">
                <a:solidFill>
                  <a:srgbClr val="FFFFFF"/>
                </a:solidFill>
                <a:effectLst/>
                <a:latin typeface="Arial" panose="020B0604020202020204" pitchFamily="34" charset="0"/>
                <a:ea typeface="+mn-ea"/>
                <a:cs typeface="Arial" panose="020B0604020202020204" pitchFamily="34" charset="0"/>
              </a:defRPr>
            </a:lvl1pPr>
          </a:lstStyle>
          <a:p>
            <a:pPr marL="0" lvl="0" indent="0">
              <a:lnSpc>
                <a:spcPct val="100000"/>
              </a:lnSpc>
              <a:spcBef>
                <a:spcPts val="1000"/>
              </a:spcBef>
              <a:buFont typeface="Arial" panose="020B0604020202020204" pitchFamily="34" charset="0"/>
            </a:pPr>
            <a:r>
              <a:rPr lang="en-GB"/>
              <a:t>Click to edit section break title</a:t>
            </a:r>
          </a:p>
        </p:txBody>
      </p:sp>
      <p:pic>
        <p:nvPicPr>
          <p:cNvPr id="5" name="Picture 4" descr="A blue and white logo&#10;&#10;Description automatically generated with low confidence">
            <a:extLst>
              <a:ext uri="{FF2B5EF4-FFF2-40B4-BE49-F238E27FC236}">
                <a16:creationId xmlns:a16="http://schemas.microsoft.com/office/drawing/2014/main" id="{2994A8F7-2537-4446-AA69-3BA390E6D9E9}"/>
              </a:ext>
            </a:extLst>
          </p:cNvPr>
          <p:cNvPicPr>
            <a:picLocks noGrp="1" noRot="1" noMove="1" noResize="1" noEditPoints="1" noAdjustHandles="1" noChangeArrowheads="1" noChangeShapeType="1" noCrop="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37854269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F7F596-DFD0-A7B5-2681-224B1AD3F07A}"/>
              </a:ext>
            </a:extLst>
          </p:cNvPr>
          <p:cNvSpPr/>
          <p:nvPr userDrawn="1"/>
        </p:nvSpPr>
        <p:spPr>
          <a:xfrm>
            <a:off x="0" y="0"/>
            <a:ext cx="12192000" cy="6489537"/>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9E6D37A-4C08-DA5E-BFCA-7D8C58AA6261}"/>
              </a:ext>
            </a:extLst>
          </p:cNvPr>
          <p:cNvSpPr>
            <a:spLocks noGrp="1"/>
          </p:cNvSpPr>
          <p:nvPr>
            <p:ph type="ftr" sz="quarter" idx="13"/>
          </p:nvPr>
        </p:nvSpPr>
        <p:spPr/>
        <p:txBody>
          <a:bodyPr/>
          <a:lstStyle/>
          <a:p>
            <a:endParaRPr lang="en-GB"/>
          </a:p>
        </p:txBody>
      </p:sp>
      <p:sp>
        <p:nvSpPr>
          <p:cNvPr id="7" name="Slide Number Placeholder 6">
            <a:extLst>
              <a:ext uri="{FF2B5EF4-FFF2-40B4-BE49-F238E27FC236}">
                <a16:creationId xmlns:a16="http://schemas.microsoft.com/office/drawing/2014/main" id="{F4B17579-2610-9C35-D5ED-24F863D8BE9B}"/>
              </a:ext>
            </a:extLst>
          </p:cNvPr>
          <p:cNvSpPr>
            <a:spLocks noGrp="1"/>
          </p:cNvSpPr>
          <p:nvPr>
            <p:ph type="sldNum" sz="quarter" idx="14"/>
          </p:nvPr>
        </p:nvSpPr>
        <p:spPr/>
        <p:txBody>
          <a:bodyPr/>
          <a:lstStyle/>
          <a:p>
            <a:fld id="{AA50C748-6722-4E90-94C8-B8C61AF3D23F}" type="slidenum">
              <a:rPr lang="en-GB" smtClean="0"/>
              <a:t>‹#›</a:t>
            </a:fld>
            <a:endParaRPr lang="en-GB"/>
          </a:p>
        </p:txBody>
      </p:sp>
    </p:spTree>
    <p:extLst>
      <p:ext uri="{BB962C8B-B14F-4D97-AF65-F5344CB8AC3E}">
        <p14:creationId xmlns:p14="http://schemas.microsoft.com/office/powerpoint/2010/main" val="20409142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59690-7FC2-2C4F-AFEB-E8C9E38F07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1C2889-D36B-804B-8EDA-9DD87B214723}"/>
              </a:ext>
            </a:extLst>
          </p:cNvPr>
          <p:cNvSpPr>
            <a:spLocks noGrp="1"/>
          </p:cNvSpPr>
          <p:nvPr>
            <p:ph sz="half" idx="1"/>
          </p:nvPr>
        </p:nvSpPr>
        <p:spPr>
          <a:xfrm>
            <a:off x="623843" y="1093788"/>
            <a:ext cx="539595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3DE7E3-F978-EB45-B9AB-F3B5770A188B}"/>
              </a:ext>
            </a:extLst>
          </p:cNvPr>
          <p:cNvSpPr>
            <a:spLocks noGrp="1"/>
          </p:cNvSpPr>
          <p:nvPr>
            <p:ph sz="half" idx="2"/>
          </p:nvPr>
        </p:nvSpPr>
        <p:spPr>
          <a:xfrm>
            <a:off x="6172199" y="1093788"/>
            <a:ext cx="551844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6F52C07-9E2E-3ABA-79B9-136E2EE30FB0}"/>
              </a:ext>
            </a:extLst>
          </p:cNvPr>
          <p:cNvSpPr>
            <a:spLocks noGrp="1"/>
          </p:cNvSpPr>
          <p:nvPr>
            <p:ph type="ftr" sz="quarter" idx="13"/>
          </p:nvPr>
        </p:nvSpPr>
        <p:spPr/>
        <p:txBody>
          <a:bodyPr/>
          <a:lstStyle/>
          <a:p>
            <a:endParaRPr lang="en-GB"/>
          </a:p>
        </p:txBody>
      </p:sp>
      <p:sp>
        <p:nvSpPr>
          <p:cNvPr id="6" name="Slide Number Placeholder 5">
            <a:extLst>
              <a:ext uri="{FF2B5EF4-FFF2-40B4-BE49-F238E27FC236}">
                <a16:creationId xmlns:a16="http://schemas.microsoft.com/office/drawing/2014/main" id="{40AC2A94-D836-4DBE-652A-88C33BC9E710}"/>
              </a:ext>
            </a:extLst>
          </p:cNvPr>
          <p:cNvSpPr>
            <a:spLocks noGrp="1"/>
          </p:cNvSpPr>
          <p:nvPr>
            <p:ph type="sldNum" sz="quarter" idx="14"/>
          </p:nvPr>
        </p:nvSpPr>
        <p:spPr/>
        <p:txBody>
          <a:bodyPr/>
          <a:lstStyle/>
          <a:p>
            <a:fld id="{AA50C748-6722-4E90-94C8-B8C61AF3D23F}" type="slidenum">
              <a:rPr lang="en-GB" smtClean="0"/>
              <a:t>‹#›</a:t>
            </a:fld>
            <a:endParaRPr lang="en-GB"/>
          </a:p>
        </p:txBody>
      </p:sp>
    </p:spTree>
    <p:extLst>
      <p:ext uri="{BB962C8B-B14F-4D97-AF65-F5344CB8AC3E}">
        <p14:creationId xmlns:p14="http://schemas.microsoft.com/office/powerpoint/2010/main" val="34379624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0F5E-6467-EC4C-9BAC-7A2FADA30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FB249F-B0A4-E344-8BEA-DDC920F0D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41E08E-C962-BF44-B03A-DC1B55D1D7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FA6339-4E37-7442-BEA4-60644B9134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D946D-2BBF-0546-B55C-41EAC80E07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369EE983-82E1-BC2D-3B8B-C69B75F4E611}"/>
              </a:ext>
            </a:extLst>
          </p:cNvPr>
          <p:cNvSpPr>
            <a:spLocks noGrp="1"/>
          </p:cNvSpPr>
          <p:nvPr>
            <p:ph type="ftr" sz="quarter" idx="13"/>
          </p:nvPr>
        </p:nvSpPr>
        <p:spPr/>
        <p:txBody>
          <a:bodyPr/>
          <a:lstStyle/>
          <a:p>
            <a:endParaRPr lang="en-GB"/>
          </a:p>
        </p:txBody>
      </p:sp>
      <p:sp>
        <p:nvSpPr>
          <p:cNvPr id="8" name="Slide Number Placeholder 7">
            <a:extLst>
              <a:ext uri="{FF2B5EF4-FFF2-40B4-BE49-F238E27FC236}">
                <a16:creationId xmlns:a16="http://schemas.microsoft.com/office/drawing/2014/main" id="{7F4AFA9C-DBD3-A28D-E22F-F80B3EBBC0D3}"/>
              </a:ext>
            </a:extLst>
          </p:cNvPr>
          <p:cNvSpPr>
            <a:spLocks noGrp="1"/>
          </p:cNvSpPr>
          <p:nvPr>
            <p:ph type="sldNum" sz="quarter" idx="14"/>
          </p:nvPr>
        </p:nvSpPr>
        <p:spPr/>
        <p:txBody>
          <a:bodyPr/>
          <a:lstStyle/>
          <a:p>
            <a:fld id="{AA50C748-6722-4E90-94C8-B8C61AF3D23F}" type="slidenum">
              <a:rPr lang="en-GB" smtClean="0"/>
              <a:t>‹#›</a:t>
            </a:fld>
            <a:endParaRPr lang="en-GB"/>
          </a:p>
        </p:txBody>
      </p:sp>
    </p:spTree>
    <p:extLst>
      <p:ext uri="{BB962C8B-B14F-4D97-AF65-F5344CB8AC3E}">
        <p14:creationId xmlns:p14="http://schemas.microsoft.com/office/powerpoint/2010/main" val="14618048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3472-112D-B448-A8B3-AA4121A084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3FBB76-CC3E-9B4C-A758-B194F32E77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E89497-F6F7-FA40-9B12-11EB64D75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547A5B8F-FDC9-5EBE-2896-CFD78A0CF627}"/>
              </a:ext>
            </a:extLst>
          </p:cNvPr>
          <p:cNvSpPr>
            <a:spLocks noGrp="1"/>
          </p:cNvSpPr>
          <p:nvPr>
            <p:ph type="ftr" sz="quarter" idx="10"/>
          </p:nvPr>
        </p:nvSpPr>
        <p:spPr/>
        <p:txBody>
          <a:bodyPr/>
          <a:lstStyle/>
          <a:p>
            <a:endParaRPr lang="en-GB"/>
          </a:p>
        </p:txBody>
      </p:sp>
      <p:sp>
        <p:nvSpPr>
          <p:cNvPr id="6" name="Slide Number Placeholder 5">
            <a:extLst>
              <a:ext uri="{FF2B5EF4-FFF2-40B4-BE49-F238E27FC236}">
                <a16:creationId xmlns:a16="http://schemas.microsoft.com/office/drawing/2014/main" id="{9B53E27A-06D7-6309-A986-39A3CC27DEA5}"/>
              </a:ext>
            </a:extLst>
          </p:cNvPr>
          <p:cNvSpPr>
            <a:spLocks noGrp="1"/>
          </p:cNvSpPr>
          <p:nvPr>
            <p:ph type="sldNum" sz="quarter" idx="11"/>
          </p:nvPr>
        </p:nvSpPr>
        <p:spPr/>
        <p:txBody>
          <a:bodyPr/>
          <a:lstStyle/>
          <a:p>
            <a:fld id="{AA50C748-6722-4E90-94C8-B8C61AF3D23F}" type="slidenum">
              <a:rPr lang="en-GB" smtClean="0"/>
              <a:t>‹#›</a:t>
            </a:fld>
            <a:endParaRPr lang="en-GB"/>
          </a:p>
        </p:txBody>
      </p:sp>
    </p:spTree>
    <p:extLst>
      <p:ext uri="{BB962C8B-B14F-4D97-AF65-F5344CB8AC3E}">
        <p14:creationId xmlns:p14="http://schemas.microsoft.com/office/powerpoint/2010/main" val="37289184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26BA3415-08EC-D034-E13C-598290D40040}"/>
              </a:ext>
            </a:extLst>
          </p:cNvPr>
          <p:cNvSpPr>
            <a:spLocks noGrp="1"/>
          </p:cNvSpPr>
          <p:nvPr>
            <p:ph type="ftr" sz="quarter" idx="10"/>
          </p:nvPr>
        </p:nvSpPr>
        <p:spPr/>
        <p:txBody>
          <a:bodyPr/>
          <a:lstStyle/>
          <a:p>
            <a:endParaRPr lang="en-GB"/>
          </a:p>
        </p:txBody>
      </p:sp>
      <p:sp>
        <p:nvSpPr>
          <p:cNvPr id="5" name="Slide Number Placeholder 4">
            <a:extLst>
              <a:ext uri="{FF2B5EF4-FFF2-40B4-BE49-F238E27FC236}">
                <a16:creationId xmlns:a16="http://schemas.microsoft.com/office/drawing/2014/main" id="{19DA8033-9561-F925-2D9E-9048DBDCDEF7}"/>
              </a:ext>
            </a:extLst>
          </p:cNvPr>
          <p:cNvSpPr>
            <a:spLocks noGrp="1"/>
          </p:cNvSpPr>
          <p:nvPr>
            <p:ph type="sldNum" sz="quarter" idx="11"/>
          </p:nvPr>
        </p:nvSpPr>
        <p:spPr/>
        <p:txBody>
          <a:bodyPr/>
          <a:lstStyle/>
          <a:p>
            <a:fld id="{F695BBA3-9272-48BD-8552-9F4E0A12F8D4}" type="slidenum">
              <a:rPr lang="en-GB" smtClean="0"/>
              <a:t>‹#›</a:t>
            </a:fld>
            <a:endParaRPr lang="en-GB"/>
          </a:p>
        </p:txBody>
      </p:sp>
    </p:spTree>
    <p:extLst>
      <p:ext uri="{BB962C8B-B14F-4D97-AF65-F5344CB8AC3E}">
        <p14:creationId xmlns:p14="http://schemas.microsoft.com/office/powerpoint/2010/main" val="37498256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F7F596-DFD0-A7B5-2681-224B1AD3F07A}"/>
              </a:ext>
            </a:extLst>
          </p:cNvPr>
          <p:cNvSpPr/>
          <p:nvPr userDrawn="1"/>
        </p:nvSpPr>
        <p:spPr>
          <a:xfrm>
            <a:off x="0" y="0"/>
            <a:ext cx="12192000" cy="6489537"/>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AF0DE02-E84B-E3A9-8D2E-77861481E707}"/>
              </a:ext>
            </a:extLst>
          </p:cNvPr>
          <p:cNvSpPr>
            <a:spLocks noGrp="1"/>
          </p:cNvSpPr>
          <p:nvPr>
            <p:ph type="ftr" sz="quarter" idx="10"/>
          </p:nvPr>
        </p:nvSpPr>
        <p:spPr/>
        <p:txBody>
          <a:bodyPr/>
          <a:lstStyle/>
          <a:p>
            <a:endParaRPr lang="en-GB"/>
          </a:p>
        </p:txBody>
      </p:sp>
      <p:sp>
        <p:nvSpPr>
          <p:cNvPr id="7" name="Slide Number Placeholder 6">
            <a:extLst>
              <a:ext uri="{FF2B5EF4-FFF2-40B4-BE49-F238E27FC236}">
                <a16:creationId xmlns:a16="http://schemas.microsoft.com/office/drawing/2014/main" id="{DC2693CC-E957-3A40-C23C-BC17EBF35935}"/>
              </a:ext>
            </a:extLst>
          </p:cNvPr>
          <p:cNvSpPr>
            <a:spLocks noGrp="1"/>
          </p:cNvSpPr>
          <p:nvPr>
            <p:ph type="sldNum" sz="quarter" idx="11"/>
          </p:nvPr>
        </p:nvSpPr>
        <p:spPr/>
        <p:txBody>
          <a:bodyPr/>
          <a:lstStyle/>
          <a:p>
            <a:fld id="{F695BBA3-9272-48BD-8552-9F4E0A12F8D4}" type="slidenum">
              <a:rPr lang="en-GB" smtClean="0"/>
              <a:t>‹#›</a:t>
            </a:fld>
            <a:endParaRPr lang="en-GB"/>
          </a:p>
        </p:txBody>
      </p:sp>
    </p:spTree>
    <p:extLst>
      <p:ext uri="{BB962C8B-B14F-4D97-AF65-F5344CB8AC3E}">
        <p14:creationId xmlns:p14="http://schemas.microsoft.com/office/powerpoint/2010/main" val="22212344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59690-7FC2-2C4F-AFEB-E8C9E38F07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1C2889-D36B-804B-8EDA-9DD87B214723}"/>
              </a:ext>
            </a:extLst>
          </p:cNvPr>
          <p:cNvSpPr>
            <a:spLocks noGrp="1"/>
          </p:cNvSpPr>
          <p:nvPr>
            <p:ph sz="half" idx="1"/>
          </p:nvPr>
        </p:nvSpPr>
        <p:spPr>
          <a:xfrm>
            <a:off x="623843" y="1093788"/>
            <a:ext cx="539595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3DE7E3-F978-EB45-B9AB-F3B5770A188B}"/>
              </a:ext>
            </a:extLst>
          </p:cNvPr>
          <p:cNvSpPr>
            <a:spLocks noGrp="1"/>
          </p:cNvSpPr>
          <p:nvPr>
            <p:ph sz="half" idx="2"/>
          </p:nvPr>
        </p:nvSpPr>
        <p:spPr>
          <a:xfrm>
            <a:off x="6172199" y="1093788"/>
            <a:ext cx="551844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A32DD39-6B2D-F583-F79C-904B316670A5}"/>
              </a:ext>
            </a:extLst>
          </p:cNvPr>
          <p:cNvSpPr>
            <a:spLocks noGrp="1"/>
          </p:cNvSpPr>
          <p:nvPr>
            <p:ph type="ftr" sz="quarter" idx="10"/>
          </p:nvPr>
        </p:nvSpPr>
        <p:spPr/>
        <p:txBody>
          <a:bodyPr/>
          <a:lstStyle/>
          <a:p>
            <a:endParaRPr lang="en-GB"/>
          </a:p>
        </p:txBody>
      </p:sp>
      <p:sp>
        <p:nvSpPr>
          <p:cNvPr id="6" name="Slide Number Placeholder 5">
            <a:extLst>
              <a:ext uri="{FF2B5EF4-FFF2-40B4-BE49-F238E27FC236}">
                <a16:creationId xmlns:a16="http://schemas.microsoft.com/office/drawing/2014/main" id="{0132C786-7F36-4A8F-B840-2F666AE27C3E}"/>
              </a:ext>
            </a:extLst>
          </p:cNvPr>
          <p:cNvSpPr>
            <a:spLocks noGrp="1"/>
          </p:cNvSpPr>
          <p:nvPr>
            <p:ph type="sldNum" sz="quarter" idx="11"/>
          </p:nvPr>
        </p:nvSpPr>
        <p:spPr/>
        <p:txBody>
          <a:bodyPr/>
          <a:lstStyle/>
          <a:p>
            <a:fld id="{F695BBA3-9272-48BD-8552-9F4E0A12F8D4}" type="slidenum">
              <a:rPr lang="en-GB" smtClean="0"/>
              <a:t>‹#›</a:t>
            </a:fld>
            <a:endParaRPr lang="en-GB"/>
          </a:p>
        </p:txBody>
      </p:sp>
    </p:spTree>
    <p:extLst>
      <p:ext uri="{BB962C8B-B14F-4D97-AF65-F5344CB8AC3E}">
        <p14:creationId xmlns:p14="http://schemas.microsoft.com/office/powerpoint/2010/main" val="30259219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0F5E-6467-EC4C-9BAC-7A2FADA30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FB249F-B0A4-E344-8BEA-DDC920F0D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41E08E-C962-BF44-B03A-DC1B55D1D7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FA6339-4E37-7442-BEA4-60644B9134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D946D-2BBF-0546-B55C-41EAC80E07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1234C68-D3AA-2415-3023-E42EB4282F6F}"/>
              </a:ext>
            </a:extLst>
          </p:cNvPr>
          <p:cNvSpPr>
            <a:spLocks noGrp="1"/>
          </p:cNvSpPr>
          <p:nvPr>
            <p:ph type="ftr" sz="quarter" idx="10"/>
          </p:nvPr>
        </p:nvSpPr>
        <p:spPr/>
        <p:txBody>
          <a:bodyPr/>
          <a:lstStyle/>
          <a:p>
            <a:endParaRPr lang="en-GB"/>
          </a:p>
        </p:txBody>
      </p:sp>
      <p:sp>
        <p:nvSpPr>
          <p:cNvPr id="8" name="Slide Number Placeholder 7">
            <a:extLst>
              <a:ext uri="{FF2B5EF4-FFF2-40B4-BE49-F238E27FC236}">
                <a16:creationId xmlns:a16="http://schemas.microsoft.com/office/drawing/2014/main" id="{9F45B7C5-21A8-9F0D-915F-FC089FE2D764}"/>
              </a:ext>
            </a:extLst>
          </p:cNvPr>
          <p:cNvSpPr>
            <a:spLocks noGrp="1"/>
          </p:cNvSpPr>
          <p:nvPr>
            <p:ph type="sldNum" sz="quarter" idx="11"/>
          </p:nvPr>
        </p:nvSpPr>
        <p:spPr/>
        <p:txBody>
          <a:bodyPr/>
          <a:lstStyle/>
          <a:p>
            <a:fld id="{F695BBA3-9272-48BD-8552-9F4E0A12F8D4}" type="slidenum">
              <a:rPr lang="en-GB" smtClean="0"/>
              <a:t>‹#›</a:t>
            </a:fld>
            <a:endParaRPr lang="en-GB"/>
          </a:p>
        </p:txBody>
      </p:sp>
    </p:spTree>
    <p:extLst>
      <p:ext uri="{BB962C8B-B14F-4D97-AF65-F5344CB8AC3E}">
        <p14:creationId xmlns:p14="http://schemas.microsoft.com/office/powerpoint/2010/main" val="7662728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3472-112D-B448-A8B3-AA4121A084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3FBB76-CC3E-9B4C-A758-B194F32E77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E89497-F6F7-FA40-9B12-11EB64D75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647F0A17-A935-9D5B-2E34-C1B74B562CC1}"/>
              </a:ext>
            </a:extLst>
          </p:cNvPr>
          <p:cNvSpPr>
            <a:spLocks noGrp="1"/>
          </p:cNvSpPr>
          <p:nvPr>
            <p:ph type="ftr" sz="quarter" idx="10"/>
          </p:nvPr>
        </p:nvSpPr>
        <p:spPr/>
        <p:txBody>
          <a:bodyPr/>
          <a:lstStyle/>
          <a:p>
            <a:endParaRPr lang="en-GB"/>
          </a:p>
        </p:txBody>
      </p:sp>
      <p:sp>
        <p:nvSpPr>
          <p:cNvPr id="6" name="Slide Number Placeholder 5">
            <a:extLst>
              <a:ext uri="{FF2B5EF4-FFF2-40B4-BE49-F238E27FC236}">
                <a16:creationId xmlns:a16="http://schemas.microsoft.com/office/drawing/2014/main" id="{2E9C8C38-151B-4A38-CCAB-E9E1808CDC21}"/>
              </a:ext>
            </a:extLst>
          </p:cNvPr>
          <p:cNvSpPr>
            <a:spLocks noGrp="1"/>
          </p:cNvSpPr>
          <p:nvPr>
            <p:ph type="sldNum" sz="quarter" idx="11"/>
          </p:nvPr>
        </p:nvSpPr>
        <p:spPr/>
        <p:txBody>
          <a:bodyPr/>
          <a:lstStyle/>
          <a:p>
            <a:fld id="{F695BBA3-9272-48BD-8552-9F4E0A12F8D4}" type="slidenum">
              <a:rPr lang="en-GB" smtClean="0"/>
              <a:t>‹#›</a:t>
            </a:fld>
            <a:endParaRPr lang="en-GB"/>
          </a:p>
        </p:txBody>
      </p:sp>
    </p:spTree>
    <p:extLst>
      <p:ext uri="{BB962C8B-B14F-4D97-AF65-F5344CB8AC3E}">
        <p14:creationId xmlns:p14="http://schemas.microsoft.com/office/powerpoint/2010/main" val="1608420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7BD066-35A7-E22D-8F80-F6F9403C2C17}"/>
              </a:ext>
            </a:extLst>
          </p:cNvPr>
          <p:cNvSpPr>
            <a:spLocks noGrp="1"/>
          </p:cNvSpPr>
          <p:nvPr>
            <p:ph type="ftr" sz="quarter" idx="10"/>
          </p:nvPr>
        </p:nvSpPr>
        <p:spPr/>
        <p:txBody>
          <a:bodyPr/>
          <a:lstStyle/>
          <a:p>
            <a:endParaRPr lang="en-GB"/>
          </a:p>
        </p:txBody>
      </p:sp>
      <p:sp>
        <p:nvSpPr>
          <p:cNvPr id="5" name="Slide Number Placeholder 4">
            <a:extLst>
              <a:ext uri="{FF2B5EF4-FFF2-40B4-BE49-F238E27FC236}">
                <a16:creationId xmlns:a16="http://schemas.microsoft.com/office/drawing/2014/main" id="{355B72EE-6AC2-E99C-2990-64F753393C5E}"/>
              </a:ext>
            </a:extLst>
          </p:cNvPr>
          <p:cNvSpPr>
            <a:spLocks noGrp="1"/>
          </p:cNvSpPr>
          <p:nvPr>
            <p:ph type="sldNum" sz="quarter" idx="11"/>
          </p:nvPr>
        </p:nvSpPr>
        <p:spPr/>
        <p:txBody>
          <a:bodyPr/>
          <a:lstStyle/>
          <a:p>
            <a:fld id="{551F6E4E-5047-4FEC-8949-F4B8A76784A4}" type="slidenum">
              <a:rPr lang="en-GB" smtClean="0"/>
              <a:t>‹#›</a:t>
            </a:fld>
            <a:endParaRPr lang="en-GB"/>
          </a:p>
        </p:txBody>
      </p:sp>
    </p:spTree>
    <p:extLst>
      <p:ext uri="{BB962C8B-B14F-4D97-AF65-F5344CB8AC3E}">
        <p14:creationId xmlns:p14="http://schemas.microsoft.com/office/powerpoint/2010/main" val="1014107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Break">
    <p:bg>
      <p:bgPr>
        <a:solidFill>
          <a:srgbClr val="BADFDC"/>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63CC4D-9904-7001-6FA2-9CCB54FD6338}"/>
              </a:ext>
            </a:extLst>
          </p:cNvPr>
          <p:cNvPicPr>
            <a:picLocks noGrp="1" noRot="1" noChangeAspect="1" noMove="1" noResize="1" noEditPoints="1" noAdjustHandles="1" noChangeArrowheads="1" noChangeShapeType="1" noCrop="1"/>
          </p:cNvPicPr>
          <p:nvPr userDrawn="1"/>
        </p:nvPicPr>
        <p:blipFill>
          <a:blip r:embed="rId2"/>
          <a:srcRect/>
          <a:stretch/>
        </p:blipFill>
        <p:spPr>
          <a:xfrm>
            <a:off x="0" y="1"/>
            <a:ext cx="1833975" cy="826527"/>
          </a:xfrm>
          <a:prstGeom prst="rect">
            <a:avLst/>
          </a:prstGeom>
        </p:spPr>
      </p:pic>
      <p:sp>
        <p:nvSpPr>
          <p:cNvPr id="3" name="Freeform 2">
            <a:extLst>
              <a:ext uri="{FF2B5EF4-FFF2-40B4-BE49-F238E27FC236}">
                <a16:creationId xmlns:a16="http://schemas.microsoft.com/office/drawing/2014/main" id="{E7D5CB75-BB19-C259-81D9-2B3B91AD09AF}"/>
              </a:ext>
            </a:extLst>
          </p:cNvPr>
          <p:cNvSpPr>
            <a:spLocks noGrp="1" noRot="1" noMove="1" noResize="1" noEditPoints="1" noAdjustHandles="1" noChangeArrowheads="1" noChangeShapeType="1"/>
          </p:cNvSpPr>
          <p:nvPr userDrawn="1"/>
        </p:nvSpPr>
        <p:spPr>
          <a:xfrm rot="18900000">
            <a:off x="6984343" y="4650028"/>
            <a:ext cx="1875003" cy="1838339"/>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 name="connsiteX0" fmla="*/ 180138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180138 w 918429"/>
              <a:gd name="connsiteY13" fmla="*/ 0 h 810183"/>
              <a:gd name="connsiteX0" fmla="*/ 17040 w 755331"/>
              <a:gd name="connsiteY0" fmla="*/ 0 h 812616"/>
              <a:gd name="connsiteX1" fmla="*/ 350515 w 755331"/>
              <a:gd name="connsiteY1" fmla="*/ 551 h 812616"/>
              <a:gd name="connsiteX2" fmla="*/ 353097 w 755331"/>
              <a:gd name="connsiteY2" fmla="*/ 551 h 812616"/>
              <a:gd name="connsiteX3" fmla="*/ 353097 w 755331"/>
              <a:gd name="connsiteY3" fmla="*/ 811 h 812616"/>
              <a:gd name="connsiteX4" fmla="*/ 432100 w 755331"/>
              <a:gd name="connsiteY4" fmla="*/ 8775 h 812616"/>
              <a:gd name="connsiteX5" fmla="*/ 755331 w 755331"/>
              <a:gd name="connsiteY5" fmla="*/ 405367 h 812616"/>
              <a:gd name="connsiteX6" fmla="*/ 432100 w 755331"/>
              <a:gd name="connsiteY6" fmla="*/ 801959 h 812616"/>
              <a:gd name="connsiteX7" fmla="*/ 353097 w 755331"/>
              <a:gd name="connsiteY7" fmla="*/ 809923 h 812616"/>
              <a:gd name="connsiteX8" fmla="*/ 353097 w 755331"/>
              <a:gd name="connsiteY8" fmla="*/ 810182 h 812616"/>
              <a:gd name="connsiteX9" fmla="*/ 350525 w 755331"/>
              <a:gd name="connsiteY9" fmla="*/ 810182 h 812616"/>
              <a:gd name="connsiteX10" fmla="*/ 350515 w 755331"/>
              <a:gd name="connsiteY10" fmla="*/ 810183 h 812616"/>
              <a:gd name="connsiteX11" fmla="*/ 350505 w 755331"/>
              <a:gd name="connsiteY11" fmla="*/ 810182 h 812616"/>
              <a:gd name="connsiteX12" fmla="*/ 0 w 755331"/>
              <a:gd name="connsiteY12" fmla="*/ 812616 h 812616"/>
              <a:gd name="connsiteX13" fmla="*/ 17040 w 755331"/>
              <a:gd name="connsiteY13" fmla="*/ 0 h 812616"/>
              <a:gd name="connsiteX0" fmla="*/ 0 w 833229"/>
              <a:gd name="connsiteY0" fmla="*/ 1883 h 812065"/>
              <a:gd name="connsiteX1" fmla="*/ 428413 w 833229"/>
              <a:gd name="connsiteY1" fmla="*/ 0 h 812065"/>
              <a:gd name="connsiteX2" fmla="*/ 430995 w 833229"/>
              <a:gd name="connsiteY2" fmla="*/ 0 h 812065"/>
              <a:gd name="connsiteX3" fmla="*/ 430995 w 833229"/>
              <a:gd name="connsiteY3" fmla="*/ 260 h 812065"/>
              <a:gd name="connsiteX4" fmla="*/ 509998 w 833229"/>
              <a:gd name="connsiteY4" fmla="*/ 8224 h 812065"/>
              <a:gd name="connsiteX5" fmla="*/ 833229 w 833229"/>
              <a:gd name="connsiteY5" fmla="*/ 404816 h 812065"/>
              <a:gd name="connsiteX6" fmla="*/ 509998 w 833229"/>
              <a:gd name="connsiteY6" fmla="*/ 801408 h 812065"/>
              <a:gd name="connsiteX7" fmla="*/ 430995 w 833229"/>
              <a:gd name="connsiteY7" fmla="*/ 809372 h 812065"/>
              <a:gd name="connsiteX8" fmla="*/ 430995 w 833229"/>
              <a:gd name="connsiteY8" fmla="*/ 809631 h 812065"/>
              <a:gd name="connsiteX9" fmla="*/ 428423 w 833229"/>
              <a:gd name="connsiteY9" fmla="*/ 809631 h 812065"/>
              <a:gd name="connsiteX10" fmla="*/ 428413 w 833229"/>
              <a:gd name="connsiteY10" fmla="*/ 809632 h 812065"/>
              <a:gd name="connsiteX11" fmla="*/ 428403 w 833229"/>
              <a:gd name="connsiteY11" fmla="*/ 809631 h 812065"/>
              <a:gd name="connsiteX12" fmla="*/ 77898 w 833229"/>
              <a:gd name="connsiteY12" fmla="*/ 812065 h 812065"/>
              <a:gd name="connsiteX13" fmla="*/ 0 w 833229"/>
              <a:gd name="connsiteY13" fmla="*/ 1883 h 812065"/>
              <a:gd name="connsiteX0" fmla="*/ 0 w 833229"/>
              <a:gd name="connsiteY0" fmla="*/ 1883 h 816934"/>
              <a:gd name="connsiteX1" fmla="*/ 428413 w 833229"/>
              <a:gd name="connsiteY1" fmla="*/ 0 h 816934"/>
              <a:gd name="connsiteX2" fmla="*/ 430995 w 833229"/>
              <a:gd name="connsiteY2" fmla="*/ 0 h 816934"/>
              <a:gd name="connsiteX3" fmla="*/ 430995 w 833229"/>
              <a:gd name="connsiteY3" fmla="*/ 260 h 816934"/>
              <a:gd name="connsiteX4" fmla="*/ 509998 w 833229"/>
              <a:gd name="connsiteY4" fmla="*/ 8224 h 816934"/>
              <a:gd name="connsiteX5" fmla="*/ 833229 w 833229"/>
              <a:gd name="connsiteY5" fmla="*/ 404816 h 816934"/>
              <a:gd name="connsiteX6" fmla="*/ 509998 w 833229"/>
              <a:gd name="connsiteY6" fmla="*/ 801408 h 816934"/>
              <a:gd name="connsiteX7" fmla="*/ 430995 w 833229"/>
              <a:gd name="connsiteY7" fmla="*/ 809372 h 816934"/>
              <a:gd name="connsiteX8" fmla="*/ 430995 w 833229"/>
              <a:gd name="connsiteY8" fmla="*/ 809631 h 816934"/>
              <a:gd name="connsiteX9" fmla="*/ 428423 w 833229"/>
              <a:gd name="connsiteY9" fmla="*/ 809631 h 816934"/>
              <a:gd name="connsiteX10" fmla="*/ 428413 w 833229"/>
              <a:gd name="connsiteY10" fmla="*/ 809632 h 816934"/>
              <a:gd name="connsiteX11" fmla="*/ 428403 w 833229"/>
              <a:gd name="connsiteY11" fmla="*/ 809631 h 816934"/>
              <a:gd name="connsiteX12" fmla="*/ 1 w 833229"/>
              <a:gd name="connsiteY12" fmla="*/ 816934 h 816934"/>
              <a:gd name="connsiteX13" fmla="*/ 0 w 833229"/>
              <a:gd name="connsiteY13" fmla="*/ 1883 h 8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229" h="816934">
                <a:moveTo>
                  <a:pt x="0" y="1883"/>
                </a:moveTo>
                <a:lnTo>
                  <a:pt x="428413" y="0"/>
                </a:lnTo>
                <a:lnTo>
                  <a:pt x="430995" y="0"/>
                </a:lnTo>
                <a:lnTo>
                  <a:pt x="430995" y="260"/>
                </a:lnTo>
                <a:lnTo>
                  <a:pt x="509998" y="8224"/>
                </a:lnTo>
                <a:cubicBezTo>
                  <a:pt x="694466" y="45972"/>
                  <a:pt x="833229" y="209189"/>
                  <a:pt x="833229" y="404816"/>
                </a:cubicBezTo>
                <a:cubicBezTo>
                  <a:pt x="833229" y="600443"/>
                  <a:pt x="694466" y="763660"/>
                  <a:pt x="509998" y="801408"/>
                </a:cubicBezTo>
                <a:lnTo>
                  <a:pt x="430995" y="809372"/>
                </a:lnTo>
                <a:lnTo>
                  <a:pt x="430995" y="809631"/>
                </a:lnTo>
                <a:lnTo>
                  <a:pt x="428423" y="809631"/>
                </a:lnTo>
                <a:cubicBezTo>
                  <a:pt x="428420" y="809631"/>
                  <a:pt x="428416" y="809632"/>
                  <a:pt x="428413" y="809632"/>
                </a:cubicBezTo>
                <a:cubicBezTo>
                  <a:pt x="428410" y="809632"/>
                  <a:pt x="428406" y="809631"/>
                  <a:pt x="428403" y="809631"/>
                </a:cubicBezTo>
                <a:lnTo>
                  <a:pt x="1" y="816934"/>
                </a:lnTo>
                <a:cubicBezTo>
                  <a:pt x="1" y="545250"/>
                  <a:pt x="0" y="273567"/>
                  <a:pt x="0" y="1883"/>
                </a:cubicBezTo>
                <a:close/>
              </a:path>
            </a:pathLst>
          </a:cu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Arial" panose="020B0604020202020204" pitchFamily="34" charset="0"/>
            </a:endParaRPr>
          </a:p>
        </p:txBody>
      </p:sp>
      <p:sp>
        <p:nvSpPr>
          <p:cNvPr id="4" name="Rectangle 3">
            <a:extLst>
              <a:ext uri="{FF2B5EF4-FFF2-40B4-BE49-F238E27FC236}">
                <a16:creationId xmlns:a16="http://schemas.microsoft.com/office/drawing/2014/main" id="{1F5C6EFD-34C5-1701-D503-1731925E2D44}"/>
              </a:ext>
            </a:extLst>
          </p:cNvPr>
          <p:cNvSpPr>
            <a:spLocks noGrp="1" noRot="1" noMove="1" noResize="1" noEditPoints="1" noAdjustHandles="1" noChangeArrowheads="1" noChangeShapeType="1"/>
          </p:cNvSpPr>
          <p:nvPr userDrawn="1"/>
        </p:nvSpPr>
        <p:spPr>
          <a:xfrm rot="18900000">
            <a:off x="10179818" y="3784220"/>
            <a:ext cx="1055045" cy="3178240"/>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Rectangle 4">
            <a:extLst>
              <a:ext uri="{FF2B5EF4-FFF2-40B4-BE49-F238E27FC236}">
                <a16:creationId xmlns:a16="http://schemas.microsoft.com/office/drawing/2014/main" id="{18442652-D822-CF1E-7026-077C36060918}"/>
              </a:ext>
            </a:extLst>
          </p:cNvPr>
          <p:cNvSpPr>
            <a:spLocks noGrp="1" noRot="1" noMove="1" noResize="1" noEditPoints="1" noAdjustHandles="1" noChangeArrowheads="1" noChangeShapeType="1"/>
          </p:cNvSpPr>
          <p:nvPr userDrawn="1"/>
        </p:nvSpPr>
        <p:spPr>
          <a:xfrm>
            <a:off x="8843631" y="5567778"/>
            <a:ext cx="1302254" cy="1302254"/>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6B4087"/>
              </a:solidFill>
              <a:latin typeface="Arial" panose="020B0604020202020204" pitchFamily="34" charset="0"/>
            </a:endParaRPr>
          </a:p>
        </p:txBody>
      </p:sp>
      <p:sp>
        <p:nvSpPr>
          <p:cNvPr id="6" name="Rectangle 5">
            <a:extLst>
              <a:ext uri="{FF2B5EF4-FFF2-40B4-BE49-F238E27FC236}">
                <a16:creationId xmlns:a16="http://schemas.microsoft.com/office/drawing/2014/main" id="{A2C9084C-1749-D948-CACE-7DE352C58215}"/>
              </a:ext>
            </a:extLst>
          </p:cNvPr>
          <p:cNvSpPr>
            <a:spLocks noGrp="1" noRot="1" noMove="1" noResize="1" noEditPoints="1" noAdjustHandles="1" noChangeArrowheads="1" noChangeShapeType="1"/>
          </p:cNvSpPr>
          <p:nvPr userDrawn="1"/>
        </p:nvSpPr>
        <p:spPr>
          <a:xfrm rot="1800000">
            <a:off x="10425099" y="1027232"/>
            <a:ext cx="1055045" cy="31782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7" name="Date Placeholder 6">
            <a:extLst>
              <a:ext uri="{FF2B5EF4-FFF2-40B4-BE49-F238E27FC236}">
                <a16:creationId xmlns:a16="http://schemas.microsoft.com/office/drawing/2014/main" id="{91508731-5E84-8B21-A541-EA17DE07A311}"/>
              </a:ext>
            </a:extLst>
          </p:cNvPr>
          <p:cNvSpPr>
            <a:spLocks noGrp="1"/>
          </p:cNvSpPr>
          <p:nvPr>
            <p:ph type="dt" sz="half" idx="11"/>
          </p:nvPr>
        </p:nvSpPr>
        <p:spPr/>
        <p:txBody>
          <a:bodyPr/>
          <a:lstStyle/>
          <a:p>
            <a:fld id="{D7472D88-8130-47CB-9106-748B4C9F6C78}" type="datetime1">
              <a:rPr lang="en-GB" smtClean="0"/>
              <a:t>17/09/2024</a:t>
            </a:fld>
            <a:endParaRPr lang="en-GB"/>
          </a:p>
        </p:txBody>
      </p:sp>
      <p:sp>
        <p:nvSpPr>
          <p:cNvPr id="8" name="Footer Placeholder 7">
            <a:extLst>
              <a:ext uri="{FF2B5EF4-FFF2-40B4-BE49-F238E27FC236}">
                <a16:creationId xmlns:a16="http://schemas.microsoft.com/office/drawing/2014/main" id="{55502B25-F35B-8BEA-2B37-E0AAF02130C0}"/>
              </a:ext>
            </a:extLst>
          </p:cNvPr>
          <p:cNvSpPr>
            <a:spLocks noGrp="1"/>
          </p:cNvSpPr>
          <p:nvPr>
            <p:ph type="ftr" sz="quarter" idx="12"/>
          </p:nvPr>
        </p:nvSpPr>
        <p:spPr/>
        <p:txBody>
          <a:bodyPr/>
          <a:lstStyle/>
          <a:p>
            <a:endParaRPr lang="en-GB"/>
          </a:p>
        </p:txBody>
      </p:sp>
      <p:sp>
        <p:nvSpPr>
          <p:cNvPr id="10" name="Title 9">
            <a:extLst>
              <a:ext uri="{FF2B5EF4-FFF2-40B4-BE49-F238E27FC236}">
                <a16:creationId xmlns:a16="http://schemas.microsoft.com/office/drawing/2014/main" id="{B78CF422-087B-C591-BB7D-E4ED3BB10B73}"/>
              </a:ext>
            </a:extLst>
          </p:cNvPr>
          <p:cNvSpPr>
            <a:spLocks noGrp="1"/>
          </p:cNvSpPr>
          <p:nvPr>
            <p:ph type="title" hasCustomPrompt="1"/>
          </p:nvPr>
        </p:nvSpPr>
        <p:spPr>
          <a:xfrm>
            <a:off x="723600" y="2304000"/>
            <a:ext cx="3848400" cy="2311200"/>
          </a:xfrm>
          <a:prstGeom prst="rect">
            <a:avLst/>
          </a:prstGeom>
        </p:spPr>
        <p:txBody>
          <a:bodyPr anchor="ctr"/>
          <a:lstStyle>
            <a:lvl1pPr>
              <a:defRPr lang="en-GB" sz="3200" b="1">
                <a:solidFill>
                  <a:srgbClr val="425563"/>
                </a:solidFill>
                <a:effectLst/>
                <a:latin typeface="Arial" panose="020B0604020202020204" pitchFamily="34" charset="0"/>
                <a:ea typeface="+mn-ea"/>
                <a:cs typeface="Arial" panose="020B0604020202020204" pitchFamily="34" charset="0"/>
              </a:defRPr>
            </a:lvl1pPr>
          </a:lstStyle>
          <a:p>
            <a:pPr lvl="0"/>
            <a:r>
              <a:rPr lang="en-GB"/>
              <a:t>Click to edit section break title</a:t>
            </a:r>
          </a:p>
        </p:txBody>
      </p:sp>
      <p:pic>
        <p:nvPicPr>
          <p:cNvPr id="9" name="Picture 8" descr="A blue and white logo&#10;&#10;Description automatically generated with low confidence">
            <a:extLst>
              <a:ext uri="{FF2B5EF4-FFF2-40B4-BE49-F238E27FC236}">
                <a16:creationId xmlns:a16="http://schemas.microsoft.com/office/drawing/2014/main" id="{C6CD72CE-FC42-9828-296E-B372524C1872}"/>
              </a:ext>
            </a:extLst>
          </p:cNvPr>
          <p:cNvPicPr>
            <a:picLocks noGrp="1" noRot="1" noMove="1" noResize="1" noEditPoints="1" noAdjustHandles="1" noChangeArrowheads="1" noChangeShapeType="1" noCrop="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28792642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BB77181-A410-A0B4-3E0E-2A37A5D6D3DB}"/>
              </a:ext>
            </a:extLst>
          </p:cNvPr>
          <p:cNvSpPr>
            <a:spLocks noGrp="1"/>
          </p:cNvSpPr>
          <p:nvPr>
            <p:ph type="ftr" sz="quarter" idx="10"/>
          </p:nvPr>
        </p:nvSpPr>
        <p:spPr/>
        <p:txBody>
          <a:bodyPr/>
          <a:lstStyle/>
          <a:p>
            <a:endParaRPr lang="en-GB"/>
          </a:p>
        </p:txBody>
      </p:sp>
      <p:sp>
        <p:nvSpPr>
          <p:cNvPr id="7" name="Slide Number Placeholder 6">
            <a:extLst>
              <a:ext uri="{FF2B5EF4-FFF2-40B4-BE49-F238E27FC236}">
                <a16:creationId xmlns:a16="http://schemas.microsoft.com/office/drawing/2014/main" id="{1B70687E-1207-137B-5E7F-B3101CF50F96}"/>
              </a:ext>
            </a:extLst>
          </p:cNvPr>
          <p:cNvSpPr>
            <a:spLocks noGrp="1"/>
          </p:cNvSpPr>
          <p:nvPr>
            <p:ph type="sldNum" sz="quarter" idx="11"/>
          </p:nvPr>
        </p:nvSpPr>
        <p:spPr/>
        <p:txBody>
          <a:bodyPr/>
          <a:lstStyle/>
          <a:p>
            <a:fld id="{551F6E4E-5047-4FEC-8949-F4B8A76784A4}" type="slidenum">
              <a:rPr lang="en-GB" smtClean="0"/>
              <a:t>‹#›</a:t>
            </a:fld>
            <a:endParaRPr lang="en-GB"/>
          </a:p>
        </p:txBody>
      </p:sp>
    </p:spTree>
    <p:extLst>
      <p:ext uri="{BB962C8B-B14F-4D97-AF65-F5344CB8AC3E}">
        <p14:creationId xmlns:p14="http://schemas.microsoft.com/office/powerpoint/2010/main" val="2283253700"/>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59690-7FC2-2C4F-AFEB-E8C9E38F07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1C2889-D36B-804B-8EDA-9DD87B214723}"/>
              </a:ext>
            </a:extLst>
          </p:cNvPr>
          <p:cNvSpPr>
            <a:spLocks noGrp="1"/>
          </p:cNvSpPr>
          <p:nvPr>
            <p:ph sz="half" idx="1"/>
          </p:nvPr>
        </p:nvSpPr>
        <p:spPr>
          <a:xfrm>
            <a:off x="623843" y="1093788"/>
            <a:ext cx="539595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3DE7E3-F978-EB45-B9AB-F3B5770A188B}"/>
              </a:ext>
            </a:extLst>
          </p:cNvPr>
          <p:cNvSpPr>
            <a:spLocks noGrp="1"/>
          </p:cNvSpPr>
          <p:nvPr>
            <p:ph sz="half" idx="2"/>
          </p:nvPr>
        </p:nvSpPr>
        <p:spPr>
          <a:xfrm>
            <a:off x="6172199" y="1093788"/>
            <a:ext cx="551844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D2C5AEF-ADB8-32F6-0DA4-12582B815CA3}"/>
              </a:ext>
            </a:extLst>
          </p:cNvPr>
          <p:cNvSpPr>
            <a:spLocks noGrp="1"/>
          </p:cNvSpPr>
          <p:nvPr>
            <p:ph type="ftr" sz="quarter" idx="10"/>
          </p:nvPr>
        </p:nvSpPr>
        <p:spPr/>
        <p:txBody>
          <a:bodyPr/>
          <a:lstStyle/>
          <a:p>
            <a:endParaRPr lang="en-GB"/>
          </a:p>
        </p:txBody>
      </p:sp>
      <p:sp>
        <p:nvSpPr>
          <p:cNvPr id="6" name="Slide Number Placeholder 5">
            <a:extLst>
              <a:ext uri="{FF2B5EF4-FFF2-40B4-BE49-F238E27FC236}">
                <a16:creationId xmlns:a16="http://schemas.microsoft.com/office/drawing/2014/main" id="{6AFDFD1E-D091-2583-B8CE-F78D6DFA6E9C}"/>
              </a:ext>
            </a:extLst>
          </p:cNvPr>
          <p:cNvSpPr>
            <a:spLocks noGrp="1"/>
          </p:cNvSpPr>
          <p:nvPr>
            <p:ph type="sldNum" sz="quarter" idx="11"/>
          </p:nvPr>
        </p:nvSpPr>
        <p:spPr/>
        <p:txBody>
          <a:bodyPr/>
          <a:lstStyle/>
          <a:p>
            <a:fld id="{551F6E4E-5047-4FEC-8949-F4B8A76784A4}" type="slidenum">
              <a:rPr lang="en-GB" smtClean="0"/>
              <a:t>‹#›</a:t>
            </a:fld>
            <a:endParaRPr lang="en-GB"/>
          </a:p>
        </p:txBody>
      </p:sp>
    </p:spTree>
    <p:extLst>
      <p:ext uri="{BB962C8B-B14F-4D97-AF65-F5344CB8AC3E}">
        <p14:creationId xmlns:p14="http://schemas.microsoft.com/office/powerpoint/2010/main" val="2435928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0F5E-6467-EC4C-9BAC-7A2FADA30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FB249F-B0A4-E344-8BEA-DDC920F0D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41E08E-C962-BF44-B03A-DC1B55D1D7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FA6339-4E37-7442-BEA4-60644B9134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D946D-2BBF-0546-B55C-41EAC80E07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C2C031B8-FA15-96D8-2424-7E3C44D80950}"/>
              </a:ext>
            </a:extLst>
          </p:cNvPr>
          <p:cNvSpPr>
            <a:spLocks noGrp="1"/>
          </p:cNvSpPr>
          <p:nvPr>
            <p:ph type="ftr" sz="quarter" idx="10"/>
          </p:nvPr>
        </p:nvSpPr>
        <p:spPr/>
        <p:txBody>
          <a:bodyPr/>
          <a:lstStyle/>
          <a:p>
            <a:endParaRPr lang="en-GB"/>
          </a:p>
        </p:txBody>
      </p:sp>
      <p:sp>
        <p:nvSpPr>
          <p:cNvPr id="8" name="Slide Number Placeholder 7">
            <a:extLst>
              <a:ext uri="{FF2B5EF4-FFF2-40B4-BE49-F238E27FC236}">
                <a16:creationId xmlns:a16="http://schemas.microsoft.com/office/drawing/2014/main" id="{B1312F2C-15DB-95C5-F400-A90018550E6A}"/>
              </a:ext>
            </a:extLst>
          </p:cNvPr>
          <p:cNvSpPr>
            <a:spLocks noGrp="1"/>
          </p:cNvSpPr>
          <p:nvPr>
            <p:ph type="sldNum" sz="quarter" idx="11"/>
          </p:nvPr>
        </p:nvSpPr>
        <p:spPr/>
        <p:txBody>
          <a:bodyPr/>
          <a:lstStyle/>
          <a:p>
            <a:fld id="{551F6E4E-5047-4FEC-8949-F4B8A76784A4}" type="slidenum">
              <a:rPr lang="en-GB" smtClean="0"/>
              <a:t>‹#›</a:t>
            </a:fld>
            <a:endParaRPr lang="en-GB"/>
          </a:p>
        </p:txBody>
      </p:sp>
    </p:spTree>
    <p:extLst>
      <p:ext uri="{BB962C8B-B14F-4D97-AF65-F5344CB8AC3E}">
        <p14:creationId xmlns:p14="http://schemas.microsoft.com/office/powerpoint/2010/main" val="40543386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3472-112D-B448-A8B3-AA4121A084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3FBB76-CC3E-9B4C-A758-B194F32E77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E89497-F6F7-FA40-9B12-11EB64D75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5F30FD62-3E0D-D208-074C-93F5165C8220}"/>
              </a:ext>
            </a:extLst>
          </p:cNvPr>
          <p:cNvSpPr>
            <a:spLocks noGrp="1"/>
          </p:cNvSpPr>
          <p:nvPr>
            <p:ph type="ftr" sz="quarter" idx="10"/>
          </p:nvPr>
        </p:nvSpPr>
        <p:spPr/>
        <p:txBody>
          <a:bodyPr/>
          <a:lstStyle/>
          <a:p>
            <a:endParaRPr lang="en-GB"/>
          </a:p>
        </p:txBody>
      </p:sp>
      <p:sp>
        <p:nvSpPr>
          <p:cNvPr id="6" name="Slide Number Placeholder 5">
            <a:extLst>
              <a:ext uri="{FF2B5EF4-FFF2-40B4-BE49-F238E27FC236}">
                <a16:creationId xmlns:a16="http://schemas.microsoft.com/office/drawing/2014/main" id="{B60D19B4-9B71-DD3C-B749-100660C85379}"/>
              </a:ext>
            </a:extLst>
          </p:cNvPr>
          <p:cNvSpPr>
            <a:spLocks noGrp="1"/>
          </p:cNvSpPr>
          <p:nvPr>
            <p:ph type="sldNum" sz="quarter" idx="11"/>
          </p:nvPr>
        </p:nvSpPr>
        <p:spPr/>
        <p:txBody>
          <a:bodyPr/>
          <a:lstStyle/>
          <a:p>
            <a:fld id="{551F6E4E-5047-4FEC-8949-F4B8A76784A4}" type="slidenum">
              <a:rPr lang="en-GB" smtClean="0"/>
              <a:t>‹#›</a:t>
            </a:fld>
            <a:endParaRPr lang="en-GB"/>
          </a:p>
        </p:txBody>
      </p:sp>
    </p:spTree>
    <p:extLst>
      <p:ext uri="{BB962C8B-B14F-4D97-AF65-F5344CB8AC3E}">
        <p14:creationId xmlns:p14="http://schemas.microsoft.com/office/powerpoint/2010/main" val="42634825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D4E5A5CD-1221-59D2-C2D5-723C11C50225}"/>
              </a:ext>
            </a:extLst>
          </p:cNvPr>
          <p:cNvSpPr>
            <a:spLocks noGrp="1"/>
          </p:cNvSpPr>
          <p:nvPr>
            <p:ph type="ftr" sz="quarter" idx="10"/>
          </p:nvPr>
        </p:nvSpPr>
        <p:spPr/>
        <p:txBody>
          <a:bodyPr/>
          <a:lstStyle/>
          <a:p>
            <a:endParaRPr lang="en-GB"/>
          </a:p>
        </p:txBody>
      </p:sp>
      <p:sp>
        <p:nvSpPr>
          <p:cNvPr id="5" name="Slide Number Placeholder 4">
            <a:extLst>
              <a:ext uri="{FF2B5EF4-FFF2-40B4-BE49-F238E27FC236}">
                <a16:creationId xmlns:a16="http://schemas.microsoft.com/office/drawing/2014/main" id="{2C951AFF-F280-5B29-FB43-65C565DCB97C}"/>
              </a:ext>
            </a:extLst>
          </p:cNvPr>
          <p:cNvSpPr>
            <a:spLocks noGrp="1"/>
          </p:cNvSpPr>
          <p:nvPr>
            <p:ph type="sldNum" sz="quarter" idx="11"/>
          </p:nvPr>
        </p:nvSpPr>
        <p:spPr/>
        <p:txBody>
          <a:bodyPr/>
          <a:lstStyle/>
          <a:p>
            <a:fld id="{5625F491-EF7B-4F65-AB5E-3C7D4DEB9386}" type="slidenum">
              <a:rPr lang="en-GB" smtClean="0"/>
              <a:t>‹#›</a:t>
            </a:fld>
            <a:endParaRPr lang="en-GB"/>
          </a:p>
        </p:txBody>
      </p:sp>
    </p:spTree>
    <p:extLst>
      <p:ext uri="{BB962C8B-B14F-4D97-AF65-F5344CB8AC3E}">
        <p14:creationId xmlns:p14="http://schemas.microsoft.com/office/powerpoint/2010/main" val="634410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13E29FC-B576-DBCC-91D3-C74CF983AD3D}"/>
              </a:ext>
            </a:extLst>
          </p:cNvPr>
          <p:cNvSpPr>
            <a:spLocks noGrp="1"/>
          </p:cNvSpPr>
          <p:nvPr>
            <p:ph type="ftr" sz="quarter" idx="10"/>
          </p:nvPr>
        </p:nvSpPr>
        <p:spPr/>
        <p:txBody>
          <a:bodyPr/>
          <a:lstStyle/>
          <a:p>
            <a:endParaRPr lang="en-GB"/>
          </a:p>
        </p:txBody>
      </p:sp>
      <p:sp>
        <p:nvSpPr>
          <p:cNvPr id="7" name="Slide Number Placeholder 6">
            <a:extLst>
              <a:ext uri="{FF2B5EF4-FFF2-40B4-BE49-F238E27FC236}">
                <a16:creationId xmlns:a16="http://schemas.microsoft.com/office/drawing/2014/main" id="{6B39271F-3B46-1D42-05B5-7842B4B1E2C9}"/>
              </a:ext>
            </a:extLst>
          </p:cNvPr>
          <p:cNvSpPr>
            <a:spLocks noGrp="1"/>
          </p:cNvSpPr>
          <p:nvPr>
            <p:ph type="sldNum" sz="quarter" idx="11"/>
          </p:nvPr>
        </p:nvSpPr>
        <p:spPr/>
        <p:txBody>
          <a:bodyPr/>
          <a:lstStyle/>
          <a:p>
            <a:fld id="{5625F491-EF7B-4F65-AB5E-3C7D4DEB9386}" type="slidenum">
              <a:rPr lang="en-GB" smtClean="0"/>
              <a:t>‹#›</a:t>
            </a:fld>
            <a:endParaRPr lang="en-GB"/>
          </a:p>
        </p:txBody>
      </p:sp>
    </p:spTree>
    <p:extLst>
      <p:ext uri="{BB962C8B-B14F-4D97-AF65-F5344CB8AC3E}">
        <p14:creationId xmlns:p14="http://schemas.microsoft.com/office/powerpoint/2010/main" val="66561666"/>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59690-7FC2-2C4F-AFEB-E8C9E38F07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1C2889-D36B-804B-8EDA-9DD87B214723}"/>
              </a:ext>
            </a:extLst>
          </p:cNvPr>
          <p:cNvSpPr>
            <a:spLocks noGrp="1"/>
          </p:cNvSpPr>
          <p:nvPr>
            <p:ph sz="half" idx="1"/>
          </p:nvPr>
        </p:nvSpPr>
        <p:spPr>
          <a:xfrm>
            <a:off x="623843" y="1093788"/>
            <a:ext cx="539595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3DE7E3-F978-EB45-B9AB-F3B5770A188B}"/>
              </a:ext>
            </a:extLst>
          </p:cNvPr>
          <p:cNvSpPr>
            <a:spLocks noGrp="1"/>
          </p:cNvSpPr>
          <p:nvPr>
            <p:ph sz="half" idx="2"/>
          </p:nvPr>
        </p:nvSpPr>
        <p:spPr>
          <a:xfrm>
            <a:off x="6172199" y="1093788"/>
            <a:ext cx="551844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4334ACC-3264-554E-9216-B503BF7E22E9}"/>
              </a:ext>
            </a:extLst>
          </p:cNvPr>
          <p:cNvSpPr>
            <a:spLocks noGrp="1"/>
          </p:cNvSpPr>
          <p:nvPr>
            <p:ph type="ftr" sz="quarter" idx="10"/>
          </p:nvPr>
        </p:nvSpPr>
        <p:spPr/>
        <p:txBody>
          <a:bodyPr/>
          <a:lstStyle/>
          <a:p>
            <a:endParaRPr lang="en-GB"/>
          </a:p>
        </p:txBody>
      </p:sp>
      <p:sp>
        <p:nvSpPr>
          <p:cNvPr id="6" name="Slide Number Placeholder 5">
            <a:extLst>
              <a:ext uri="{FF2B5EF4-FFF2-40B4-BE49-F238E27FC236}">
                <a16:creationId xmlns:a16="http://schemas.microsoft.com/office/drawing/2014/main" id="{295BD518-54EC-D16E-2CA7-07BA263071C9}"/>
              </a:ext>
            </a:extLst>
          </p:cNvPr>
          <p:cNvSpPr>
            <a:spLocks noGrp="1"/>
          </p:cNvSpPr>
          <p:nvPr>
            <p:ph type="sldNum" sz="quarter" idx="11"/>
          </p:nvPr>
        </p:nvSpPr>
        <p:spPr/>
        <p:txBody>
          <a:bodyPr/>
          <a:lstStyle/>
          <a:p>
            <a:fld id="{5625F491-EF7B-4F65-AB5E-3C7D4DEB9386}" type="slidenum">
              <a:rPr lang="en-GB" smtClean="0"/>
              <a:t>‹#›</a:t>
            </a:fld>
            <a:endParaRPr lang="en-GB"/>
          </a:p>
        </p:txBody>
      </p:sp>
    </p:spTree>
    <p:extLst>
      <p:ext uri="{BB962C8B-B14F-4D97-AF65-F5344CB8AC3E}">
        <p14:creationId xmlns:p14="http://schemas.microsoft.com/office/powerpoint/2010/main" val="37886671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0F5E-6467-EC4C-9BAC-7A2FADA30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FB249F-B0A4-E344-8BEA-DDC920F0D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41E08E-C962-BF44-B03A-DC1B55D1D7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FA6339-4E37-7442-BEA4-60644B9134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D946D-2BBF-0546-B55C-41EAC80E07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EFC9ED5D-3DA2-9398-DD15-C67932179DD1}"/>
              </a:ext>
            </a:extLst>
          </p:cNvPr>
          <p:cNvSpPr>
            <a:spLocks noGrp="1"/>
          </p:cNvSpPr>
          <p:nvPr>
            <p:ph type="ftr" sz="quarter" idx="10"/>
          </p:nvPr>
        </p:nvSpPr>
        <p:spPr/>
        <p:txBody>
          <a:bodyPr/>
          <a:lstStyle/>
          <a:p>
            <a:endParaRPr lang="en-GB"/>
          </a:p>
        </p:txBody>
      </p:sp>
      <p:sp>
        <p:nvSpPr>
          <p:cNvPr id="8" name="Slide Number Placeholder 7">
            <a:extLst>
              <a:ext uri="{FF2B5EF4-FFF2-40B4-BE49-F238E27FC236}">
                <a16:creationId xmlns:a16="http://schemas.microsoft.com/office/drawing/2014/main" id="{8179B195-2C9B-3B4C-ED39-B8D8CD15308A}"/>
              </a:ext>
            </a:extLst>
          </p:cNvPr>
          <p:cNvSpPr>
            <a:spLocks noGrp="1"/>
          </p:cNvSpPr>
          <p:nvPr>
            <p:ph type="sldNum" sz="quarter" idx="11"/>
          </p:nvPr>
        </p:nvSpPr>
        <p:spPr/>
        <p:txBody>
          <a:bodyPr/>
          <a:lstStyle/>
          <a:p>
            <a:fld id="{5625F491-EF7B-4F65-AB5E-3C7D4DEB9386}" type="slidenum">
              <a:rPr lang="en-GB" smtClean="0"/>
              <a:t>‹#›</a:t>
            </a:fld>
            <a:endParaRPr lang="en-GB"/>
          </a:p>
        </p:txBody>
      </p:sp>
    </p:spTree>
    <p:extLst>
      <p:ext uri="{BB962C8B-B14F-4D97-AF65-F5344CB8AC3E}">
        <p14:creationId xmlns:p14="http://schemas.microsoft.com/office/powerpoint/2010/main" val="17044603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3472-112D-B448-A8B3-AA4121A084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3FBB76-CC3E-9B4C-A758-B194F32E77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E89497-F6F7-FA40-9B12-11EB64D75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7D0D06FA-AC3F-7338-2170-A1760EC32747}"/>
              </a:ext>
            </a:extLst>
          </p:cNvPr>
          <p:cNvSpPr>
            <a:spLocks noGrp="1"/>
          </p:cNvSpPr>
          <p:nvPr>
            <p:ph type="ftr" sz="quarter" idx="10"/>
          </p:nvPr>
        </p:nvSpPr>
        <p:spPr/>
        <p:txBody>
          <a:bodyPr/>
          <a:lstStyle/>
          <a:p>
            <a:endParaRPr lang="en-GB"/>
          </a:p>
        </p:txBody>
      </p:sp>
      <p:sp>
        <p:nvSpPr>
          <p:cNvPr id="6" name="Slide Number Placeholder 5">
            <a:extLst>
              <a:ext uri="{FF2B5EF4-FFF2-40B4-BE49-F238E27FC236}">
                <a16:creationId xmlns:a16="http://schemas.microsoft.com/office/drawing/2014/main" id="{85687543-6087-69D0-0260-5FB0BBC1F865}"/>
              </a:ext>
            </a:extLst>
          </p:cNvPr>
          <p:cNvSpPr>
            <a:spLocks noGrp="1"/>
          </p:cNvSpPr>
          <p:nvPr>
            <p:ph type="sldNum" sz="quarter" idx="11"/>
          </p:nvPr>
        </p:nvSpPr>
        <p:spPr/>
        <p:txBody>
          <a:bodyPr/>
          <a:lstStyle/>
          <a:p>
            <a:fld id="{5625F491-EF7B-4F65-AB5E-3C7D4DEB9386}" type="slidenum">
              <a:rPr lang="en-GB" smtClean="0"/>
              <a:t>‹#›</a:t>
            </a:fld>
            <a:endParaRPr lang="en-GB"/>
          </a:p>
        </p:txBody>
      </p:sp>
    </p:spTree>
    <p:extLst>
      <p:ext uri="{BB962C8B-B14F-4D97-AF65-F5344CB8AC3E}">
        <p14:creationId xmlns:p14="http://schemas.microsoft.com/office/powerpoint/2010/main" val="32610148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27B946C-18FE-3535-7D5A-0C55A78BA055}"/>
              </a:ext>
            </a:extLst>
          </p:cNvPr>
          <p:cNvSpPr>
            <a:spLocks noGrp="1"/>
          </p:cNvSpPr>
          <p:nvPr>
            <p:ph type="ftr" sz="quarter" idx="10"/>
          </p:nvPr>
        </p:nvSpPr>
        <p:spPr/>
        <p:txBody>
          <a:bodyPr/>
          <a:lstStyle/>
          <a:p>
            <a:endParaRPr lang="en-GB"/>
          </a:p>
        </p:txBody>
      </p:sp>
      <p:sp>
        <p:nvSpPr>
          <p:cNvPr id="5" name="Slide Number Placeholder 4">
            <a:extLst>
              <a:ext uri="{FF2B5EF4-FFF2-40B4-BE49-F238E27FC236}">
                <a16:creationId xmlns:a16="http://schemas.microsoft.com/office/drawing/2014/main" id="{86484963-7DC5-D92A-7FE6-B0F31991A6E1}"/>
              </a:ext>
            </a:extLst>
          </p:cNvPr>
          <p:cNvSpPr>
            <a:spLocks noGrp="1"/>
          </p:cNvSpPr>
          <p:nvPr>
            <p:ph type="sldNum" sz="quarter" idx="11"/>
          </p:nvPr>
        </p:nvSpPr>
        <p:spPr/>
        <p:txBody>
          <a:bodyPr/>
          <a:lstStyle/>
          <a:p>
            <a:fld id="{B6E75BE9-2278-47EF-85E6-CC9E39661FE9}" type="slidenum">
              <a:rPr lang="en-GB" smtClean="0"/>
              <a:t>‹#›</a:t>
            </a:fld>
            <a:endParaRPr lang="en-GB"/>
          </a:p>
        </p:txBody>
      </p:sp>
    </p:spTree>
    <p:extLst>
      <p:ext uri="{BB962C8B-B14F-4D97-AF65-F5344CB8AC3E}">
        <p14:creationId xmlns:p14="http://schemas.microsoft.com/office/powerpoint/2010/main" val="302625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Page">
    <p:bg>
      <p:bgPr>
        <a:solidFill>
          <a:srgbClr val="005EB8"/>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3FC57379-EF8F-1700-A881-D34737C193B4}"/>
              </a:ext>
            </a:extLst>
          </p:cNvPr>
          <p:cNvSpPr>
            <a:spLocks noGrp="1" noRot="1" noMove="1" noResize="1" noEditPoints="1" noAdjustHandles="1" noChangeArrowheads="1" noChangeShapeType="1"/>
          </p:cNvSpPr>
          <p:nvPr userDrawn="1"/>
        </p:nvSpPr>
        <p:spPr>
          <a:xfrm rot="16200000">
            <a:off x="4694379" y="3250454"/>
            <a:ext cx="3833445" cy="3381643"/>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8429" h="810183">
                <a:moveTo>
                  <a:pt x="0" y="0"/>
                </a:moveTo>
                <a:lnTo>
                  <a:pt x="513613" y="551"/>
                </a:lnTo>
                <a:lnTo>
                  <a:pt x="516195" y="551"/>
                </a:lnTo>
                <a:lnTo>
                  <a:pt x="516195" y="811"/>
                </a:lnTo>
                <a:lnTo>
                  <a:pt x="595198" y="8775"/>
                </a:lnTo>
                <a:cubicBezTo>
                  <a:pt x="779666" y="46523"/>
                  <a:pt x="918429" y="209740"/>
                  <a:pt x="918429" y="405367"/>
                </a:cubicBezTo>
                <a:cubicBezTo>
                  <a:pt x="918429" y="600994"/>
                  <a:pt x="779666" y="764211"/>
                  <a:pt x="595198" y="801959"/>
                </a:cubicBezTo>
                <a:lnTo>
                  <a:pt x="516195" y="809923"/>
                </a:lnTo>
                <a:lnTo>
                  <a:pt x="516195" y="810182"/>
                </a:lnTo>
                <a:lnTo>
                  <a:pt x="513623" y="810182"/>
                </a:lnTo>
                <a:cubicBezTo>
                  <a:pt x="513620" y="810182"/>
                  <a:pt x="513616" y="810183"/>
                  <a:pt x="513613" y="810183"/>
                </a:cubicBezTo>
                <a:cubicBezTo>
                  <a:pt x="513610" y="810183"/>
                  <a:pt x="513606" y="810182"/>
                  <a:pt x="513603" y="810182"/>
                </a:cubicBezTo>
                <a:lnTo>
                  <a:pt x="0" y="810182"/>
                </a:lnTo>
                <a:lnTo>
                  <a:pt x="0" y="0"/>
                </a:lnTo>
                <a:close/>
              </a:path>
            </a:pathLst>
          </a:cu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Arial" panose="020B0604020202020204" pitchFamily="34" charset="0"/>
            </a:endParaRPr>
          </a:p>
        </p:txBody>
      </p:sp>
      <p:sp>
        <p:nvSpPr>
          <p:cNvPr id="5" name="Rectangle 4">
            <a:extLst>
              <a:ext uri="{FF2B5EF4-FFF2-40B4-BE49-F238E27FC236}">
                <a16:creationId xmlns:a16="http://schemas.microsoft.com/office/drawing/2014/main" id="{DBFA241A-42D6-73BA-1CCA-B1F534F9AFBD}"/>
              </a:ext>
            </a:extLst>
          </p:cNvPr>
          <p:cNvSpPr>
            <a:spLocks noGrp="1" noRot="1" noMove="1" noResize="1" noEditPoints="1" noAdjustHandles="1" noChangeArrowheads="1" noChangeShapeType="1"/>
          </p:cNvSpPr>
          <p:nvPr userDrawn="1"/>
        </p:nvSpPr>
        <p:spPr>
          <a:xfrm rot="18900000">
            <a:off x="9295640" y="2442646"/>
            <a:ext cx="1509618" cy="4547605"/>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6" name="Picture 5">
            <a:extLst>
              <a:ext uri="{FF2B5EF4-FFF2-40B4-BE49-F238E27FC236}">
                <a16:creationId xmlns:a16="http://schemas.microsoft.com/office/drawing/2014/main" id="{69F6E0E8-DD51-B5A4-65E8-9BFEA658E832}"/>
              </a:ext>
            </a:extLst>
          </p:cNvPr>
          <p:cNvPicPr>
            <a:picLocks noGrp="1" noRot="1" noChangeAspect="1" noMove="1" noResize="1" noEditPoints="1" noAdjustHandles="1" noChangeArrowheads="1" noChangeShapeType="1" noCrop="1"/>
          </p:cNvPicPr>
          <p:nvPr userDrawn="1"/>
        </p:nvPicPr>
        <p:blipFill>
          <a:blip r:embed="rId2"/>
          <a:srcRect/>
          <a:stretch/>
        </p:blipFill>
        <p:spPr>
          <a:xfrm>
            <a:off x="363416" y="366988"/>
            <a:ext cx="3387969" cy="1524938"/>
          </a:xfrm>
          <a:prstGeom prst="rect">
            <a:avLst/>
          </a:prstGeom>
        </p:spPr>
      </p:pic>
      <p:sp>
        <p:nvSpPr>
          <p:cNvPr id="7" name="Text Placeholder 9">
            <a:extLst>
              <a:ext uri="{FF2B5EF4-FFF2-40B4-BE49-F238E27FC236}">
                <a16:creationId xmlns:a16="http://schemas.microsoft.com/office/drawing/2014/main" id="{004AAC8A-FA18-1F05-6812-11B304F939EA}"/>
              </a:ext>
            </a:extLst>
          </p:cNvPr>
          <p:cNvSpPr>
            <a:spLocks noGrp="1"/>
          </p:cNvSpPr>
          <p:nvPr>
            <p:ph type="body" sz="quarter" idx="11" hasCustomPrompt="1"/>
          </p:nvPr>
        </p:nvSpPr>
        <p:spPr>
          <a:xfrm>
            <a:off x="762700" y="4372468"/>
            <a:ext cx="3847745" cy="791513"/>
          </a:xfrm>
          <a:prstGeom prst="rect">
            <a:avLst/>
          </a:prstGeom>
        </p:spPr>
        <p:txBody>
          <a:bodyPr/>
          <a:lstStyle>
            <a:lvl1pPr marL="0" indent="0" algn="l" defTabSz="914400" rtl="0" eaLnBrk="1" latinLnBrk="0" hangingPunct="1">
              <a:lnSpc>
                <a:spcPct val="100000"/>
              </a:lnSpc>
              <a:spcBef>
                <a:spcPts val="0"/>
              </a:spcBef>
              <a:buNone/>
              <a:defRPr lang="en-GB" sz="12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3" name="Date Placeholder 2">
            <a:extLst>
              <a:ext uri="{FF2B5EF4-FFF2-40B4-BE49-F238E27FC236}">
                <a16:creationId xmlns:a16="http://schemas.microsoft.com/office/drawing/2014/main" id="{505CEB73-222F-3D5B-E8C6-D2AE48C8F634}"/>
              </a:ext>
            </a:extLst>
          </p:cNvPr>
          <p:cNvSpPr>
            <a:spLocks noGrp="1"/>
          </p:cNvSpPr>
          <p:nvPr>
            <p:ph type="dt" sz="half" idx="12"/>
          </p:nvPr>
        </p:nvSpPr>
        <p:spPr/>
        <p:txBody>
          <a:bodyPr/>
          <a:lstStyle/>
          <a:p>
            <a:fld id="{28930CFE-A5EB-48D6-8227-D89F3AB46A9B}" type="datetime1">
              <a:rPr lang="en-GB" smtClean="0"/>
              <a:t>17/09/2024</a:t>
            </a:fld>
            <a:endParaRPr lang="en-GB"/>
          </a:p>
        </p:txBody>
      </p:sp>
      <p:sp>
        <p:nvSpPr>
          <p:cNvPr id="9" name="Footer Placeholder 8">
            <a:extLst>
              <a:ext uri="{FF2B5EF4-FFF2-40B4-BE49-F238E27FC236}">
                <a16:creationId xmlns:a16="http://schemas.microsoft.com/office/drawing/2014/main" id="{DF7C2035-83B5-9725-2F78-87E948FB9E8C}"/>
              </a:ext>
            </a:extLst>
          </p:cNvPr>
          <p:cNvSpPr>
            <a:spLocks noGrp="1"/>
          </p:cNvSpPr>
          <p:nvPr>
            <p:ph type="ftr" sz="quarter" idx="13"/>
          </p:nvPr>
        </p:nvSpPr>
        <p:spPr/>
        <p:txBody>
          <a:bodyPr/>
          <a:lstStyle/>
          <a:p>
            <a:endParaRPr lang="en-GB"/>
          </a:p>
        </p:txBody>
      </p:sp>
      <p:sp>
        <p:nvSpPr>
          <p:cNvPr id="10" name="Title 9">
            <a:extLst>
              <a:ext uri="{FF2B5EF4-FFF2-40B4-BE49-F238E27FC236}">
                <a16:creationId xmlns:a16="http://schemas.microsoft.com/office/drawing/2014/main" id="{673E8612-1CBD-0AA4-209C-840C222051A0}"/>
              </a:ext>
            </a:extLst>
          </p:cNvPr>
          <p:cNvSpPr>
            <a:spLocks noGrp="1"/>
          </p:cNvSpPr>
          <p:nvPr>
            <p:ph type="title" hasCustomPrompt="1"/>
          </p:nvPr>
        </p:nvSpPr>
        <p:spPr>
          <a:xfrm>
            <a:off x="763200" y="3819600"/>
            <a:ext cx="6181200" cy="370800"/>
          </a:xfrm>
          <a:prstGeom prst="rect">
            <a:avLst/>
          </a:prstGeom>
        </p:spPr>
        <p:txBody>
          <a:bodyPr/>
          <a:lstStyle>
            <a:lvl1pPr>
              <a:defRPr lang="en-GB" sz="1800" b="1">
                <a:solidFill>
                  <a:schemeClr val="bg1"/>
                </a:solidFill>
                <a:effectLst/>
                <a:latin typeface="Arial" panose="020B0604020202020204" pitchFamily="34" charset="0"/>
                <a:ea typeface="+mn-ea"/>
                <a:cs typeface="Arial" panose="020B0604020202020204" pitchFamily="34" charset="0"/>
              </a:defRPr>
            </a:lvl1pPr>
          </a:lstStyle>
          <a:p>
            <a:pPr marL="0" lvl="0" indent="0">
              <a:lnSpc>
                <a:spcPct val="100000"/>
              </a:lnSpc>
              <a:spcBef>
                <a:spcPts val="1000"/>
              </a:spcBef>
              <a:buFont typeface="Arial" panose="020B0604020202020204" pitchFamily="34" charset="0"/>
            </a:pPr>
            <a:r>
              <a:rPr lang="en-US"/>
              <a:t>Click to edit end page title</a:t>
            </a:r>
            <a:endParaRPr lang="en-GB"/>
          </a:p>
        </p:txBody>
      </p:sp>
      <p:pic>
        <p:nvPicPr>
          <p:cNvPr id="2" name="Picture 1" descr="Logo&#10;&#10;Description automatically generated">
            <a:extLst>
              <a:ext uri="{FF2B5EF4-FFF2-40B4-BE49-F238E27FC236}">
                <a16:creationId xmlns:a16="http://schemas.microsoft.com/office/drawing/2014/main" id="{A2BC88B6-4465-A26E-EB22-3157F6F9B7BB}"/>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1052610" y="257129"/>
            <a:ext cx="782042" cy="315561"/>
          </a:xfrm>
          <a:prstGeom prst="rect">
            <a:avLst/>
          </a:prstGeom>
        </p:spPr>
      </p:pic>
    </p:spTree>
    <p:extLst>
      <p:ext uri="{BB962C8B-B14F-4D97-AF65-F5344CB8AC3E}">
        <p14:creationId xmlns:p14="http://schemas.microsoft.com/office/powerpoint/2010/main" val="36006316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F413176-10CE-8961-4DF0-5A2E3553E187}"/>
              </a:ext>
            </a:extLst>
          </p:cNvPr>
          <p:cNvSpPr>
            <a:spLocks noGrp="1"/>
          </p:cNvSpPr>
          <p:nvPr>
            <p:ph type="ftr" sz="quarter" idx="10"/>
          </p:nvPr>
        </p:nvSpPr>
        <p:spPr/>
        <p:txBody>
          <a:bodyPr/>
          <a:lstStyle/>
          <a:p>
            <a:endParaRPr lang="en-GB"/>
          </a:p>
        </p:txBody>
      </p:sp>
      <p:sp>
        <p:nvSpPr>
          <p:cNvPr id="7" name="Slide Number Placeholder 6">
            <a:extLst>
              <a:ext uri="{FF2B5EF4-FFF2-40B4-BE49-F238E27FC236}">
                <a16:creationId xmlns:a16="http://schemas.microsoft.com/office/drawing/2014/main" id="{53F839F9-665A-1F41-316B-65AA32BB0A5E}"/>
              </a:ext>
            </a:extLst>
          </p:cNvPr>
          <p:cNvSpPr>
            <a:spLocks noGrp="1"/>
          </p:cNvSpPr>
          <p:nvPr>
            <p:ph type="sldNum" sz="quarter" idx="11"/>
          </p:nvPr>
        </p:nvSpPr>
        <p:spPr/>
        <p:txBody>
          <a:bodyPr/>
          <a:lstStyle/>
          <a:p>
            <a:fld id="{B6E75BE9-2278-47EF-85E6-CC9E39661FE9}" type="slidenum">
              <a:rPr lang="en-GB" smtClean="0"/>
              <a:t>‹#›</a:t>
            </a:fld>
            <a:endParaRPr lang="en-GB"/>
          </a:p>
        </p:txBody>
      </p:sp>
    </p:spTree>
    <p:extLst>
      <p:ext uri="{BB962C8B-B14F-4D97-AF65-F5344CB8AC3E}">
        <p14:creationId xmlns:p14="http://schemas.microsoft.com/office/powerpoint/2010/main" val="3626343366"/>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59690-7FC2-2C4F-AFEB-E8C9E38F07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1C2889-D36B-804B-8EDA-9DD87B214723}"/>
              </a:ext>
            </a:extLst>
          </p:cNvPr>
          <p:cNvSpPr>
            <a:spLocks noGrp="1"/>
          </p:cNvSpPr>
          <p:nvPr>
            <p:ph sz="half" idx="1"/>
          </p:nvPr>
        </p:nvSpPr>
        <p:spPr>
          <a:xfrm>
            <a:off x="623843" y="1093788"/>
            <a:ext cx="539595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3DE7E3-F978-EB45-B9AB-F3B5770A188B}"/>
              </a:ext>
            </a:extLst>
          </p:cNvPr>
          <p:cNvSpPr>
            <a:spLocks noGrp="1"/>
          </p:cNvSpPr>
          <p:nvPr>
            <p:ph sz="half" idx="2"/>
          </p:nvPr>
        </p:nvSpPr>
        <p:spPr>
          <a:xfrm>
            <a:off x="6172199" y="1093788"/>
            <a:ext cx="551844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22B6F7-A46A-C7D3-E9D3-56B154C2C0AB}"/>
              </a:ext>
            </a:extLst>
          </p:cNvPr>
          <p:cNvSpPr>
            <a:spLocks noGrp="1"/>
          </p:cNvSpPr>
          <p:nvPr>
            <p:ph type="ftr" sz="quarter" idx="10"/>
          </p:nvPr>
        </p:nvSpPr>
        <p:spPr/>
        <p:txBody>
          <a:bodyPr/>
          <a:lstStyle/>
          <a:p>
            <a:endParaRPr lang="en-GB"/>
          </a:p>
        </p:txBody>
      </p:sp>
      <p:sp>
        <p:nvSpPr>
          <p:cNvPr id="6" name="Slide Number Placeholder 5">
            <a:extLst>
              <a:ext uri="{FF2B5EF4-FFF2-40B4-BE49-F238E27FC236}">
                <a16:creationId xmlns:a16="http://schemas.microsoft.com/office/drawing/2014/main" id="{4EFE08A1-F70C-E6E1-7053-125CC8F13768}"/>
              </a:ext>
            </a:extLst>
          </p:cNvPr>
          <p:cNvSpPr>
            <a:spLocks noGrp="1"/>
          </p:cNvSpPr>
          <p:nvPr>
            <p:ph type="sldNum" sz="quarter" idx="11"/>
          </p:nvPr>
        </p:nvSpPr>
        <p:spPr/>
        <p:txBody>
          <a:bodyPr/>
          <a:lstStyle/>
          <a:p>
            <a:fld id="{B6E75BE9-2278-47EF-85E6-CC9E39661FE9}" type="slidenum">
              <a:rPr lang="en-GB" smtClean="0"/>
              <a:t>‹#›</a:t>
            </a:fld>
            <a:endParaRPr lang="en-GB"/>
          </a:p>
        </p:txBody>
      </p:sp>
    </p:spTree>
    <p:extLst>
      <p:ext uri="{BB962C8B-B14F-4D97-AF65-F5344CB8AC3E}">
        <p14:creationId xmlns:p14="http://schemas.microsoft.com/office/powerpoint/2010/main" val="3811258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0F5E-6467-EC4C-9BAC-7A2FADA30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FB249F-B0A4-E344-8BEA-DDC920F0D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41E08E-C962-BF44-B03A-DC1B55D1D7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FA6339-4E37-7442-BEA4-60644B9134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D946D-2BBF-0546-B55C-41EAC80E07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0FDF6D1A-B746-FCE9-4B18-1EA39A903AC3}"/>
              </a:ext>
            </a:extLst>
          </p:cNvPr>
          <p:cNvSpPr>
            <a:spLocks noGrp="1"/>
          </p:cNvSpPr>
          <p:nvPr>
            <p:ph type="ftr" sz="quarter" idx="10"/>
          </p:nvPr>
        </p:nvSpPr>
        <p:spPr/>
        <p:txBody>
          <a:bodyPr/>
          <a:lstStyle/>
          <a:p>
            <a:endParaRPr lang="en-GB"/>
          </a:p>
        </p:txBody>
      </p:sp>
      <p:sp>
        <p:nvSpPr>
          <p:cNvPr id="8" name="Slide Number Placeholder 7">
            <a:extLst>
              <a:ext uri="{FF2B5EF4-FFF2-40B4-BE49-F238E27FC236}">
                <a16:creationId xmlns:a16="http://schemas.microsoft.com/office/drawing/2014/main" id="{50ADE16B-7EA7-968A-F31D-185CB6B3D67F}"/>
              </a:ext>
            </a:extLst>
          </p:cNvPr>
          <p:cNvSpPr>
            <a:spLocks noGrp="1"/>
          </p:cNvSpPr>
          <p:nvPr>
            <p:ph type="sldNum" sz="quarter" idx="11"/>
          </p:nvPr>
        </p:nvSpPr>
        <p:spPr/>
        <p:txBody>
          <a:bodyPr/>
          <a:lstStyle/>
          <a:p>
            <a:fld id="{B6E75BE9-2278-47EF-85E6-CC9E39661FE9}" type="slidenum">
              <a:rPr lang="en-GB" smtClean="0"/>
              <a:t>‹#›</a:t>
            </a:fld>
            <a:endParaRPr lang="en-GB"/>
          </a:p>
        </p:txBody>
      </p:sp>
    </p:spTree>
    <p:extLst>
      <p:ext uri="{BB962C8B-B14F-4D97-AF65-F5344CB8AC3E}">
        <p14:creationId xmlns:p14="http://schemas.microsoft.com/office/powerpoint/2010/main" val="17132482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3472-112D-B448-A8B3-AA4121A084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3FBB76-CC3E-9B4C-A758-B194F32E77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E89497-F6F7-FA40-9B12-11EB64D75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3E210D55-7FCC-9571-0AE8-379D7A372392}"/>
              </a:ext>
            </a:extLst>
          </p:cNvPr>
          <p:cNvSpPr>
            <a:spLocks noGrp="1"/>
          </p:cNvSpPr>
          <p:nvPr>
            <p:ph type="ftr" sz="quarter" idx="10"/>
          </p:nvPr>
        </p:nvSpPr>
        <p:spPr/>
        <p:txBody>
          <a:bodyPr/>
          <a:lstStyle/>
          <a:p>
            <a:endParaRPr lang="en-GB"/>
          </a:p>
        </p:txBody>
      </p:sp>
      <p:sp>
        <p:nvSpPr>
          <p:cNvPr id="6" name="Slide Number Placeholder 5">
            <a:extLst>
              <a:ext uri="{FF2B5EF4-FFF2-40B4-BE49-F238E27FC236}">
                <a16:creationId xmlns:a16="http://schemas.microsoft.com/office/drawing/2014/main" id="{0FDEA577-B85B-FBE8-482E-350C7ADF56AC}"/>
              </a:ext>
            </a:extLst>
          </p:cNvPr>
          <p:cNvSpPr>
            <a:spLocks noGrp="1"/>
          </p:cNvSpPr>
          <p:nvPr>
            <p:ph type="sldNum" sz="quarter" idx="11"/>
          </p:nvPr>
        </p:nvSpPr>
        <p:spPr/>
        <p:txBody>
          <a:bodyPr/>
          <a:lstStyle/>
          <a:p>
            <a:fld id="{B6E75BE9-2278-47EF-85E6-CC9E39661FE9}" type="slidenum">
              <a:rPr lang="en-GB" smtClean="0"/>
              <a:t>‹#›</a:t>
            </a:fld>
            <a:endParaRPr lang="en-GB"/>
          </a:p>
        </p:txBody>
      </p:sp>
    </p:spTree>
    <p:extLst>
      <p:ext uri="{BB962C8B-B14F-4D97-AF65-F5344CB8AC3E}">
        <p14:creationId xmlns:p14="http://schemas.microsoft.com/office/powerpoint/2010/main" val="2136038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2C07BE0-8449-504C-E391-0A9580C678A4}"/>
              </a:ext>
            </a:extLst>
          </p:cNvPr>
          <p:cNvSpPr>
            <a:spLocks noGrp="1"/>
          </p:cNvSpPr>
          <p:nvPr>
            <p:ph type="ftr" sz="quarter" idx="10"/>
          </p:nvPr>
        </p:nvSpPr>
        <p:spPr/>
        <p:txBody>
          <a:bodyPr/>
          <a:lstStyle/>
          <a:p>
            <a:endParaRPr lang="en-GB"/>
          </a:p>
        </p:txBody>
      </p:sp>
      <p:sp>
        <p:nvSpPr>
          <p:cNvPr id="5" name="Slide Number Placeholder 4">
            <a:extLst>
              <a:ext uri="{FF2B5EF4-FFF2-40B4-BE49-F238E27FC236}">
                <a16:creationId xmlns:a16="http://schemas.microsoft.com/office/drawing/2014/main" id="{FA06FF09-44E7-9B50-58F4-42F1742B6554}"/>
              </a:ext>
            </a:extLst>
          </p:cNvPr>
          <p:cNvSpPr>
            <a:spLocks noGrp="1"/>
          </p:cNvSpPr>
          <p:nvPr>
            <p:ph type="sldNum" sz="quarter" idx="11"/>
          </p:nvPr>
        </p:nvSpPr>
        <p:spPr/>
        <p:txBody>
          <a:bodyPr/>
          <a:lstStyle/>
          <a:p>
            <a:fld id="{8570E2F7-2D8E-4BE8-86D4-B87F3CF05101}" type="slidenum">
              <a:rPr lang="en-GB" smtClean="0"/>
              <a:t>‹#›</a:t>
            </a:fld>
            <a:endParaRPr lang="en-GB"/>
          </a:p>
        </p:txBody>
      </p:sp>
    </p:spTree>
    <p:extLst>
      <p:ext uri="{BB962C8B-B14F-4D97-AF65-F5344CB8AC3E}">
        <p14:creationId xmlns:p14="http://schemas.microsoft.com/office/powerpoint/2010/main" val="24079708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1C1D04A-FC81-D87D-23EB-83B462106E32}"/>
              </a:ext>
            </a:extLst>
          </p:cNvPr>
          <p:cNvSpPr>
            <a:spLocks noGrp="1"/>
          </p:cNvSpPr>
          <p:nvPr>
            <p:ph type="ftr" sz="quarter" idx="10"/>
          </p:nvPr>
        </p:nvSpPr>
        <p:spPr/>
        <p:txBody>
          <a:bodyPr/>
          <a:lstStyle/>
          <a:p>
            <a:endParaRPr lang="en-GB"/>
          </a:p>
        </p:txBody>
      </p:sp>
      <p:sp>
        <p:nvSpPr>
          <p:cNvPr id="7" name="Slide Number Placeholder 6">
            <a:extLst>
              <a:ext uri="{FF2B5EF4-FFF2-40B4-BE49-F238E27FC236}">
                <a16:creationId xmlns:a16="http://schemas.microsoft.com/office/drawing/2014/main" id="{2A2AC70D-2F2E-056F-E522-4806C613B6BC}"/>
              </a:ext>
            </a:extLst>
          </p:cNvPr>
          <p:cNvSpPr>
            <a:spLocks noGrp="1"/>
          </p:cNvSpPr>
          <p:nvPr>
            <p:ph type="sldNum" sz="quarter" idx="11"/>
          </p:nvPr>
        </p:nvSpPr>
        <p:spPr/>
        <p:txBody>
          <a:bodyPr/>
          <a:lstStyle/>
          <a:p>
            <a:fld id="{8570E2F7-2D8E-4BE8-86D4-B87F3CF05101}" type="slidenum">
              <a:rPr lang="en-GB" smtClean="0"/>
              <a:t>‹#›</a:t>
            </a:fld>
            <a:endParaRPr lang="en-GB"/>
          </a:p>
        </p:txBody>
      </p:sp>
    </p:spTree>
    <p:extLst>
      <p:ext uri="{BB962C8B-B14F-4D97-AF65-F5344CB8AC3E}">
        <p14:creationId xmlns:p14="http://schemas.microsoft.com/office/powerpoint/2010/main" val="1540306786"/>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59690-7FC2-2C4F-AFEB-E8C9E38F07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1C2889-D36B-804B-8EDA-9DD87B214723}"/>
              </a:ext>
            </a:extLst>
          </p:cNvPr>
          <p:cNvSpPr>
            <a:spLocks noGrp="1"/>
          </p:cNvSpPr>
          <p:nvPr>
            <p:ph sz="half" idx="1"/>
          </p:nvPr>
        </p:nvSpPr>
        <p:spPr>
          <a:xfrm>
            <a:off x="623843" y="1093788"/>
            <a:ext cx="539595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3DE7E3-F978-EB45-B9AB-F3B5770A188B}"/>
              </a:ext>
            </a:extLst>
          </p:cNvPr>
          <p:cNvSpPr>
            <a:spLocks noGrp="1"/>
          </p:cNvSpPr>
          <p:nvPr>
            <p:ph sz="half" idx="2"/>
          </p:nvPr>
        </p:nvSpPr>
        <p:spPr>
          <a:xfrm>
            <a:off x="6172199" y="1093788"/>
            <a:ext cx="551844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B88B925-0A69-3181-7046-8CEA8B57D320}"/>
              </a:ext>
            </a:extLst>
          </p:cNvPr>
          <p:cNvSpPr>
            <a:spLocks noGrp="1"/>
          </p:cNvSpPr>
          <p:nvPr>
            <p:ph type="ftr" sz="quarter" idx="10"/>
          </p:nvPr>
        </p:nvSpPr>
        <p:spPr/>
        <p:txBody>
          <a:bodyPr/>
          <a:lstStyle/>
          <a:p>
            <a:endParaRPr lang="en-GB"/>
          </a:p>
        </p:txBody>
      </p:sp>
      <p:sp>
        <p:nvSpPr>
          <p:cNvPr id="6" name="Slide Number Placeholder 5">
            <a:extLst>
              <a:ext uri="{FF2B5EF4-FFF2-40B4-BE49-F238E27FC236}">
                <a16:creationId xmlns:a16="http://schemas.microsoft.com/office/drawing/2014/main" id="{C97A033E-1342-175C-6D0D-253EA180566E}"/>
              </a:ext>
            </a:extLst>
          </p:cNvPr>
          <p:cNvSpPr>
            <a:spLocks noGrp="1"/>
          </p:cNvSpPr>
          <p:nvPr>
            <p:ph type="sldNum" sz="quarter" idx="11"/>
          </p:nvPr>
        </p:nvSpPr>
        <p:spPr/>
        <p:txBody>
          <a:bodyPr/>
          <a:lstStyle/>
          <a:p>
            <a:fld id="{8570E2F7-2D8E-4BE8-86D4-B87F3CF05101}" type="slidenum">
              <a:rPr lang="en-GB" smtClean="0"/>
              <a:t>‹#›</a:t>
            </a:fld>
            <a:endParaRPr lang="en-GB"/>
          </a:p>
        </p:txBody>
      </p:sp>
    </p:spTree>
    <p:extLst>
      <p:ext uri="{BB962C8B-B14F-4D97-AF65-F5344CB8AC3E}">
        <p14:creationId xmlns:p14="http://schemas.microsoft.com/office/powerpoint/2010/main" val="15247940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0F5E-6467-EC4C-9BAC-7A2FADA30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FB249F-B0A4-E344-8BEA-DDC920F0D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41E08E-C962-BF44-B03A-DC1B55D1D7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FA6339-4E37-7442-BEA4-60644B9134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D946D-2BBF-0546-B55C-41EAC80E07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6E07235-D6DC-B600-E3D3-43E50B06EBDB}"/>
              </a:ext>
            </a:extLst>
          </p:cNvPr>
          <p:cNvSpPr>
            <a:spLocks noGrp="1"/>
          </p:cNvSpPr>
          <p:nvPr>
            <p:ph type="ftr" sz="quarter" idx="10"/>
          </p:nvPr>
        </p:nvSpPr>
        <p:spPr/>
        <p:txBody>
          <a:bodyPr/>
          <a:lstStyle/>
          <a:p>
            <a:endParaRPr lang="en-GB"/>
          </a:p>
        </p:txBody>
      </p:sp>
      <p:sp>
        <p:nvSpPr>
          <p:cNvPr id="8" name="Slide Number Placeholder 7">
            <a:extLst>
              <a:ext uri="{FF2B5EF4-FFF2-40B4-BE49-F238E27FC236}">
                <a16:creationId xmlns:a16="http://schemas.microsoft.com/office/drawing/2014/main" id="{737D0ADD-1277-E926-288F-C97311E42EA4}"/>
              </a:ext>
            </a:extLst>
          </p:cNvPr>
          <p:cNvSpPr>
            <a:spLocks noGrp="1"/>
          </p:cNvSpPr>
          <p:nvPr>
            <p:ph type="sldNum" sz="quarter" idx="11"/>
          </p:nvPr>
        </p:nvSpPr>
        <p:spPr/>
        <p:txBody>
          <a:bodyPr/>
          <a:lstStyle/>
          <a:p>
            <a:fld id="{8570E2F7-2D8E-4BE8-86D4-B87F3CF05101}" type="slidenum">
              <a:rPr lang="en-GB" smtClean="0"/>
              <a:t>‹#›</a:t>
            </a:fld>
            <a:endParaRPr lang="en-GB"/>
          </a:p>
        </p:txBody>
      </p:sp>
    </p:spTree>
    <p:extLst>
      <p:ext uri="{BB962C8B-B14F-4D97-AF65-F5344CB8AC3E}">
        <p14:creationId xmlns:p14="http://schemas.microsoft.com/office/powerpoint/2010/main" val="18970926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3472-112D-B448-A8B3-AA4121A084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3FBB76-CC3E-9B4C-A758-B194F32E77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E89497-F6F7-FA40-9B12-11EB64D75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75256907-AB8C-3BAA-5036-FA0C835DF60F}"/>
              </a:ext>
            </a:extLst>
          </p:cNvPr>
          <p:cNvSpPr>
            <a:spLocks noGrp="1"/>
          </p:cNvSpPr>
          <p:nvPr>
            <p:ph type="ftr" sz="quarter" idx="10"/>
          </p:nvPr>
        </p:nvSpPr>
        <p:spPr/>
        <p:txBody>
          <a:bodyPr/>
          <a:lstStyle/>
          <a:p>
            <a:endParaRPr lang="en-GB"/>
          </a:p>
        </p:txBody>
      </p:sp>
      <p:sp>
        <p:nvSpPr>
          <p:cNvPr id="6" name="Slide Number Placeholder 5">
            <a:extLst>
              <a:ext uri="{FF2B5EF4-FFF2-40B4-BE49-F238E27FC236}">
                <a16:creationId xmlns:a16="http://schemas.microsoft.com/office/drawing/2014/main" id="{695F5990-DD5B-5F86-5C72-53011CB0FC53}"/>
              </a:ext>
            </a:extLst>
          </p:cNvPr>
          <p:cNvSpPr>
            <a:spLocks noGrp="1"/>
          </p:cNvSpPr>
          <p:nvPr>
            <p:ph type="sldNum" sz="quarter" idx="11"/>
          </p:nvPr>
        </p:nvSpPr>
        <p:spPr/>
        <p:txBody>
          <a:bodyPr/>
          <a:lstStyle/>
          <a:p>
            <a:fld id="{8570E2F7-2D8E-4BE8-86D4-B87F3CF05101}" type="slidenum">
              <a:rPr lang="en-GB" smtClean="0"/>
              <a:t>‹#›</a:t>
            </a:fld>
            <a:endParaRPr lang="en-GB"/>
          </a:p>
        </p:txBody>
      </p:sp>
    </p:spTree>
    <p:extLst>
      <p:ext uri="{BB962C8B-B14F-4D97-AF65-F5344CB8AC3E}">
        <p14:creationId xmlns:p14="http://schemas.microsoft.com/office/powerpoint/2010/main" val="145855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D262A3D1-5B15-8181-E6DF-FE0E6DFCF517}"/>
              </a:ext>
            </a:extLst>
          </p:cNvPr>
          <p:cNvSpPr>
            <a:spLocks noGrp="1"/>
          </p:cNvSpPr>
          <p:nvPr>
            <p:ph type="body" sz="quarter" idx="11" hasCustomPrompt="1"/>
          </p:nvPr>
        </p:nvSpPr>
        <p:spPr>
          <a:xfrm>
            <a:off x="7080377" y="2625381"/>
            <a:ext cx="3847745" cy="791513"/>
          </a:xfrm>
          <a:prstGeom prst="rect">
            <a:avLst/>
          </a:prstGeom>
        </p:spPr>
        <p:txBody>
          <a:bodyPr/>
          <a:lstStyle>
            <a:lvl1pPr marL="0" indent="0" algn="l" defTabSz="914400" rtl="0" eaLnBrk="1" latinLnBrk="0" hangingPunct="1">
              <a:lnSpc>
                <a:spcPct val="100000"/>
              </a:lnSpc>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contents pages</a:t>
            </a:r>
          </a:p>
        </p:txBody>
      </p:sp>
      <p:pic>
        <p:nvPicPr>
          <p:cNvPr id="2" name="Picture 1">
            <a:extLst>
              <a:ext uri="{FF2B5EF4-FFF2-40B4-BE49-F238E27FC236}">
                <a16:creationId xmlns:a16="http://schemas.microsoft.com/office/drawing/2014/main" id="{6C76B864-F7F2-E4C5-C453-37FFD735E284}"/>
              </a:ext>
            </a:extLst>
          </p:cNvPr>
          <p:cNvPicPr>
            <a:picLocks noGrp="1" noRot="1" noChangeAspect="1" noMove="1" noResize="1" noEditPoints="1" noAdjustHandles="1" noChangeArrowheads="1" noChangeShapeType="1" noCrop="1"/>
          </p:cNvPicPr>
          <p:nvPr userDrawn="1"/>
        </p:nvPicPr>
        <p:blipFill>
          <a:blip r:embed="rId2"/>
          <a:srcRect/>
          <a:stretch/>
        </p:blipFill>
        <p:spPr>
          <a:xfrm>
            <a:off x="-1" y="1"/>
            <a:ext cx="1833975" cy="826527"/>
          </a:xfrm>
          <a:prstGeom prst="rect">
            <a:avLst/>
          </a:prstGeom>
        </p:spPr>
      </p:pic>
      <p:sp>
        <p:nvSpPr>
          <p:cNvPr id="3" name="Freeform 2">
            <a:extLst>
              <a:ext uri="{FF2B5EF4-FFF2-40B4-BE49-F238E27FC236}">
                <a16:creationId xmlns:a16="http://schemas.microsoft.com/office/drawing/2014/main" id="{FBA24120-7183-F265-BB17-592D4FC479BE}"/>
              </a:ext>
            </a:extLst>
          </p:cNvPr>
          <p:cNvSpPr>
            <a:spLocks noGrp="1" noRot="1" noMove="1" noResize="1" noEditPoints="1" noAdjustHandles="1" noChangeArrowheads="1" noChangeShapeType="1"/>
          </p:cNvSpPr>
          <p:nvPr userDrawn="1"/>
        </p:nvSpPr>
        <p:spPr>
          <a:xfrm rot="18900000">
            <a:off x="4387427" y="4625964"/>
            <a:ext cx="1875003" cy="1838339"/>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 name="connsiteX0" fmla="*/ 180138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180138 w 918429"/>
              <a:gd name="connsiteY13" fmla="*/ 0 h 810183"/>
              <a:gd name="connsiteX0" fmla="*/ 17040 w 755331"/>
              <a:gd name="connsiteY0" fmla="*/ 0 h 812616"/>
              <a:gd name="connsiteX1" fmla="*/ 350515 w 755331"/>
              <a:gd name="connsiteY1" fmla="*/ 551 h 812616"/>
              <a:gd name="connsiteX2" fmla="*/ 353097 w 755331"/>
              <a:gd name="connsiteY2" fmla="*/ 551 h 812616"/>
              <a:gd name="connsiteX3" fmla="*/ 353097 w 755331"/>
              <a:gd name="connsiteY3" fmla="*/ 811 h 812616"/>
              <a:gd name="connsiteX4" fmla="*/ 432100 w 755331"/>
              <a:gd name="connsiteY4" fmla="*/ 8775 h 812616"/>
              <a:gd name="connsiteX5" fmla="*/ 755331 w 755331"/>
              <a:gd name="connsiteY5" fmla="*/ 405367 h 812616"/>
              <a:gd name="connsiteX6" fmla="*/ 432100 w 755331"/>
              <a:gd name="connsiteY6" fmla="*/ 801959 h 812616"/>
              <a:gd name="connsiteX7" fmla="*/ 353097 w 755331"/>
              <a:gd name="connsiteY7" fmla="*/ 809923 h 812616"/>
              <a:gd name="connsiteX8" fmla="*/ 353097 w 755331"/>
              <a:gd name="connsiteY8" fmla="*/ 810182 h 812616"/>
              <a:gd name="connsiteX9" fmla="*/ 350525 w 755331"/>
              <a:gd name="connsiteY9" fmla="*/ 810182 h 812616"/>
              <a:gd name="connsiteX10" fmla="*/ 350515 w 755331"/>
              <a:gd name="connsiteY10" fmla="*/ 810183 h 812616"/>
              <a:gd name="connsiteX11" fmla="*/ 350505 w 755331"/>
              <a:gd name="connsiteY11" fmla="*/ 810182 h 812616"/>
              <a:gd name="connsiteX12" fmla="*/ 0 w 755331"/>
              <a:gd name="connsiteY12" fmla="*/ 812616 h 812616"/>
              <a:gd name="connsiteX13" fmla="*/ 17040 w 755331"/>
              <a:gd name="connsiteY13" fmla="*/ 0 h 812616"/>
              <a:gd name="connsiteX0" fmla="*/ 0 w 833229"/>
              <a:gd name="connsiteY0" fmla="*/ 1883 h 812065"/>
              <a:gd name="connsiteX1" fmla="*/ 428413 w 833229"/>
              <a:gd name="connsiteY1" fmla="*/ 0 h 812065"/>
              <a:gd name="connsiteX2" fmla="*/ 430995 w 833229"/>
              <a:gd name="connsiteY2" fmla="*/ 0 h 812065"/>
              <a:gd name="connsiteX3" fmla="*/ 430995 w 833229"/>
              <a:gd name="connsiteY3" fmla="*/ 260 h 812065"/>
              <a:gd name="connsiteX4" fmla="*/ 509998 w 833229"/>
              <a:gd name="connsiteY4" fmla="*/ 8224 h 812065"/>
              <a:gd name="connsiteX5" fmla="*/ 833229 w 833229"/>
              <a:gd name="connsiteY5" fmla="*/ 404816 h 812065"/>
              <a:gd name="connsiteX6" fmla="*/ 509998 w 833229"/>
              <a:gd name="connsiteY6" fmla="*/ 801408 h 812065"/>
              <a:gd name="connsiteX7" fmla="*/ 430995 w 833229"/>
              <a:gd name="connsiteY7" fmla="*/ 809372 h 812065"/>
              <a:gd name="connsiteX8" fmla="*/ 430995 w 833229"/>
              <a:gd name="connsiteY8" fmla="*/ 809631 h 812065"/>
              <a:gd name="connsiteX9" fmla="*/ 428423 w 833229"/>
              <a:gd name="connsiteY9" fmla="*/ 809631 h 812065"/>
              <a:gd name="connsiteX10" fmla="*/ 428413 w 833229"/>
              <a:gd name="connsiteY10" fmla="*/ 809632 h 812065"/>
              <a:gd name="connsiteX11" fmla="*/ 428403 w 833229"/>
              <a:gd name="connsiteY11" fmla="*/ 809631 h 812065"/>
              <a:gd name="connsiteX12" fmla="*/ 77898 w 833229"/>
              <a:gd name="connsiteY12" fmla="*/ 812065 h 812065"/>
              <a:gd name="connsiteX13" fmla="*/ 0 w 833229"/>
              <a:gd name="connsiteY13" fmla="*/ 1883 h 812065"/>
              <a:gd name="connsiteX0" fmla="*/ 0 w 833229"/>
              <a:gd name="connsiteY0" fmla="*/ 1883 h 816934"/>
              <a:gd name="connsiteX1" fmla="*/ 428413 w 833229"/>
              <a:gd name="connsiteY1" fmla="*/ 0 h 816934"/>
              <a:gd name="connsiteX2" fmla="*/ 430995 w 833229"/>
              <a:gd name="connsiteY2" fmla="*/ 0 h 816934"/>
              <a:gd name="connsiteX3" fmla="*/ 430995 w 833229"/>
              <a:gd name="connsiteY3" fmla="*/ 260 h 816934"/>
              <a:gd name="connsiteX4" fmla="*/ 509998 w 833229"/>
              <a:gd name="connsiteY4" fmla="*/ 8224 h 816934"/>
              <a:gd name="connsiteX5" fmla="*/ 833229 w 833229"/>
              <a:gd name="connsiteY5" fmla="*/ 404816 h 816934"/>
              <a:gd name="connsiteX6" fmla="*/ 509998 w 833229"/>
              <a:gd name="connsiteY6" fmla="*/ 801408 h 816934"/>
              <a:gd name="connsiteX7" fmla="*/ 430995 w 833229"/>
              <a:gd name="connsiteY7" fmla="*/ 809372 h 816934"/>
              <a:gd name="connsiteX8" fmla="*/ 430995 w 833229"/>
              <a:gd name="connsiteY8" fmla="*/ 809631 h 816934"/>
              <a:gd name="connsiteX9" fmla="*/ 428423 w 833229"/>
              <a:gd name="connsiteY9" fmla="*/ 809631 h 816934"/>
              <a:gd name="connsiteX10" fmla="*/ 428413 w 833229"/>
              <a:gd name="connsiteY10" fmla="*/ 809632 h 816934"/>
              <a:gd name="connsiteX11" fmla="*/ 428403 w 833229"/>
              <a:gd name="connsiteY11" fmla="*/ 809631 h 816934"/>
              <a:gd name="connsiteX12" fmla="*/ 1 w 833229"/>
              <a:gd name="connsiteY12" fmla="*/ 816934 h 816934"/>
              <a:gd name="connsiteX13" fmla="*/ 0 w 833229"/>
              <a:gd name="connsiteY13" fmla="*/ 1883 h 8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229" h="816934">
                <a:moveTo>
                  <a:pt x="0" y="1883"/>
                </a:moveTo>
                <a:lnTo>
                  <a:pt x="428413" y="0"/>
                </a:lnTo>
                <a:lnTo>
                  <a:pt x="430995" y="0"/>
                </a:lnTo>
                <a:lnTo>
                  <a:pt x="430995" y="260"/>
                </a:lnTo>
                <a:lnTo>
                  <a:pt x="509998" y="8224"/>
                </a:lnTo>
                <a:cubicBezTo>
                  <a:pt x="694466" y="45972"/>
                  <a:pt x="833229" y="209189"/>
                  <a:pt x="833229" y="404816"/>
                </a:cubicBezTo>
                <a:cubicBezTo>
                  <a:pt x="833229" y="600443"/>
                  <a:pt x="694466" y="763660"/>
                  <a:pt x="509998" y="801408"/>
                </a:cubicBezTo>
                <a:lnTo>
                  <a:pt x="430995" y="809372"/>
                </a:lnTo>
                <a:lnTo>
                  <a:pt x="430995" y="809631"/>
                </a:lnTo>
                <a:lnTo>
                  <a:pt x="428423" y="809631"/>
                </a:lnTo>
                <a:cubicBezTo>
                  <a:pt x="428420" y="809631"/>
                  <a:pt x="428416" y="809632"/>
                  <a:pt x="428413" y="809632"/>
                </a:cubicBezTo>
                <a:cubicBezTo>
                  <a:pt x="428410" y="809632"/>
                  <a:pt x="428406" y="809631"/>
                  <a:pt x="428403" y="809631"/>
                </a:cubicBezTo>
                <a:lnTo>
                  <a:pt x="1" y="816934"/>
                </a:lnTo>
                <a:cubicBezTo>
                  <a:pt x="1" y="545250"/>
                  <a:pt x="0" y="273567"/>
                  <a:pt x="0" y="1883"/>
                </a:cubicBezTo>
                <a:close/>
              </a:path>
            </a:pathLst>
          </a:cu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Arial" panose="020B0604020202020204" pitchFamily="34" charset="0"/>
            </a:endParaRPr>
          </a:p>
        </p:txBody>
      </p:sp>
      <p:sp>
        <p:nvSpPr>
          <p:cNvPr id="4" name="Rectangle 3">
            <a:extLst>
              <a:ext uri="{FF2B5EF4-FFF2-40B4-BE49-F238E27FC236}">
                <a16:creationId xmlns:a16="http://schemas.microsoft.com/office/drawing/2014/main" id="{E89D8F6F-6369-3B66-9E99-6A1C00A05381}"/>
              </a:ext>
            </a:extLst>
          </p:cNvPr>
          <p:cNvSpPr>
            <a:spLocks noGrp="1" noRot="1" noMove="1" noResize="1" noEditPoints="1" noAdjustHandles="1" noChangeArrowheads="1" noChangeShapeType="1"/>
          </p:cNvSpPr>
          <p:nvPr userDrawn="1"/>
        </p:nvSpPr>
        <p:spPr>
          <a:xfrm>
            <a:off x="2943056" y="3679760"/>
            <a:ext cx="1055045" cy="3178240"/>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Rectangle 4">
            <a:extLst>
              <a:ext uri="{FF2B5EF4-FFF2-40B4-BE49-F238E27FC236}">
                <a16:creationId xmlns:a16="http://schemas.microsoft.com/office/drawing/2014/main" id="{6581E99F-EA89-A9A7-50E2-655A22AAE59C}"/>
              </a:ext>
            </a:extLst>
          </p:cNvPr>
          <p:cNvSpPr>
            <a:spLocks noGrp="1" noRot="1" noMove="1" noResize="1" noEditPoints="1" noAdjustHandles="1" noChangeArrowheads="1" noChangeShapeType="1"/>
          </p:cNvSpPr>
          <p:nvPr userDrawn="1"/>
        </p:nvSpPr>
        <p:spPr>
          <a:xfrm>
            <a:off x="1644490" y="5555746"/>
            <a:ext cx="1302254" cy="1302254"/>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6B4087"/>
              </a:solidFill>
              <a:latin typeface="Arial" panose="020B0604020202020204" pitchFamily="34" charset="0"/>
            </a:endParaRPr>
          </a:p>
        </p:txBody>
      </p:sp>
      <p:sp>
        <p:nvSpPr>
          <p:cNvPr id="6" name="Rectangle 5">
            <a:extLst>
              <a:ext uri="{FF2B5EF4-FFF2-40B4-BE49-F238E27FC236}">
                <a16:creationId xmlns:a16="http://schemas.microsoft.com/office/drawing/2014/main" id="{ABF67333-E2F8-371A-C717-DF4DEB3CF94F}"/>
              </a:ext>
            </a:extLst>
          </p:cNvPr>
          <p:cNvSpPr>
            <a:spLocks noGrp="1" noRot="1" noMove="1" noResize="1" noEditPoints="1" noAdjustHandles="1" noChangeArrowheads="1" noChangeShapeType="1"/>
          </p:cNvSpPr>
          <p:nvPr userDrawn="1"/>
        </p:nvSpPr>
        <p:spPr>
          <a:xfrm rot="1800000">
            <a:off x="723885" y="3628900"/>
            <a:ext cx="1055045" cy="31782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cxnSp>
        <p:nvCxnSpPr>
          <p:cNvPr id="7" name="Straight Connector 6">
            <a:extLst>
              <a:ext uri="{FF2B5EF4-FFF2-40B4-BE49-F238E27FC236}">
                <a16:creationId xmlns:a16="http://schemas.microsoft.com/office/drawing/2014/main" id="{1F824C34-8CB5-EB99-8ED2-9EE26F8F4872}"/>
              </a:ext>
            </a:extLst>
          </p:cNvPr>
          <p:cNvCxnSpPr>
            <a:cxnSpLocks/>
          </p:cNvCxnSpPr>
          <p:nvPr userDrawn="1"/>
        </p:nvCxnSpPr>
        <p:spPr>
          <a:xfrm>
            <a:off x="7171116" y="2346960"/>
            <a:ext cx="3782646" cy="0"/>
          </a:xfrm>
          <a:prstGeom prst="line">
            <a:avLst/>
          </a:prstGeom>
          <a:ln w="6350">
            <a:solidFill>
              <a:srgbClr val="425563"/>
            </a:solidFill>
          </a:ln>
        </p:spPr>
        <p:style>
          <a:lnRef idx="1">
            <a:schemeClr val="accent1"/>
          </a:lnRef>
          <a:fillRef idx="0">
            <a:schemeClr val="accent1"/>
          </a:fillRef>
          <a:effectRef idx="0">
            <a:schemeClr val="accent1"/>
          </a:effectRef>
          <a:fontRef idx="minor">
            <a:schemeClr val="tx1"/>
          </a:fontRef>
        </p:style>
      </p:cxnSp>
      <p:sp>
        <p:nvSpPr>
          <p:cNvPr id="17" name="Text Placeholder 9">
            <a:extLst>
              <a:ext uri="{FF2B5EF4-FFF2-40B4-BE49-F238E27FC236}">
                <a16:creationId xmlns:a16="http://schemas.microsoft.com/office/drawing/2014/main" id="{CBB2F23B-A343-B1CB-72E0-C1FEF902A4A9}"/>
              </a:ext>
            </a:extLst>
          </p:cNvPr>
          <p:cNvSpPr>
            <a:spLocks noGrp="1"/>
          </p:cNvSpPr>
          <p:nvPr>
            <p:ph type="body" sz="quarter" idx="12" hasCustomPrompt="1"/>
          </p:nvPr>
        </p:nvSpPr>
        <p:spPr>
          <a:xfrm>
            <a:off x="3200603" y="2625381"/>
            <a:ext cx="3847745" cy="791513"/>
          </a:xfrm>
          <a:prstGeom prst="rect">
            <a:avLst/>
          </a:prstGeom>
        </p:spPr>
        <p:txBody>
          <a:bodyPr/>
          <a:lstStyle>
            <a:lvl1pPr marL="0" indent="0" algn="r" defTabSz="914400" rtl="0" eaLnBrk="1" latinLnBrk="0" hangingPunct="1">
              <a:lnSpc>
                <a:spcPct val="100000"/>
              </a:lnSpc>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page numbers</a:t>
            </a:r>
          </a:p>
        </p:txBody>
      </p:sp>
      <p:sp>
        <p:nvSpPr>
          <p:cNvPr id="9" name="Date Placeholder 8">
            <a:extLst>
              <a:ext uri="{FF2B5EF4-FFF2-40B4-BE49-F238E27FC236}">
                <a16:creationId xmlns:a16="http://schemas.microsoft.com/office/drawing/2014/main" id="{0A9E4511-BDB4-0498-C96C-34E1E550A82A}"/>
              </a:ext>
            </a:extLst>
          </p:cNvPr>
          <p:cNvSpPr>
            <a:spLocks noGrp="1"/>
          </p:cNvSpPr>
          <p:nvPr>
            <p:ph type="dt" sz="half" idx="13"/>
          </p:nvPr>
        </p:nvSpPr>
        <p:spPr/>
        <p:txBody>
          <a:bodyPr/>
          <a:lstStyle/>
          <a:p>
            <a:fld id="{5F5728DE-E583-4674-BD2F-E5CBF8F34D7E}" type="datetime1">
              <a:rPr lang="en-GB" smtClean="0"/>
              <a:t>17/09/2024</a:t>
            </a:fld>
            <a:endParaRPr lang="en-GB"/>
          </a:p>
        </p:txBody>
      </p:sp>
      <p:sp>
        <p:nvSpPr>
          <p:cNvPr id="10" name="Footer Placeholder 9">
            <a:extLst>
              <a:ext uri="{FF2B5EF4-FFF2-40B4-BE49-F238E27FC236}">
                <a16:creationId xmlns:a16="http://schemas.microsoft.com/office/drawing/2014/main" id="{09A4B509-4A85-D5AC-F78F-886C280C052E}"/>
              </a:ext>
            </a:extLst>
          </p:cNvPr>
          <p:cNvSpPr>
            <a:spLocks noGrp="1"/>
          </p:cNvSpPr>
          <p:nvPr>
            <p:ph type="ftr" sz="quarter" idx="14"/>
          </p:nvPr>
        </p:nvSpPr>
        <p:spPr/>
        <p:txBody>
          <a:bodyPr/>
          <a:lstStyle/>
          <a:p>
            <a:endParaRPr lang="en-GB"/>
          </a:p>
        </p:txBody>
      </p:sp>
      <p:sp>
        <p:nvSpPr>
          <p:cNvPr id="12" name="Title 11">
            <a:extLst>
              <a:ext uri="{FF2B5EF4-FFF2-40B4-BE49-F238E27FC236}">
                <a16:creationId xmlns:a16="http://schemas.microsoft.com/office/drawing/2014/main" id="{914AEEA3-E839-A564-BECB-1359CF252B84}"/>
              </a:ext>
            </a:extLst>
          </p:cNvPr>
          <p:cNvSpPr>
            <a:spLocks noGrp="1"/>
          </p:cNvSpPr>
          <p:nvPr>
            <p:ph type="title" hasCustomPrompt="1"/>
          </p:nvPr>
        </p:nvSpPr>
        <p:spPr>
          <a:xfrm>
            <a:off x="7081200" y="1638000"/>
            <a:ext cx="3873600" cy="480131"/>
          </a:xfrm>
          <a:prstGeom prst="rect">
            <a:avLst/>
          </a:prstGeom>
          <a:noFill/>
        </p:spPr>
        <p:txBody>
          <a:bodyPr wrap="square" rtlCol="0">
            <a:spAutoFit/>
          </a:bodyPr>
          <a:lstStyle>
            <a:lvl1pPr>
              <a:defRPr lang="en-GB" sz="2800" b="1">
                <a:solidFill>
                  <a:srgbClr val="6B4087"/>
                </a:solidFill>
                <a:latin typeface="Arial" panose="020B0604020202020204" pitchFamily="34" charset="0"/>
                <a:ea typeface="+mn-ea"/>
                <a:cs typeface="Arial" panose="020B0604020202020204" pitchFamily="34" charset="0"/>
              </a:defRPr>
            </a:lvl1pPr>
          </a:lstStyle>
          <a:p>
            <a:pPr marL="0" lvl="0"/>
            <a:r>
              <a:rPr lang="en-US"/>
              <a:t>Contents</a:t>
            </a:r>
            <a:endParaRPr lang="en-GB"/>
          </a:p>
        </p:txBody>
      </p:sp>
      <p:pic>
        <p:nvPicPr>
          <p:cNvPr id="8" name="Picture 7" descr="A blue and white logo&#10;&#10;Description automatically generated with low confidence">
            <a:extLst>
              <a:ext uri="{FF2B5EF4-FFF2-40B4-BE49-F238E27FC236}">
                <a16:creationId xmlns:a16="http://schemas.microsoft.com/office/drawing/2014/main" id="{E3F05E80-3598-960A-8FFD-C1D7CE11B400}"/>
              </a:ext>
            </a:extLst>
          </p:cNvPr>
          <p:cNvPicPr>
            <a:picLocks noGrp="1" noRot="1" noMove="1" noResize="1" noEditPoints="1" noAdjustHandles="1" noChangeArrowheads="1" noChangeShapeType="1" noCrop="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2266566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Green">
    <p:bg>
      <p:bgPr>
        <a:solidFill>
          <a:srgbClr val="00A799"/>
        </a:solidFill>
        <a:effectLst/>
      </p:bgPr>
    </p:bg>
    <p:spTree>
      <p:nvGrpSpPr>
        <p:cNvPr id="1" name=""/>
        <p:cNvGrpSpPr/>
        <p:nvPr/>
      </p:nvGrpSpPr>
      <p:grpSpPr>
        <a:xfrm>
          <a:off x="0" y="0"/>
          <a:ext cx="0" cy="0"/>
          <a:chOff x="0" y="0"/>
          <a:chExt cx="0" cy="0"/>
        </a:xfrm>
      </p:grpSpPr>
      <p:pic>
        <p:nvPicPr>
          <p:cNvPr id="4" name="Picture 3" descr="Graphical user interface, text&#10;&#10;Description automatically generated with medium confidence">
            <a:extLst>
              <a:ext uri="{FF2B5EF4-FFF2-40B4-BE49-F238E27FC236}">
                <a16:creationId xmlns:a16="http://schemas.microsoft.com/office/drawing/2014/main" id="{26C9E331-A494-4CB3-C8BE-B8059A375CB0}"/>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833975" cy="825479"/>
          </a:xfrm>
          <a:prstGeom prst="rect">
            <a:avLst/>
          </a:prstGeom>
        </p:spPr>
      </p:pic>
      <p:sp>
        <p:nvSpPr>
          <p:cNvPr id="2" name="Date Placeholder 1">
            <a:extLst>
              <a:ext uri="{FF2B5EF4-FFF2-40B4-BE49-F238E27FC236}">
                <a16:creationId xmlns:a16="http://schemas.microsoft.com/office/drawing/2014/main" id="{90938F61-60D2-FE9F-49D0-0E30C2A75FF2}"/>
              </a:ext>
            </a:extLst>
          </p:cNvPr>
          <p:cNvSpPr>
            <a:spLocks noGrp="1"/>
          </p:cNvSpPr>
          <p:nvPr>
            <p:ph type="dt" sz="half" idx="10"/>
          </p:nvPr>
        </p:nvSpPr>
        <p:spPr/>
        <p:txBody>
          <a:bodyPr/>
          <a:lstStyle/>
          <a:p>
            <a:fld id="{B56690FE-1CCD-41E1-B64B-087C04B19F29}" type="datetime1">
              <a:rPr lang="en-GB" smtClean="0"/>
              <a:t>17/09/2024</a:t>
            </a:fld>
            <a:endParaRPr lang="en-GB"/>
          </a:p>
        </p:txBody>
      </p:sp>
      <p:sp>
        <p:nvSpPr>
          <p:cNvPr id="3" name="Footer Placeholder 2">
            <a:extLst>
              <a:ext uri="{FF2B5EF4-FFF2-40B4-BE49-F238E27FC236}">
                <a16:creationId xmlns:a16="http://schemas.microsoft.com/office/drawing/2014/main" id="{8DE614D2-0C79-6A4D-38EC-FC16F0BA887C}"/>
              </a:ext>
            </a:extLst>
          </p:cNvPr>
          <p:cNvSpPr>
            <a:spLocks noGrp="1"/>
          </p:cNvSpPr>
          <p:nvPr>
            <p:ph type="ftr" sz="quarter" idx="11"/>
          </p:nvPr>
        </p:nvSpPr>
        <p:spPr/>
        <p:txBody>
          <a:bodyPr/>
          <a:lstStyle/>
          <a:p>
            <a:endParaRPr lang="en-GB"/>
          </a:p>
        </p:txBody>
      </p:sp>
      <p:pic>
        <p:nvPicPr>
          <p:cNvPr id="5" name="Picture 4" descr="A blue and white logo&#10;&#10;Description automatically generated with low confidence">
            <a:extLst>
              <a:ext uri="{FF2B5EF4-FFF2-40B4-BE49-F238E27FC236}">
                <a16:creationId xmlns:a16="http://schemas.microsoft.com/office/drawing/2014/main" id="{1CB9A351-4CC7-B810-9502-C8AC1BBA2F20}"/>
              </a:ext>
            </a:extLst>
          </p:cNvPr>
          <p:cNvPicPr>
            <a:picLocks noGrp="1" noRot="1" noMove="1" noResize="1" noEditPoints="1" noAdjustHandles="1" noChangeArrowheads="1" noChangeShapeType="1" noCrop="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3959414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Grey">
    <p:bg>
      <p:bgPr>
        <a:solidFill>
          <a:srgbClr val="E6EDEE"/>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63CC4D-9904-7001-6FA2-9CCB54FD6338}"/>
              </a:ext>
            </a:extLst>
          </p:cNvPr>
          <p:cNvPicPr>
            <a:picLocks noGrp="1" noRot="1" noChangeAspect="1" noMove="1" noResize="1" noEditPoints="1" noAdjustHandles="1" noChangeArrowheads="1" noChangeShapeType="1" noCrop="1"/>
          </p:cNvPicPr>
          <p:nvPr userDrawn="1"/>
        </p:nvPicPr>
        <p:blipFill>
          <a:blip r:embed="rId2"/>
          <a:srcRect/>
          <a:stretch/>
        </p:blipFill>
        <p:spPr>
          <a:xfrm>
            <a:off x="0" y="1"/>
            <a:ext cx="1833975" cy="826527"/>
          </a:xfrm>
          <a:prstGeom prst="rect">
            <a:avLst/>
          </a:prstGeom>
        </p:spPr>
      </p:pic>
      <p:sp>
        <p:nvSpPr>
          <p:cNvPr id="3" name="Date Placeholder 2">
            <a:extLst>
              <a:ext uri="{FF2B5EF4-FFF2-40B4-BE49-F238E27FC236}">
                <a16:creationId xmlns:a16="http://schemas.microsoft.com/office/drawing/2014/main" id="{74DAB1B6-8B59-C152-9275-348D52A7DF16}"/>
              </a:ext>
            </a:extLst>
          </p:cNvPr>
          <p:cNvSpPr>
            <a:spLocks noGrp="1"/>
          </p:cNvSpPr>
          <p:nvPr>
            <p:ph type="dt" sz="half" idx="10"/>
          </p:nvPr>
        </p:nvSpPr>
        <p:spPr/>
        <p:txBody>
          <a:bodyPr/>
          <a:lstStyle/>
          <a:p>
            <a:fld id="{EE4C385D-0A86-43BE-96B2-6A9F14DDEBAF}" type="datetime1">
              <a:rPr lang="en-GB" smtClean="0"/>
              <a:t>17/09/2024</a:t>
            </a:fld>
            <a:endParaRPr lang="en-GB"/>
          </a:p>
        </p:txBody>
      </p:sp>
      <p:sp>
        <p:nvSpPr>
          <p:cNvPr id="4" name="Footer Placeholder 3">
            <a:extLst>
              <a:ext uri="{FF2B5EF4-FFF2-40B4-BE49-F238E27FC236}">
                <a16:creationId xmlns:a16="http://schemas.microsoft.com/office/drawing/2014/main" id="{A7C19848-5260-3C37-C70D-C3AAA4C5E8B3}"/>
              </a:ext>
            </a:extLst>
          </p:cNvPr>
          <p:cNvSpPr>
            <a:spLocks noGrp="1"/>
          </p:cNvSpPr>
          <p:nvPr>
            <p:ph type="ftr" sz="quarter" idx="11"/>
          </p:nvPr>
        </p:nvSpPr>
        <p:spPr/>
        <p:txBody>
          <a:bodyPr/>
          <a:lstStyle/>
          <a:p>
            <a:endParaRPr lang="en-GB"/>
          </a:p>
        </p:txBody>
      </p:sp>
      <p:pic>
        <p:nvPicPr>
          <p:cNvPr id="5" name="Picture 4" descr="A blue and white logo&#10;&#10;Description automatically generated with low confidence">
            <a:extLst>
              <a:ext uri="{FF2B5EF4-FFF2-40B4-BE49-F238E27FC236}">
                <a16:creationId xmlns:a16="http://schemas.microsoft.com/office/drawing/2014/main" id="{CCEE1E5A-0964-7807-0C8D-F663284D2F20}"/>
              </a:ext>
            </a:extLst>
          </p:cNvPr>
          <p:cNvPicPr>
            <a:picLocks noGrp="1" noRot="1" noMove="1" noResize="1" noEditPoints="1" noAdjustHandles="1" noChangeArrowheads="1" noChangeShapeType="1" noCrop="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3530469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63CC4D-9904-7001-6FA2-9CCB54FD6338}"/>
              </a:ext>
            </a:extLst>
          </p:cNvPr>
          <p:cNvPicPr>
            <a:picLocks noChangeAspect="1"/>
          </p:cNvPicPr>
          <p:nvPr userDrawn="1"/>
        </p:nvPicPr>
        <p:blipFill>
          <a:blip r:embed="rId2"/>
          <a:srcRect/>
          <a:stretch/>
        </p:blipFill>
        <p:spPr>
          <a:xfrm>
            <a:off x="0" y="1"/>
            <a:ext cx="1833975" cy="826527"/>
          </a:xfrm>
          <a:prstGeom prst="rect">
            <a:avLst/>
          </a:prstGeom>
        </p:spPr>
      </p:pic>
      <p:sp>
        <p:nvSpPr>
          <p:cNvPr id="3" name="Date Placeholder 2">
            <a:extLst>
              <a:ext uri="{FF2B5EF4-FFF2-40B4-BE49-F238E27FC236}">
                <a16:creationId xmlns:a16="http://schemas.microsoft.com/office/drawing/2014/main" id="{5D717841-DEAF-E609-8D9B-9E46A06FD7EB}"/>
              </a:ext>
            </a:extLst>
          </p:cNvPr>
          <p:cNvSpPr>
            <a:spLocks noGrp="1"/>
          </p:cNvSpPr>
          <p:nvPr>
            <p:ph type="dt" sz="half" idx="10"/>
          </p:nvPr>
        </p:nvSpPr>
        <p:spPr/>
        <p:txBody>
          <a:bodyPr/>
          <a:lstStyle/>
          <a:p>
            <a:fld id="{89FD5324-B5B7-4D3A-858A-A27C4BBA478F}" type="datetime1">
              <a:rPr lang="en-GB" smtClean="0"/>
              <a:t>17/09/2024</a:t>
            </a:fld>
            <a:endParaRPr lang="en-GB"/>
          </a:p>
        </p:txBody>
      </p:sp>
      <p:sp>
        <p:nvSpPr>
          <p:cNvPr id="4" name="Footer Placeholder 3">
            <a:extLst>
              <a:ext uri="{FF2B5EF4-FFF2-40B4-BE49-F238E27FC236}">
                <a16:creationId xmlns:a16="http://schemas.microsoft.com/office/drawing/2014/main" id="{BA4DB9C7-7E38-2028-7938-F2E3006703B8}"/>
              </a:ext>
            </a:extLst>
          </p:cNvPr>
          <p:cNvSpPr>
            <a:spLocks noGrp="1"/>
          </p:cNvSpPr>
          <p:nvPr>
            <p:ph type="ftr" sz="quarter" idx="11"/>
          </p:nvPr>
        </p:nvSpPr>
        <p:spPr/>
        <p:txBody>
          <a:bodyPr/>
          <a:lstStyle/>
          <a:p>
            <a:endParaRPr lang="en-GB"/>
          </a:p>
        </p:txBody>
      </p:sp>
      <p:pic>
        <p:nvPicPr>
          <p:cNvPr id="5" name="Picture 4" descr="A blue and white logo&#10;&#10;Description automatically generated with low confidence">
            <a:extLst>
              <a:ext uri="{FF2B5EF4-FFF2-40B4-BE49-F238E27FC236}">
                <a16:creationId xmlns:a16="http://schemas.microsoft.com/office/drawing/2014/main" id="{347A0EDA-5E8B-51D6-1C54-87A3409CF9B6}"/>
              </a:ext>
            </a:extLst>
          </p:cNvPr>
          <p:cNvPicPr>
            <a:picLocks noGrp="1" noRot="1" noMove="1" noResize="1" noEditPoints="1" noAdjustHandles="1" noChangeArrowheads="1" noChangeShapeType="1" noCrop="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749831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6.xml"/><Relationship Id="rId7" Type="http://schemas.openxmlformats.org/officeDocument/2006/relationships/image" Target="../media/image1.pn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heme" Target="../theme/theme10.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4.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4.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1.xml"/><Relationship Id="rId7" Type="http://schemas.openxmlformats.org/officeDocument/2006/relationships/image" Target="../media/image1.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5.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image" Target="../media/image3.emf"/><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6.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1.xml"/><Relationship Id="rId7" Type="http://schemas.openxmlformats.org/officeDocument/2006/relationships/image" Target="../media/image1.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7.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6.xml"/><Relationship Id="rId7" Type="http://schemas.openxmlformats.org/officeDocument/2006/relationships/image" Target="../media/image1.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8.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1.xml"/><Relationship Id="rId7" Type="http://schemas.openxmlformats.org/officeDocument/2006/relationships/image" Target="../media/image1.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9.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711C38C0-FED9-9A27-F703-586BC7B9E001}"/>
              </a:ext>
            </a:extLst>
          </p:cNvPr>
          <p:cNvSpPr>
            <a:spLocks noGrp="1"/>
          </p:cNvSpPr>
          <p:nvPr>
            <p:ph type="dt" sz="half" idx="2"/>
          </p:nvPr>
        </p:nvSpPr>
        <p:spPr>
          <a:xfrm>
            <a:off x="0" y="6492874"/>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4F951DAF-5488-4432-967B-9E31A3D19467}" type="datetime1">
              <a:rPr lang="en-GB" smtClean="0"/>
              <a:pPr/>
              <a:t>17/09/2024</a:t>
            </a:fld>
            <a:endParaRPr lang="en-GB"/>
          </a:p>
        </p:txBody>
      </p:sp>
      <p:sp>
        <p:nvSpPr>
          <p:cNvPr id="8" name="Footer Placeholder 7">
            <a:extLst>
              <a:ext uri="{FF2B5EF4-FFF2-40B4-BE49-F238E27FC236}">
                <a16:creationId xmlns:a16="http://schemas.microsoft.com/office/drawing/2014/main" id="{F952548E-FC99-BFC4-BF2A-BBAE8C96CDB0}"/>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a:p>
        </p:txBody>
      </p:sp>
    </p:spTree>
    <p:extLst>
      <p:ext uri="{BB962C8B-B14F-4D97-AF65-F5344CB8AC3E}">
        <p14:creationId xmlns:p14="http://schemas.microsoft.com/office/powerpoint/2010/main" val="3321497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71" r:id="rId4"/>
    <p:sldLayoutId id="2147483670" r:id="rId5"/>
    <p:sldLayoutId id="2147483651" r:id="rId6"/>
    <p:sldLayoutId id="2147483674" r:id="rId7"/>
    <p:sldLayoutId id="2147483676" r:id="rId8"/>
    <p:sldLayoutId id="2147483675"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41538F-3629-B455-DBF6-57255D09FD31}"/>
              </a:ext>
            </a:extLst>
          </p:cNvPr>
          <p:cNvSpPr/>
          <p:nvPr userDrawn="1"/>
        </p:nvSpPr>
        <p:spPr>
          <a:xfrm>
            <a:off x="0" y="6489537"/>
            <a:ext cx="12192000" cy="368464"/>
          </a:xfrm>
          <a:prstGeom prst="rect">
            <a:avLst/>
          </a:pr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 name="Title Placeholder 1">
            <a:extLst>
              <a:ext uri="{FF2B5EF4-FFF2-40B4-BE49-F238E27FC236}">
                <a16:creationId xmlns:a16="http://schemas.microsoft.com/office/drawing/2014/main" id="{546169BB-ECEB-584A-9CFC-EDCEE0B97AA3}"/>
              </a:ext>
            </a:extLst>
          </p:cNvPr>
          <p:cNvSpPr>
            <a:spLocks noGrp="1"/>
          </p:cNvSpPr>
          <p:nvPr>
            <p:ph type="title"/>
          </p:nvPr>
        </p:nvSpPr>
        <p:spPr>
          <a:xfrm>
            <a:off x="623843" y="365125"/>
            <a:ext cx="11066804" cy="5492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F2ECEF-9B05-AF40-B72D-B9ACC156C734}"/>
              </a:ext>
            </a:extLst>
          </p:cNvPr>
          <p:cNvSpPr>
            <a:spLocks noGrp="1"/>
          </p:cNvSpPr>
          <p:nvPr>
            <p:ph type="body" idx="1"/>
          </p:nvPr>
        </p:nvSpPr>
        <p:spPr>
          <a:xfrm>
            <a:off x="623843" y="999858"/>
            <a:ext cx="11066804" cy="51771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4ABE0A27-3150-B051-8F5B-BEA79948CB0B}"/>
              </a:ext>
            </a:extLst>
          </p:cNvPr>
          <p:cNvPicPr>
            <a:picLocks noChangeAspect="1"/>
          </p:cNvPicPr>
          <p:nvPr userDrawn="1"/>
        </p:nvPicPr>
        <p:blipFill>
          <a:blip r:embed="rId7"/>
          <a:srcRect/>
          <a:stretch/>
        </p:blipFill>
        <p:spPr>
          <a:xfrm>
            <a:off x="-39420" y="6369570"/>
            <a:ext cx="1359172" cy="611768"/>
          </a:xfrm>
          <a:prstGeom prst="rect">
            <a:avLst/>
          </a:prstGeom>
        </p:spPr>
      </p:pic>
      <p:sp>
        <p:nvSpPr>
          <p:cNvPr id="4" name="Slide Number Placeholder 3">
            <a:extLst>
              <a:ext uri="{FF2B5EF4-FFF2-40B4-BE49-F238E27FC236}">
                <a16:creationId xmlns:a16="http://schemas.microsoft.com/office/drawing/2014/main" id="{84DBA54C-E8AB-85DD-3DDD-59B104AE8BA7}"/>
              </a:ext>
            </a:extLst>
          </p:cNvPr>
          <p:cNvSpPr>
            <a:spLocks noGrp="1"/>
          </p:cNvSpPr>
          <p:nvPr>
            <p:ph type="sldNum" sz="quarter" idx="4"/>
          </p:nvPr>
        </p:nvSpPr>
        <p:spPr>
          <a:xfrm>
            <a:off x="9448800" y="6489536"/>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8570E2F7-2D8E-4BE8-86D4-B87F3CF05101}" type="slidenum">
              <a:rPr lang="en-GB" smtClean="0"/>
              <a:pPr/>
              <a:t>‹#›</a:t>
            </a:fld>
            <a:endParaRPr lang="en-GB"/>
          </a:p>
        </p:txBody>
      </p:sp>
      <p:sp>
        <p:nvSpPr>
          <p:cNvPr id="5" name="Footer Placeholder 4">
            <a:extLst>
              <a:ext uri="{FF2B5EF4-FFF2-40B4-BE49-F238E27FC236}">
                <a16:creationId xmlns:a16="http://schemas.microsoft.com/office/drawing/2014/main" id="{4E5C6D47-5F60-2A8D-0A13-71FAAA1656A4}"/>
              </a:ext>
            </a:extLst>
          </p:cNvPr>
          <p:cNvSpPr>
            <a:spLocks noGrp="1"/>
          </p:cNvSpPr>
          <p:nvPr>
            <p:ph type="ftr" sz="quarter" idx="3"/>
          </p:nvPr>
        </p:nvSpPr>
        <p:spPr>
          <a:xfrm>
            <a:off x="4038600" y="6489537"/>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a:p>
        </p:txBody>
      </p:sp>
      <p:pic>
        <p:nvPicPr>
          <p:cNvPr id="6" name="Picture 5" descr="A blue and white logo&#10;&#10;Description automatically generated with low confidence">
            <a:extLst>
              <a:ext uri="{FF2B5EF4-FFF2-40B4-BE49-F238E27FC236}">
                <a16:creationId xmlns:a16="http://schemas.microsoft.com/office/drawing/2014/main" id="{10EFDA2A-1138-B83E-B61A-85CE6CA03939}"/>
              </a:ext>
            </a:extLst>
          </p:cNvPr>
          <p:cNvPicPr>
            <a:picLocks noGrp="1" noRot="1" noChangeAspect="1" noMove="1" noResize="1" noEditPoints="1" noAdjustHandles="1" noChangeArrowheads="1" noChangeShapeType="1" noCrop="1"/>
          </p:cNvPicPr>
          <p:nvPr userDrawn="1"/>
        </p:nvPicPr>
        <p:blipFill>
          <a:blip r:embed="rId8"/>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134436270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8" r:id="rId5"/>
  </p:sldLayoutIdLst>
  <p:hf hdr="0" ftr="0" dt="0"/>
  <p:txStyles>
    <p:titleStyle>
      <a:lvl1pPr algn="l" defTabSz="914400" rtl="0" eaLnBrk="1" latinLnBrk="0" hangingPunct="1">
        <a:lnSpc>
          <a:spcPct val="90000"/>
        </a:lnSpc>
        <a:spcBef>
          <a:spcPct val="0"/>
        </a:spcBef>
        <a:buNone/>
        <a:defRPr sz="3200" b="1" kern="1200" spc="-100" baseline="0">
          <a:solidFill>
            <a:srgbClr val="E82985"/>
          </a:solidFill>
          <a:latin typeface="Arial" panose="020B0604020202020204" pitchFamily="34" charset="0"/>
          <a:ea typeface="+mj-ea"/>
          <a:cs typeface="+mj-cs"/>
        </a:defRPr>
      </a:lvl1pPr>
    </p:titleStyle>
    <p:bodyStyle>
      <a:lvl1pPr marL="228600" indent="-228600" algn="l" defTabSz="914400" rtl="0" eaLnBrk="1" latinLnBrk="0" hangingPunct="1">
        <a:lnSpc>
          <a:spcPct val="110000"/>
        </a:lnSpc>
        <a:spcBef>
          <a:spcPts val="1000"/>
        </a:spcBef>
        <a:spcAft>
          <a:spcPts val="600"/>
        </a:spcAft>
        <a:buClr>
          <a:srgbClr val="E82985"/>
        </a:buClr>
        <a:buFont typeface="Arial" panose="020B0604020202020204" pitchFamily="34" charset="0"/>
        <a:buChar char="•"/>
        <a:defRPr sz="2800" kern="1200">
          <a:solidFill>
            <a:srgbClr val="425463"/>
          </a:solidFill>
          <a:latin typeface="Arial" panose="020B0604020202020204" pitchFamily="34" charset="0"/>
          <a:ea typeface="+mn-ea"/>
          <a:cs typeface="+mn-cs"/>
        </a:defRPr>
      </a:lvl1pPr>
      <a:lvl2pPr marL="685800" indent="-228600" algn="l" defTabSz="914400" rtl="0" eaLnBrk="1" latinLnBrk="0" hangingPunct="1">
        <a:lnSpc>
          <a:spcPct val="110000"/>
        </a:lnSpc>
        <a:spcBef>
          <a:spcPts val="500"/>
        </a:spcBef>
        <a:spcAft>
          <a:spcPts val="600"/>
        </a:spcAft>
        <a:buClr>
          <a:srgbClr val="E82985"/>
        </a:buClr>
        <a:buFont typeface="Arial" panose="020B0604020202020204" pitchFamily="34" charset="0"/>
        <a:buChar char="•"/>
        <a:defRPr sz="2400" kern="1200">
          <a:solidFill>
            <a:srgbClr val="425463"/>
          </a:solidFill>
          <a:latin typeface="Arial" panose="020B0604020202020204" pitchFamily="34" charset="0"/>
          <a:ea typeface="+mn-ea"/>
          <a:cs typeface="+mn-cs"/>
        </a:defRPr>
      </a:lvl2pPr>
      <a:lvl3pPr marL="1143000" indent="-228600" algn="l" defTabSz="914400" rtl="0" eaLnBrk="1" latinLnBrk="0" hangingPunct="1">
        <a:lnSpc>
          <a:spcPct val="110000"/>
        </a:lnSpc>
        <a:spcBef>
          <a:spcPts val="500"/>
        </a:spcBef>
        <a:spcAft>
          <a:spcPts val="600"/>
        </a:spcAft>
        <a:buClr>
          <a:srgbClr val="E82985"/>
        </a:buClr>
        <a:buFont typeface="Arial" panose="020B0604020202020204" pitchFamily="34" charset="0"/>
        <a:buChar char="•"/>
        <a:defRPr sz="2000" kern="1200">
          <a:solidFill>
            <a:srgbClr val="425463"/>
          </a:solidFill>
          <a:latin typeface="Arial" panose="020B0604020202020204" pitchFamily="34" charset="0"/>
          <a:ea typeface="+mn-ea"/>
          <a:cs typeface="+mn-cs"/>
        </a:defRPr>
      </a:lvl3pPr>
      <a:lvl4pPr marL="1600200" indent="-228600" algn="l" defTabSz="914400" rtl="0" eaLnBrk="1" latinLnBrk="0" hangingPunct="1">
        <a:lnSpc>
          <a:spcPct val="110000"/>
        </a:lnSpc>
        <a:spcBef>
          <a:spcPts val="500"/>
        </a:spcBef>
        <a:spcAft>
          <a:spcPts val="600"/>
        </a:spcAft>
        <a:buClr>
          <a:srgbClr val="E82985"/>
        </a:buClr>
        <a:buFont typeface="Arial" panose="020B0604020202020204" pitchFamily="34" charset="0"/>
        <a:buChar char="•"/>
        <a:defRPr sz="1800" kern="1200">
          <a:solidFill>
            <a:srgbClr val="425463"/>
          </a:solidFill>
          <a:latin typeface="Arial" panose="020B0604020202020204" pitchFamily="34" charset="0"/>
          <a:ea typeface="+mn-ea"/>
          <a:cs typeface="+mn-cs"/>
        </a:defRPr>
      </a:lvl4pPr>
      <a:lvl5pPr marL="2057400" indent="-228600" algn="l" defTabSz="914400" rtl="0" eaLnBrk="1" latinLnBrk="0" hangingPunct="1">
        <a:lnSpc>
          <a:spcPct val="110000"/>
        </a:lnSpc>
        <a:spcBef>
          <a:spcPts val="500"/>
        </a:spcBef>
        <a:spcAft>
          <a:spcPts val="600"/>
        </a:spcAft>
        <a:buClr>
          <a:srgbClr val="E82985"/>
        </a:buClr>
        <a:buFont typeface="Arial" panose="020B0604020202020204" pitchFamily="34" charset="0"/>
        <a:buChar char="•"/>
        <a:defRPr sz="1800" kern="1200">
          <a:solidFill>
            <a:srgbClr val="4254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84853E-669C-D4E0-EAEB-ACAB287F1A27}"/>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a:p>
        </p:txBody>
      </p:sp>
      <p:sp>
        <p:nvSpPr>
          <p:cNvPr id="3" name="Slide Number Placeholder 2">
            <a:extLst>
              <a:ext uri="{FF2B5EF4-FFF2-40B4-BE49-F238E27FC236}">
                <a16:creationId xmlns:a16="http://schemas.microsoft.com/office/drawing/2014/main" id="{2EC37BD4-696D-F7FB-EFC2-A2D4D1BA30E0}"/>
              </a:ext>
            </a:extLst>
          </p:cNvPr>
          <p:cNvSpPr>
            <a:spLocks noGrp="1" noRot="1" noMove="1" noResize="1" noEditPoints="1" noAdjustHandles="1" noChangeArrowheads="1" noChangeShapeType="1"/>
          </p:cNvSpPr>
          <p:nvPr>
            <p:ph type="sldNum" sz="quarter" idx="4"/>
          </p:nvPr>
        </p:nvSpPr>
        <p:spPr>
          <a:xfrm>
            <a:off x="11302252" y="6485197"/>
            <a:ext cx="889747"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CF839E00-920F-44B0-A87D-3D18AF2DE1AE}" type="slidenum">
              <a:rPr lang="en-GB" smtClean="0"/>
              <a:pPr/>
              <a:t>‹#›</a:t>
            </a:fld>
            <a:endParaRPr lang="en-GB"/>
          </a:p>
        </p:txBody>
      </p:sp>
      <p:pic>
        <p:nvPicPr>
          <p:cNvPr id="4" name="Picture 3" descr="A blue and white logo&#10;&#10;Description automatically generated with low confidence">
            <a:extLst>
              <a:ext uri="{FF2B5EF4-FFF2-40B4-BE49-F238E27FC236}">
                <a16:creationId xmlns:a16="http://schemas.microsoft.com/office/drawing/2014/main" id="{41E5E618-C60F-6E13-4ED4-7BDC65D8FB40}"/>
              </a:ext>
            </a:extLst>
          </p:cNvPr>
          <p:cNvPicPr>
            <a:picLocks noGrp="1" noRot="1" noChangeAspect="1" noMove="1" noResize="1" noEditPoints="1" noAdjustHandles="1" noChangeArrowheads="1" noChangeShapeType="1" noCrop="1"/>
          </p:cNvPicPr>
          <p:nvPr userDrawn="1"/>
        </p:nvPicPr>
        <p:blipFill>
          <a:blip r:embed="rId10"/>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493740068"/>
      </p:ext>
    </p:extLst>
  </p:cSld>
  <p:clrMap bg1="lt1" tx1="dk1" bg2="lt2" tx2="dk2" accent1="accent1" accent2="accent2" accent3="accent3" accent4="accent4" accent5="accent5" accent6="accent6" hlink="hlink" folHlink="folHlink"/>
  <p:sldLayoutIdLst>
    <p:sldLayoutId id="2147483652" r:id="rId1"/>
    <p:sldLayoutId id="2147483677" r:id="rId2"/>
    <p:sldLayoutId id="2147483659" r:id="rId3"/>
    <p:sldLayoutId id="2147483655" r:id="rId4"/>
    <p:sldLayoutId id="2147483653" r:id="rId5"/>
    <p:sldLayoutId id="2147483739" r:id="rId6"/>
    <p:sldLayoutId id="2147483740" r:id="rId7"/>
    <p:sldLayoutId id="2147483741"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5C36134-EB36-54C5-0056-D083EB762A10}"/>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a:p>
        </p:txBody>
      </p:sp>
      <p:sp>
        <p:nvSpPr>
          <p:cNvPr id="3" name="Slide Number Placeholder 2">
            <a:extLst>
              <a:ext uri="{FF2B5EF4-FFF2-40B4-BE49-F238E27FC236}">
                <a16:creationId xmlns:a16="http://schemas.microsoft.com/office/drawing/2014/main" id="{772A48D0-1A83-876B-C44C-66613BA8D377}"/>
              </a:ext>
            </a:extLst>
          </p:cNvPr>
          <p:cNvSpPr>
            <a:spLocks noGrp="1"/>
          </p:cNvSpPr>
          <p:nvPr>
            <p:ph type="sldNum" sz="quarter" idx="4"/>
          </p:nvPr>
        </p:nvSpPr>
        <p:spPr>
          <a:xfrm>
            <a:off x="11302800" y="6483600"/>
            <a:ext cx="889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A07651E0-1F05-4E09-9C4C-14F8B2A6F461}" type="slidenum">
              <a:rPr lang="en-GB" smtClean="0"/>
              <a:pPr/>
              <a:t>‹#›</a:t>
            </a:fld>
            <a:endParaRPr lang="en-GB"/>
          </a:p>
        </p:txBody>
      </p:sp>
      <p:pic>
        <p:nvPicPr>
          <p:cNvPr id="4" name="Picture 3" descr="A blue and white logo&#10;&#10;Description automatically generated with low confidence">
            <a:extLst>
              <a:ext uri="{FF2B5EF4-FFF2-40B4-BE49-F238E27FC236}">
                <a16:creationId xmlns:a16="http://schemas.microsoft.com/office/drawing/2014/main" id="{E9E4A1A7-46F9-59B5-502C-C42592E61BD8}"/>
              </a:ext>
            </a:extLst>
          </p:cNvPr>
          <p:cNvPicPr>
            <a:picLocks noGrp="1" noRot="1" noChangeAspect="1" noMove="1" noResize="1" noEditPoints="1" noAdjustHandles="1" noChangeArrowheads="1" noChangeShapeType="1" noCrop="1"/>
          </p:cNvPicPr>
          <p:nvPr userDrawn="1"/>
        </p:nvPicPr>
        <p:blipFill>
          <a:blip r:embed="rId7"/>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2309100129"/>
      </p:ext>
    </p:extLst>
  </p:cSld>
  <p:clrMap bg1="lt1" tx1="dk1" bg2="lt2" tx2="dk2" accent1="accent1" accent2="accent2" accent3="accent3" accent4="accent4" accent5="accent5" accent6="accent6" hlink="hlink" folHlink="folHlink"/>
  <p:sldLayoutIdLst>
    <p:sldLayoutId id="2147483654" r:id="rId1"/>
    <p:sldLayoutId id="2147483678" r:id="rId2"/>
    <p:sldLayoutId id="2147483660" r:id="rId3"/>
    <p:sldLayoutId id="2147483656" r:id="rId4"/>
    <p:sldLayoutId id="2147483658"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AB1A986-35AE-4F86-7F7C-3C1AA961D92D}"/>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a:p>
        </p:txBody>
      </p:sp>
      <p:sp>
        <p:nvSpPr>
          <p:cNvPr id="3" name="Slide Number Placeholder 2">
            <a:extLst>
              <a:ext uri="{FF2B5EF4-FFF2-40B4-BE49-F238E27FC236}">
                <a16:creationId xmlns:a16="http://schemas.microsoft.com/office/drawing/2014/main" id="{3AD0EF02-9093-6B45-B254-7AF69A01A866}"/>
              </a:ext>
            </a:extLst>
          </p:cNvPr>
          <p:cNvSpPr>
            <a:spLocks noGrp="1"/>
          </p:cNvSpPr>
          <p:nvPr>
            <p:ph type="sldNum" sz="quarter" idx="4"/>
          </p:nvPr>
        </p:nvSpPr>
        <p:spPr>
          <a:xfrm>
            <a:off x="11304000" y="6483600"/>
            <a:ext cx="889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AEF90047-F6AF-4E19-94F5-26DC29EF171D}" type="slidenum">
              <a:rPr lang="en-GB" smtClean="0"/>
              <a:pPr/>
              <a:t>‹#›</a:t>
            </a:fld>
            <a:endParaRPr lang="en-GB"/>
          </a:p>
        </p:txBody>
      </p:sp>
      <p:pic>
        <p:nvPicPr>
          <p:cNvPr id="4" name="Picture 3" descr="A blue and white logo&#10;&#10;Description automatically generated with low confidence">
            <a:extLst>
              <a:ext uri="{FF2B5EF4-FFF2-40B4-BE49-F238E27FC236}">
                <a16:creationId xmlns:a16="http://schemas.microsoft.com/office/drawing/2014/main" id="{F7E936DF-0F10-63B0-D3C2-3910E494C6ED}"/>
              </a:ext>
            </a:extLst>
          </p:cNvPr>
          <p:cNvPicPr>
            <a:picLocks noGrp="1" noRot="1" noChangeAspect="1" noMove="1" noResize="1" noEditPoints="1" noAdjustHandles="1" noChangeArrowheads="1" noChangeShapeType="1" noCrop="1"/>
          </p:cNvPicPr>
          <p:nvPr userDrawn="1"/>
        </p:nvPicPr>
        <p:blipFill>
          <a:blip r:embed="rId8"/>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7142061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41538F-3629-B455-DBF6-57255D09FD31}"/>
              </a:ext>
            </a:extLst>
          </p:cNvPr>
          <p:cNvSpPr/>
          <p:nvPr userDrawn="1"/>
        </p:nvSpPr>
        <p:spPr>
          <a:xfrm>
            <a:off x="0" y="6489537"/>
            <a:ext cx="12192000" cy="368464"/>
          </a:xfrm>
          <a:prstGeom prst="rect">
            <a:avLst/>
          </a:prstGeom>
          <a:solidFill>
            <a:srgbClr val="4255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 name="Title Placeholder 1">
            <a:extLst>
              <a:ext uri="{FF2B5EF4-FFF2-40B4-BE49-F238E27FC236}">
                <a16:creationId xmlns:a16="http://schemas.microsoft.com/office/drawing/2014/main" id="{546169BB-ECEB-584A-9CFC-EDCEE0B97AA3}"/>
              </a:ext>
            </a:extLst>
          </p:cNvPr>
          <p:cNvSpPr>
            <a:spLocks noGrp="1"/>
          </p:cNvSpPr>
          <p:nvPr>
            <p:ph type="title"/>
          </p:nvPr>
        </p:nvSpPr>
        <p:spPr>
          <a:xfrm>
            <a:off x="623843" y="365125"/>
            <a:ext cx="11066804" cy="5492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F2ECEF-9B05-AF40-B72D-B9ACC156C734}"/>
              </a:ext>
            </a:extLst>
          </p:cNvPr>
          <p:cNvSpPr>
            <a:spLocks noGrp="1"/>
          </p:cNvSpPr>
          <p:nvPr>
            <p:ph type="body" idx="1"/>
          </p:nvPr>
        </p:nvSpPr>
        <p:spPr>
          <a:xfrm>
            <a:off x="623843" y="999858"/>
            <a:ext cx="11066804" cy="51771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4ABE0A27-3150-B051-8F5B-BEA79948CB0B}"/>
              </a:ext>
            </a:extLst>
          </p:cNvPr>
          <p:cNvPicPr>
            <a:picLocks noChangeAspect="1"/>
          </p:cNvPicPr>
          <p:nvPr userDrawn="1"/>
        </p:nvPicPr>
        <p:blipFill>
          <a:blip r:embed="rId7"/>
          <a:srcRect/>
          <a:stretch/>
        </p:blipFill>
        <p:spPr>
          <a:xfrm>
            <a:off x="-39420" y="6369570"/>
            <a:ext cx="1359172" cy="611768"/>
          </a:xfrm>
          <a:prstGeom prst="rect">
            <a:avLst/>
          </a:prstGeom>
        </p:spPr>
      </p:pic>
      <p:sp>
        <p:nvSpPr>
          <p:cNvPr id="4" name="Footer Placeholder 3">
            <a:extLst>
              <a:ext uri="{FF2B5EF4-FFF2-40B4-BE49-F238E27FC236}">
                <a16:creationId xmlns:a16="http://schemas.microsoft.com/office/drawing/2014/main" id="{74B011FD-55FA-81A5-5EFF-867FBECDC7C6}"/>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a:p>
        </p:txBody>
      </p:sp>
      <p:sp>
        <p:nvSpPr>
          <p:cNvPr id="5" name="Slide Number Placeholder 4">
            <a:extLst>
              <a:ext uri="{FF2B5EF4-FFF2-40B4-BE49-F238E27FC236}">
                <a16:creationId xmlns:a16="http://schemas.microsoft.com/office/drawing/2014/main" id="{8E225A08-2025-651E-41D5-692424F98C03}"/>
              </a:ext>
            </a:extLst>
          </p:cNvPr>
          <p:cNvSpPr>
            <a:spLocks noGrp="1"/>
          </p:cNvSpPr>
          <p:nvPr>
            <p:ph type="sldNum" sz="quarter" idx="4"/>
          </p:nvPr>
        </p:nvSpPr>
        <p:spPr>
          <a:xfrm>
            <a:off x="9448800" y="6489537"/>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AA50C748-6722-4E90-94C8-B8C61AF3D23F}" type="slidenum">
              <a:rPr lang="en-GB" smtClean="0"/>
              <a:pPr/>
              <a:t>‹#›</a:t>
            </a:fld>
            <a:endParaRPr lang="en-GB"/>
          </a:p>
        </p:txBody>
      </p:sp>
      <p:pic>
        <p:nvPicPr>
          <p:cNvPr id="6" name="Picture 5" descr="A blue and white logo&#10;&#10;Description automatically generated with low confidence">
            <a:extLst>
              <a:ext uri="{FF2B5EF4-FFF2-40B4-BE49-F238E27FC236}">
                <a16:creationId xmlns:a16="http://schemas.microsoft.com/office/drawing/2014/main" id="{B323D2DB-0100-92DA-634A-1B069E28D1CA}"/>
              </a:ext>
            </a:extLst>
          </p:cNvPr>
          <p:cNvPicPr>
            <a:picLocks noGrp="1" noRot="1" noChangeAspect="1" noMove="1" noResize="1" noEditPoints="1" noAdjustHandles="1" noChangeArrowheads="1" noChangeShapeType="1" noCrop="1"/>
          </p:cNvPicPr>
          <p:nvPr userDrawn="1"/>
        </p:nvPicPr>
        <p:blipFill>
          <a:blip r:embed="rId8"/>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289959415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8" r:id="rId5"/>
  </p:sldLayoutIdLst>
  <p:hf hdr="0" ftr="0" dt="0"/>
  <p:txStyles>
    <p:titleStyle>
      <a:lvl1pPr algn="l" defTabSz="914400" rtl="0" eaLnBrk="1" latinLnBrk="0" hangingPunct="1">
        <a:lnSpc>
          <a:spcPct val="90000"/>
        </a:lnSpc>
        <a:spcBef>
          <a:spcPct val="0"/>
        </a:spcBef>
        <a:buNone/>
        <a:defRPr sz="3200" b="1" kern="1200" spc="-100" baseline="0">
          <a:solidFill>
            <a:srgbClr val="425563"/>
          </a:solidFill>
          <a:latin typeface="Arial" panose="020B0604020202020204" pitchFamily="34" charset="0"/>
          <a:ea typeface="+mj-ea"/>
          <a:cs typeface="+mj-cs"/>
        </a:defRPr>
      </a:lvl1pPr>
    </p:titleStyle>
    <p:bodyStyle>
      <a:lvl1pPr marL="228600" indent="-228600" algn="l" defTabSz="914400" rtl="0" eaLnBrk="1" latinLnBrk="0" hangingPunct="1">
        <a:lnSpc>
          <a:spcPct val="110000"/>
        </a:lnSpc>
        <a:spcBef>
          <a:spcPts val="1000"/>
        </a:spcBef>
        <a:spcAft>
          <a:spcPts val="600"/>
        </a:spcAft>
        <a:buClr>
          <a:srgbClr val="425563"/>
        </a:buClr>
        <a:buFont typeface="Arial" panose="020B0604020202020204" pitchFamily="34" charset="0"/>
        <a:buChar char="•"/>
        <a:defRPr sz="2800" kern="1200">
          <a:solidFill>
            <a:srgbClr val="425463"/>
          </a:solidFill>
          <a:latin typeface="Arial" panose="020B0604020202020204" pitchFamily="34" charset="0"/>
          <a:ea typeface="+mn-ea"/>
          <a:cs typeface="+mn-cs"/>
        </a:defRPr>
      </a:lvl1pPr>
      <a:lvl2pPr marL="685800" indent="-228600" algn="l" defTabSz="914400" rtl="0" eaLnBrk="1" latinLnBrk="0" hangingPunct="1">
        <a:lnSpc>
          <a:spcPct val="110000"/>
        </a:lnSpc>
        <a:spcBef>
          <a:spcPts val="500"/>
        </a:spcBef>
        <a:spcAft>
          <a:spcPts val="600"/>
        </a:spcAft>
        <a:buClr>
          <a:srgbClr val="425563"/>
        </a:buClr>
        <a:buFont typeface="Arial" panose="020B0604020202020204" pitchFamily="34" charset="0"/>
        <a:buChar char="•"/>
        <a:defRPr sz="2400" kern="1200">
          <a:solidFill>
            <a:srgbClr val="425463"/>
          </a:solidFill>
          <a:latin typeface="Arial" panose="020B0604020202020204" pitchFamily="34" charset="0"/>
          <a:ea typeface="+mn-ea"/>
          <a:cs typeface="+mn-cs"/>
        </a:defRPr>
      </a:lvl2pPr>
      <a:lvl3pPr marL="1143000" indent="-228600" algn="l" defTabSz="914400" rtl="0" eaLnBrk="1" latinLnBrk="0" hangingPunct="1">
        <a:lnSpc>
          <a:spcPct val="110000"/>
        </a:lnSpc>
        <a:spcBef>
          <a:spcPts val="500"/>
        </a:spcBef>
        <a:spcAft>
          <a:spcPts val="600"/>
        </a:spcAft>
        <a:buClr>
          <a:srgbClr val="425563"/>
        </a:buClr>
        <a:buFont typeface="Arial" panose="020B0604020202020204" pitchFamily="34" charset="0"/>
        <a:buChar char="•"/>
        <a:defRPr sz="2000" kern="1200">
          <a:solidFill>
            <a:srgbClr val="425463"/>
          </a:solidFill>
          <a:latin typeface="Arial" panose="020B0604020202020204" pitchFamily="34" charset="0"/>
          <a:ea typeface="+mn-ea"/>
          <a:cs typeface="+mn-cs"/>
        </a:defRPr>
      </a:lvl3pPr>
      <a:lvl4pPr marL="1600200" indent="-228600" algn="l" defTabSz="914400" rtl="0" eaLnBrk="1" latinLnBrk="0" hangingPunct="1">
        <a:lnSpc>
          <a:spcPct val="110000"/>
        </a:lnSpc>
        <a:spcBef>
          <a:spcPts val="500"/>
        </a:spcBef>
        <a:spcAft>
          <a:spcPts val="600"/>
        </a:spcAft>
        <a:buClr>
          <a:srgbClr val="425563"/>
        </a:buClr>
        <a:buFont typeface="Arial" panose="020B0604020202020204" pitchFamily="34" charset="0"/>
        <a:buChar char="•"/>
        <a:defRPr sz="1800" kern="1200">
          <a:solidFill>
            <a:srgbClr val="425463"/>
          </a:solidFill>
          <a:latin typeface="Arial" panose="020B0604020202020204" pitchFamily="34" charset="0"/>
          <a:ea typeface="+mn-ea"/>
          <a:cs typeface="+mn-cs"/>
        </a:defRPr>
      </a:lvl4pPr>
      <a:lvl5pPr marL="2057400" indent="-228600" algn="l" defTabSz="914400" rtl="0" eaLnBrk="1" latinLnBrk="0" hangingPunct="1">
        <a:lnSpc>
          <a:spcPct val="110000"/>
        </a:lnSpc>
        <a:spcBef>
          <a:spcPts val="500"/>
        </a:spcBef>
        <a:spcAft>
          <a:spcPts val="600"/>
        </a:spcAft>
        <a:buClr>
          <a:srgbClr val="425563"/>
        </a:buClr>
        <a:buFont typeface="Arial" panose="020B0604020202020204" pitchFamily="34" charset="0"/>
        <a:buChar char="•"/>
        <a:defRPr sz="1800" kern="1200">
          <a:solidFill>
            <a:srgbClr val="4254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41538F-3629-B455-DBF6-57255D09FD31}"/>
              </a:ext>
            </a:extLst>
          </p:cNvPr>
          <p:cNvSpPr/>
          <p:nvPr userDrawn="1"/>
        </p:nvSpPr>
        <p:spPr>
          <a:xfrm>
            <a:off x="0" y="6489537"/>
            <a:ext cx="12192000" cy="368464"/>
          </a:xfrm>
          <a:prstGeom prst="rect">
            <a:avLst/>
          </a:prstGeom>
          <a:solidFill>
            <a:srgbClr val="BAD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 name="Title Placeholder 1">
            <a:extLst>
              <a:ext uri="{FF2B5EF4-FFF2-40B4-BE49-F238E27FC236}">
                <a16:creationId xmlns:a16="http://schemas.microsoft.com/office/drawing/2014/main" id="{546169BB-ECEB-584A-9CFC-EDCEE0B97AA3}"/>
              </a:ext>
            </a:extLst>
          </p:cNvPr>
          <p:cNvSpPr>
            <a:spLocks noGrp="1"/>
          </p:cNvSpPr>
          <p:nvPr>
            <p:ph type="title"/>
          </p:nvPr>
        </p:nvSpPr>
        <p:spPr>
          <a:xfrm>
            <a:off x="623843" y="365125"/>
            <a:ext cx="11066804" cy="5492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F2ECEF-9B05-AF40-B72D-B9ACC156C734}"/>
              </a:ext>
            </a:extLst>
          </p:cNvPr>
          <p:cNvSpPr>
            <a:spLocks noGrp="1"/>
          </p:cNvSpPr>
          <p:nvPr>
            <p:ph type="body" idx="1"/>
          </p:nvPr>
        </p:nvSpPr>
        <p:spPr>
          <a:xfrm>
            <a:off x="623843" y="999858"/>
            <a:ext cx="11066804" cy="51771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7A7B6F58-C002-FF35-93D3-A05F208A1C12}"/>
              </a:ext>
            </a:extLst>
          </p:cNvPr>
          <p:cNvPicPr>
            <a:picLocks noChangeAspect="1"/>
          </p:cNvPicPr>
          <p:nvPr userDrawn="1"/>
        </p:nvPicPr>
        <p:blipFill>
          <a:blip r:embed="rId7"/>
          <a:srcRect/>
          <a:stretch/>
        </p:blipFill>
        <p:spPr>
          <a:xfrm>
            <a:off x="0" y="6382051"/>
            <a:ext cx="1344808" cy="606522"/>
          </a:xfrm>
          <a:prstGeom prst="rect">
            <a:avLst/>
          </a:prstGeom>
        </p:spPr>
      </p:pic>
      <p:sp>
        <p:nvSpPr>
          <p:cNvPr id="5" name="Footer Placeholder 4">
            <a:extLst>
              <a:ext uri="{FF2B5EF4-FFF2-40B4-BE49-F238E27FC236}">
                <a16:creationId xmlns:a16="http://schemas.microsoft.com/office/drawing/2014/main" id="{DA1CFC85-F1E8-BF8D-3249-867C74693753}"/>
              </a:ext>
            </a:extLst>
          </p:cNvPr>
          <p:cNvSpPr>
            <a:spLocks noGrp="1"/>
          </p:cNvSpPr>
          <p:nvPr>
            <p:ph type="ftr" sz="quarter" idx="3"/>
          </p:nvPr>
        </p:nvSpPr>
        <p:spPr>
          <a:xfrm>
            <a:off x="4038600" y="6489537"/>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a:p>
        </p:txBody>
      </p:sp>
      <p:sp>
        <p:nvSpPr>
          <p:cNvPr id="7" name="Slide Number Placeholder 6">
            <a:extLst>
              <a:ext uri="{FF2B5EF4-FFF2-40B4-BE49-F238E27FC236}">
                <a16:creationId xmlns:a16="http://schemas.microsoft.com/office/drawing/2014/main" id="{A6824FB3-8471-50A8-082C-F33B2188E3BA}"/>
              </a:ext>
            </a:extLst>
          </p:cNvPr>
          <p:cNvSpPr>
            <a:spLocks noGrp="1"/>
          </p:cNvSpPr>
          <p:nvPr>
            <p:ph type="sldNum" sz="quarter" idx="4"/>
          </p:nvPr>
        </p:nvSpPr>
        <p:spPr>
          <a:xfrm>
            <a:off x="9448800" y="6489536"/>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695BBA3-9272-48BD-8552-9F4E0A12F8D4}" type="slidenum">
              <a:rPr lang="en-GB" smtClean="0"/>
              <a:pPr/>
              <a:t>‹#›</a:t>
            </a:fld>
            <a:endParaRPr lang="en-GB"/>
          </a:p>
        </p:txBody>
      </p:sp>
      <p:pic>
        <p:nvPicPr>
          <p:cNvPr id="6" name="Picture 5" descr="A blue and white logo&#10;&#10;Description automatically generated with low confidence">
            <a:extLst>
              <a:ext uri="{FF2B5EF4-FFF2-40B4-BE49-F238E27FC236}">
                <a16:creationId xmlns:a16="http://schemas.microsoft.com/office/drawing/2014/main" id="{FE8EDB62-96FC-8BEC-A114-FBC5859A61AD}"/>
              </a:ext>
            </a:extLst>
          </p:cNvPr>
          <p:cNvPicPr>
            <a:picLocks noGrp="1" noRot="1" noChangeAspect="1" noMove="1" noResize="1" noEditPoints="1" noAdjustHandles="1" noChangeArrowheads="1" noChangeShapeType="1" noCrop="1"/>
          </p:cNvPicPr>
          <p:nvPr userDrawn="1"/>
        </p:nvPicPr>
        <p:blipFill>
          <a:blip r:embed="rId8"/>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15787570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8" r:id="rId5"/>
  </p:sldLayoutIdLst>
  <p:hf hdr="0" ftr="0" dt="0"/>
  <p:txStyles>
    <p:titleStyle>
      <a:lvl1pPr algn="l" defTabSz="914400" rtl="0" eaLnBrk="1" latinLnBrk="0" hangingPunct="1">
        <a:lnSpc>
          <a:spcPct val="90000"/>
        </a:lnSpc>
        <a:spcBef>
          <a:spcPct val="0"/>
        </a:spcBef>
        <a:buNone/>
        <a:defRPr sz="3200" b="1" kern="1200" spc="-100" baseline="0">
          <a:solidFill>
            <a:srgbClr val="425563"/>
          </a:solidFill>
          <a:latin typeface="Arial" panose="020B0604020202020204" pitchFamily="34" charset="0"/>
          <a:ea typeface="+mj-ea"/>
          <a:cs typeface="+mj-cs"/>
        </a:defRPr>
      </a:lvl1pPr>
    </p:titleStyle>
    <p:bodyStyle>
      <a:lvl1pPr marL="228600" indent="-228600" algn="l" defTabSz="914400" rtl="0" eaLnBrk="1" latinLnBrk="0" hangingPunct="1">
        <a:lnSpc>
          <a:spcPct val="110000"/>
        </a:lnSpc>
        <a:spcBef>
          <a:spcPts val="1000"/>
        </a:spcBef>
        <a:spcAft>
          <a:spcPts val="600"/>
        </a:spcAft>
        <a:buClr>
          <a:srgbClr val="425563"/>
        </a:buClr>
        <a:buFont typeface="Arial" panose="020B0604020202020204" pitchFamily="34" charset="0"/>
        <a:buChar char="•"/>
        <a:defRPr sz="2800" kern="1200">
          <a:solidFill>
            <a:srgbClr val="425463"/>
          </a:solidFill>
          <a:latin typeface="Arial" panose="020B0604020202020204" pitchFamily="34" charset="0"/>
          <a:ea typeface="+mn-ea"/>
          <a:cs typeface="+mn-cs"/>
        </a:defRPr>
      </a:lvl1pPr>
      <a:lvl2pPr marL="685800" indent="-228600" algn="l" defTabSz="914400" rtl="0" eaLnBrk="1" latinLnBrk="0" hangingPunct="1">
        <a:lnSpc>
          <a:spcPct val="110000"/>
        </a:lnSpc>
        <a:spcBef>
          <a:spcPts val="500"/>
        </a:spcBef>
        <a:spcAft>
          <a:spcPts val="600"/>
        </a:spcAft>
        <a:buClr>
          <a:srgbClr val="425563"/>
        </a:buClr>
        <a:buFont typeface="Arial" panose="020B0604020202020204" pitchFamily="34" charset="0"/>
        <a:buChar char="•"/>
        <a:defRPr sz="2400" kern="1200">
          <a:solidFill>
            <a:srgbClr val="425463"/>
          </a:solidFill>
          <a:latin typeface="Arial" panose="020B0604020202020204" pitchFamily="34" charset="0"/>
          <a:ea typeface="+mn-ea"/>
          <a:cs typeface="+mn-cs"/>
        </a:defRPr>
      </a:lvl2pPr>
      <a:lvl3pPr marL="1143000" indent="-228600" algn="l" defTabSz="914400" rtl="0" eaLnBrk="1" latinLnBrk="0" hangingPunct="1">
        <a:lnSpc>
          <a:spcPct val="110000"/>
        </a:lnSpc>
        <a:spcBef>
          <a:spcPts val="500"/>
        </a:spcBef>
        <a:spcAft>
          <a:spcPts val="600"/>
        </a:spcAft>
        <a:buClr>
          <a:srgbClr val="425563"/>
        </a:buClr>
        <a:buFont typeface="Arial" panose="020B0604020202020204" pitchFamily="34" charset="0"/>
        <a:buChar char="•"/>
        <a:defRPr sz="2000" kern="1200">
          <a:solidFill>
            <a:srgbClr val="425463"/>
          </a:solidFill>
          <a:latin typeface="Arial" panose="020B0604020202020204" pitchFamily="34" charset="0"/>
          <a:ea typeface="+mn-ea"/>
          <a:cs typeface="+mn-cs"/>
        </a:defRPr>
      </a:lvl3pPr>
      <a:lvl4pPr marL="1600200" indent="-228600" algn="l" defTabSz="914400" rtl="0" eaLnBrk="1" latinLnBrk="0" hangingPunct="1">
        <a:lnSpc>
          <a:spcPct val="110000"/>
        </a:lnSpc>
        <a:spcBef>
          <a:spcPts val="500"/>
        </a:spcBef>
        <a:spcAft>
          <a:spcPts val="600"/>
        </a:spcAft>
        <a:buClr>
          <a:srgbClr val="425563"/>
        </a:buClr>
        <a:buFont typeface="Arial" panose="020B0604020202020204" pitchFamily="34" charset="0"/>
        <a:buChar char="•"/>
        <a:defRPr sz="1800" kern="1200">
          <a:solidFill>
            <a:srgbClr val="425463"/>
          </a:solidFill>
          <a:latin typeface="Arial" panose="020B0604020202020204" pitchFamily="34" charset="0"/>
          <a:ea typeface="+mn-ea"/>
          <a:cs typeface="+mn-cs"/>
        </a:defRPr>
      </a:lvl4pPr>
      <a:lvl5pPr marL="2057400" indent="-228600" algn="l" defTabSz="914400" rtl="0" eaLnBrk="1" latinLnBrk="0" hangingPunct="1">
        <a:lnSpc>
          <a:spcPct val="110000"/>
        </a:lnSpc>
        <a:spcBef>
          <a:spcPts val="500"/>
        </a:spcBef>
        <a:spcAft>
          <a:spcPts val="600"/>
        </a:spcAft>
        <a:buClr>
          <a:srgbClr val="425563"/>
        </a:buClr>
        <a:buFont typeface="Arial" panose="020B0604020202020204" pitchFamily="34" charset="0"/>
        <a:buChar char="•"/>
        <a:defRPr sz="1800" kern="1200">
          <a:solidFill>
            <a:srgbClr val="4254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41538F-3629-B455-DBF6-57255D09FD31}"/>
              </a:ext>
            </a:extLst>
          </p:cNvPr>
          <p:cNvSpPr/>
          <p:nvPr userDrawn="1"/>
        </p:nvSpPr>
        <p:spPr>
          <a:xfrm>
            <a:off x="0" y="6489537"/>
            <a:ext cx="12192000" cy="368464"/>
          </a:xfrm>
          <a:prstGeom prst="rect">
            <a:avLst/>
          </a:prstGeom>
          <a:solidFill>
            <a:srgbClr val="298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 name="Title Placeholder 1">
            <a:extLst>
              <a:ext uri="{FF2B5EF4-FFF2-40B4-BE49-F238E27FC236}">
                <a16:creationId xmlns:a16="http://schemas.microsoft.com/office/drawing/2014/main" id="{546169BB-ECEB-584A-9CFC-EDCEE0B97AA3}"/>
              </a:ext>
            </a:extLst>
          </p:cNvPr>
          <p:cNvSpPr>
            <a:spLocks noGrp="1"/>
          </p:cNvSpPr>
          <p:nvPr>
            <p:ph type="title"/>
          </p:nvPr>
        </p:nvSpPr>
        <p:spPr>
          <a:xfrm>
            <a:off x="623843" y="365125"/>
            <a:ext cx="11066804" cy="5492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F2ECEF-9B05-AF40-B72D-B9ACC156C734}"/>
              </a:ext>
            </a:extLst>
          </p:cNvPr>
          <p:cNvSpPr>
            <a:spLocks noGrp="1"/>
          </p:cNvSpPr>
          <p:nvPr>
            <p:ph type="body" idx="1"/>
          </p:nvPr>
        </p:nvSpPr>
        <p:spPr>
          <a:xfrm>
            <a:off x="623843" y="999858"/>
            <a:ext cx="11066804" cy="51771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4ABE0A27-3150-B051-8F5B-BEA79948CB0B}"/>
              </a:ext>
            </a:extLst>
          </p:cNvPr>
          <p:cNvPicPr>
            <a:picLocks noChangeAspect="1"/>
          </p:cNvPicPr>
          <p:nvPr userDrawn="1"/>
        </p:nvPicPr>
        <p:blipFill>
          <a:blip r:embed="rId7"/>
          <a:srcRect/>
          <a:stretch/>
        </p:blipFill>
        <p:spPr>
          <a:xfrm>
            <a:off x="-39420" y="6369570"/>
            <a:ext cx="1359172" cy="611768"/>
          </a:xfrm>
          <a:prstGeom prst="rect">
            <a:avLst/>
          </a:prstGeom>
        </p:spPr>
      </p:pic>
      <p:sp>
        <p:nvSpPr>
          <p:cNvPr id="4" name="Footer Placeholder 3">
            <a:extLst>
              <a:ext uri="{FF2B5EF4-FFF2-40B4-BE49-F238E27FC236}">
                <a16:creationId xmlns:a16="http://schemas.microsoft.com/office/drawing/2014/main" id="{3E44CC61-8F44-A5F9-FDE6-4A1818F9E8D6}"/>
              </a:ext>
            </a:extLst>
          </p:cNvPr>
          <p:cNvSpPr>
            <a:spLocks noGrp="1"/>
          </p:cNvSpPr>
          <p:nvPr>
            <p:ph type="ftr" sz="quarter" idx="3"/>
          </p:nvPr>
        </p:nvSpPr>
        <p:spPr>
          <a:xfrm>
            <a:off x="4038600" y="6489537"/>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a:p>
        </p:txBody>
      </p:sp>
      <p:sp>
        <p:nvSpPr>
          <p:cNvPr id="5" name="Slide Number Placeholder 4">
            <a:extLst>
              <a:ext uri="{FF2B5EF4-FFF2-40B4-BE49-F238E27FC236}">
                <a16:creationId xmlns:a16="http://schemas.microsoft.com/office/drawing/2014/main" id="{AC3D5FA7-EE14-A3E4-8D3F-92298D2042E1}"/>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51F6E4E-5047-4FEC-8949-F4B8A76784A4}" type="slidenum">
              <a:rPr lang="en-GB" smtClean="0"/>
              <a:pPr/>
              <a:t>‹#›</a:t>
            </a:fld>
            <a:endParaRPr lang="en-GB"/>
          </a:p>
        </p:txBody>
      </p:sp>
      <p:pic>
        <p:nvPicPr>
          <p:cNvPr id="6" name="Picture 5" descr="A blue and white logo&#10;&#10;Description automatically generated with low confidence">
            <a:extLst>
              <a:ext uri="{FF2B5EF4-FFF2-40B4-BE49-F238E27FC236}">
                <a16:creationId xmlns:a16="http://schemas.microsoft.com/office/drawing/2014/main" id="{18AB0135-ABD5-230A-841F-B96AC78241DB}"/>
              </a:ext>
            </a:extLst>
          </p:cNvPr>
          <p:cNvPicPr>
            <a:picLocks noGrp="1" noRot="1" noChangeAspect="1" noMove="1" noResize="1" noEditPoints="1" noAdjustHandles="1" noChangeArrowheads="1" noChangeShapeType="1" noCrop="1"/>
          </p:cNvPicPr>
          <p:nvPr userDrawn="1"/>
        </p:nvPicPr>
        <p:blipFill>
          <a:blip r:embed="rId8"/>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307065185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8" r:id="rId5"/>
  </p:sldLayoutIdLst>
  <p:hf hdr="0" ftr="0" dt="0"/>
  <p:txStyles>
    <p:titleStyle>
      <a:lvl1pPr algn="l" defTabSz="914400" rtl="0" eaLnBrk="1" latinLnBrk="0" hangingPunct="1">
        <a:lnSpc>
          <a:spcPct val="90000"/>
        </a:lnSpc>
        <a:spcBef>
          <a:spcPct val="0"/>
        </a:spcBef>
        <a:buNone/>
        <a:defRPr sz="3200" b="1" kern="1200" spc="-100" baseline="0">
          <a:solidFill>
            <a:srgbClr val="298082"/>
          </a:solidFill>
          <a:latin typeface="Arial" panose="020B0604020202020204" pitchFamily="34" charset="0"/>
          <a:ea typeface="+mj-ea"/>
          <a:cs typeface="+mj-cs"/>
        </a:defRPr>
      </a:lvl1pPr>
    </p:titleStyle>
    <p:bodyStyle>
      <a:lvl1pPr marL="228600" indent="-228600" algn="l" defTabSz="914400" rtl="0" eaLnBrk="1" latinLnBrk="0" hangingPunct="1">
        <a:lnSpc>
          <a:spcPct val="110000"/>
        </a:lnSpc>
        <a:spcBef>
          <a:spcPts val="1000"/>
        </a:spcBef>
        <a:spcAft>
          <a:spcPts val="600"/>
        </a:spcAft>
        <a:buClr>
          <a:srgbClr val="298082"/>
        </a:buClr>
        <a:buFont typeface="Arial" panose="020B0604020202020204" pitchFamily="34" charset="0"/>
        <a:buChar char="•"/>
        <a:defRPr sz="2800" kern="1200">
          <a:solidFill>
            <a:srgbClr val="425463"/>
          </a:solidFill>
          <a:latin typeface="Arial" panose="020B0604020202020204" pitchFamily="34" charset="0"/>
          <a:ea typeface="+mn-ea"/>
          <a:cs typeface="+mn-cs"/>
        </a:defRPr>
      </a:lvl1pPr>
      <a:lvl2pPr marL="685800" indent="-228600" algn="l" defTabSz="914400" rtl="0" eaLnBrk="1" latinLnBrk="0" hangingPunct="1">
        <a:lnSpc>
          <a:spcPct val="110000"/>
        </a:lnSpc>
        <a:spcBef>
          <a:spcPts val="500"/>
        </a:spcBef>
        <a:spcAft>
          <a:spcPts val="600"/>
        </a:spcAft>
        <a:buClr>
          <a:srgbClr val="298082"/>
        </a:buClr>
        <a:buFont typeface="Arial" panose="020B0604020202020204" pitchFamily="34" charset="0"/>
        <a:buChar char="•"/>
        <a:defRPr sz="2400" kern="1200">
          <a:solidFill>
            <a:srgbClr val="425463"/>
          </a:solidFill>
          <a:latin typeface="Arial" panose="020B0604020202020204" pitchFamily="34" charset="0"/>
          <a:ea typeface="+mn-ea"/>
          <a:cs typeface="+mn-cs"/>
        </a:defRPr>
      </a:lvl2pPr>
      <a:lvl3pPr marL="1143000" indent="-228600" algn="l" defTabSz="914400" rtl="0" eaLnBrk="1" latinLnBrk="0" hangingPunct="1">
        <a:lnSpc>
          <a:spcPct val="110000"/>
        </a:lnSpc>
        <a:spcBef>
          <a:spcPts val="500"/>
        </a:spcBef>
        <a:spcAft>
          <a:spcPts val="600"/>
        </a:spcAft>
        <a:buClr>
          <a:srgbClr val="298082"/>
        </a:buClr>
        <a:buFont typeface="Arial" panose="020B0604020202020204" pitchFamily="34" charset="0"/>
        <a:buChar char="•"/>
        <a:defRPr sz="2000" kern="1200">
          <a:solidFill>
            <a:srgbClr val="425463"/>
          </a:solidFill>
          <a:latin typeface="Arial" panose="020B0604020202020204" pitchFamily="34" charset="0"/>
          <a:ea typeface="+mn-ea"/>
          <a:cs typeface="+mn-cs"/>
        </a:defRPr>
      </a:lvl3pPr>
      <a:lvl4pPr marL="1600200" indent="-228600" algn="l" defTabSz="914400" rtl="0" eaLnBrk="1" latinLnBrk="0" hangingPunct="1">
        <a:lnSpc>
          <a:spcPct val="110000"/>
        </a:lnSpc>
        <a:spcBef>
          <a:spcPts val="500"/>
        </a:spcBef>
        <a:spcAft>
          <a:spcPts val="600"/>
        </a:spcAft>
        <a:buClr>
          <a:srgbClr val="298082"/>
        </a:buClr>
        <a:buFont typeface="Arial" panose="020B0604020202020204" pitchFamily="34" charset="0"/>
        <a:buChar char="•"/>
        <a:defRPr sz="1800" kern="1200">
          <a:solidFill>
            <a:srgbClr val="425463"/>
          </a:solidFill>
          <a:latin typeface="Arial" panose="020B0604020202020204" pitchFamily="34" charset="0"/>
          <a:ea typeface="+mn-ea"/>
          <a:cs typeface="+mn-cs"/>
        </a:defRPr>
      </a:lvl4pPr>
      <a:lvl5pPr marL="2057400" indent="-228600" algn="l" defTabSz="914400" rtl="0" eaLnBrk="1" latinLnBrk="0" hangingPunct="1">
        <a:lnSpc>
          <a:spcPct val="110000"/>
        </a:lnSpc>
        <a:spcBef>
          <a:spcPts val="500"/>
        </a:spcBef>
        <a:spcAft>
          <a:spcPts val="600"/>
        </a:spcAft>
        <a:buClr>
          <a:srgbClr val="298082"/>
        </a:buClr>
        <a:buFont typeface="Arial" panose="020B0604020202020204" pitchFamily="34" charset="0"/>
        <a:buChar char="•"/>
        <a:defRPr sz="1800" kern="1200">
          <a:solidFill>
            <a:srgbClr val="4254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41538F-3629-B455-DBF6-57255D09FD31}"/>
              </a:ext>
            </a:extLst>
          </p:cNvPr>
          <p:cNvSpPr/>
          <p:nvPr userDrawn="1"/>
        </p:nvSpPr>
        <p:spPr>
          <a:xfrm>
            <a:off x="0" y="6489537"/>
            <a:ext cx="12192000" cy="368464"/>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 name="Title Placeholder 1">
            <a:extLst>
              <a:ext uri="{FF2B5EF4-FFF2-40B4-BE49-F238E27FC236}">
                <a16:creationId xmlns:a16="http://schemas.microsoft.com/office/drawing/2014/main" id="{546169BB-ECEB-584A-9CFC-EDCEE0B97AA3}"/>
              </a:ext>
            </a:extLst>
          </p:cNvPr>
          <p:cNvSpPr>
            <a:spLocks noGrp="1"/>
          </p:cNvSpPr>
          <p:nvPr>
            <p:ph type="title"/>
          </p:nvPr>
        </p:nvSpPr>
        <p:spPr>
          <a:xfrm>
            <a:off x="623843" y="365125"/>
            <a:ext cx="11066804" cy="5492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F2ECEF-9B05-AF40-B72D-B9ACC156C734}"/>
              </a:ext>
            </a:extLst>
          </p:cNvPr>
          <p:cNvSpPr>
            <a:spLocks noGrp="1"/>
          </p:cNvSpPr>
          <p:nvPr>
            <p:ph type="body" idx="1"/>
          </p:nvPr>
        </p:nvSpPr>
        <p:spPr>
          <a:xfrm>
            <a:off x="623843" y="999858"/>
            <a:ext cx="11066804" cy="51771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4ABE0A27-3150-B051-8F5B-BEA79948CB0B}"/>
              </a:ext>
            </a:extLst>
          </p:cNvPr>
          <p:cNvPicPr>
            <a:picLocks noChangeAspect="1"/>
          </p:cNvPicPr>
          <p:nvPr userDrawn="1"/>
        </p:nvPicPr>
        <p:blipFill>
          <a:blip r:embed="rId7"/>
          <a:srcRect/>
          <a:stretch/>
        </p:blipFill>
        <p:spPr>
          <a:xfrm>
            <a:off x="-39420" y="6369570"/>
            <a:ext cx="1359172" cy="611768"/>
          </a:xfrm>
          <a:prstGeom prst="rect">
            <a:avLst/>
          </a:prstGeom>
        </p:spPr>
      </p:pic>
      <p:sp>
        <p:nvSpPr>
          <p:cNvPr id="4" name="Footer Placeholder 3">
            <a:extLst>
              <a:ext uri="{FF2B5EF4-FFF2-40B4-BE49-F238E27FC236}">
                <a16:creationId xmlns:a16="http://schemas.microsoft.com/office/drawing/2014/main" id="{16E9D1F6-7099-BAA1-C874-DA83A7498CD5}"/>
              </a:ext>
            </a:extLst>
          </p:cNvPr>
          <p:cNvSpPr>
            <a:spLocks noGrp="1"/>
          </p:cNvSpPr>
          <p:nvPr>
            <p:ph type="ftr" sz="quarter" idx="3"/>
          </p:nvPr>
        </p:nvSpPr>
        <p:spPr>
          <a:xfrm>
            <a:off x="4038600" y="6489537"/>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a:p>
        </p:txBody>
      </p:sp>
      <p:sp>
        <p:nvSpPr>
          <p:cNvPr id="5" name="Slide Number Placeholder 4">
            <a:extLst>
              <a:ext uri="{FF2B5EF4-FFF2-40B4-BE49-F238E27FC236}">
                <a16:creationId xmlns:a16="http://schemas.microsoft.com/office/drawing/2014/main" id="{50D6FBB8-A461-425A-D289-CDCBBECCCACF}"/>
              </a:ext>
            </a:extLst>
          </p:cNvPr>
          <p:cNvSpPr>
            <a:spLocks noGrp="1"/>
          </p:cNvSpPr>
          <p:nvPr>
            <p:ph type="sldNum" sz="quarter" idx="4"/>
          </p:nvPr>
        </p:nvSpPr>
        <p:spPr>
          <a:xfrm>
            <a:off x="9448800" y="6489536"/>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625F491-EF7B-4F65-AB5E-3C7D4DEB9386}" type="slidenum">
              <a:rPr lang="en-GB" smtClean="0"/>
              <a:pPr/>
              <a:t>‹#›</a:t>
            </a:fld>
            <a:endParaRPr lang="en-GB"/>
          </a:p>
        </p:txBody>
      </p:sp>
      <p:pic>
        <p:nvPicPr>
          <p:cNvPr id="6" name="Picture 5" descr="A blue and white logo&#10;&#10;Description automatically generated with low confidence">
            <a:extLst>
              <a:ext uri="{FF2B5EF4-FFF2-40B4-BE49-F238E27FC236}">
                <a16:creationId xmlns:a16="http://schemas.microsoft.com/office/drawing/2014/main" id="{BFE6036C-CF4A-57D4-3A8B-7A7F14CAE66A}"/>
              </a:ext>
            </a:extLst>
          </p:cNvPr>
          <p:cNvPicPr>
            <a:picLocks noGrp="1" noRot="1" noChangeAspect="1" noMove="1" noResize="1" noEditPoints="1" noAdjustHandles="1" noChangeArrowheads="1" noChangeShapeType="1" noCrop="1"/>
          </p:cNvPicPr>
          <p:nvPr userDrawn="1"/>
        </p:nvPicPr>
        <p:blipFill>
          <a:blip r:embed="rId8"/>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294305411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8" r:id="rId5"/>
  </p:sldLayoutIdLst>
  <p:hf hdr="0" ftr="0" dt="0"/>
  <p:txStyles>
    <p:titleStyle>
      <a:lvl1pPr algn="l" defTabSz="914400" rtl="0" eaLnBrk="1" latinLnBrk="0" hangingPunct="1">
        <a:lnSpc>
          <a:spcPct val="90000"/>
        </a:lnSpc>
        <a:spcBef>
          <a:spcPct val="0"/>
        </a:spcBef>
        <a:buNone/>
        <a:defRPr sz="3200" b="1" kern="1200" spc="-100" baseline="0">
          <a:solidFill>
            <a:srgbClr val="005EB8"/>
          </a:solidFill>
          <a:latin typeface="Arial" panose="020B0604020202020204" pitchFamily="34" charset="0"/>
          <a:ea typeface="+mj-ea"/>
          <a:cs typeface="+mj-cs"/>
        </a:defRPr>
      </a:lvl1pPr>
    </p:titleStyle>
    <p:bodyStyle>
      <a:lvl1pPr marL="228600" indent="-228600" algn="l" defTabSz="914400" rtl="0" eaLnBrk="1" latinLnBrk="0" hangingPunct="1">
        <a:lnSpc>
          <a:spcPct val="110000"/>
        </a:lnSpc>
        <a:spcBef>
          <a:spcPts val="1000"/>
        </a:spcBef>
        <a:spcAft>
          <a:spcPts val="600"/>
        </a:spcAft>
        <a:buClr>
          <a:srgbClr val="005EB8"/>
        </a:buClr>
        <a:buFont typeface="Arial" panose="020B0604020202020204" pitchFamily="34" charset="0"/>
        <a:buChar char="•"/>
        <a:defRPr sz="2800" kern="1200">
          <a:solidFill>
            <a:srgbClr val="425463"/>
          </a:solidFill>
          <a:latin typeface="Arial" panose="020B0604020202020204" pitchFamily="34" charset="0"/>
          <a:ea typeface="+mn-ea"/>
          <a:cs typeface="+mn-cs"/>
        </a:defRPr>
      </a:lvl1pPr>
      <a:lvl2pPr marL="685800" indent="-228600" algn="l" defTabSz="914400" rtl="0" eaLnBrk="1" latinLnBrk="0" hangingPunct="1">
        <a:lnSpc>
          <a:spcPct val="110000"/>
        </a:lnSpc>
        <a:spcBef>
          <a:spcPts val="500"/>
        </a:spcBef>
        <a:spcAft>
          <a:spcPts val="600"/>
        </a:spcAft>
        <a:buClr>
          <a:srgbClr val="005EB8"/>
        </a:buClr>
        <a:buFont typeface="Arial" panose="020B0604020202020204" pitchFamily="34" charset="0"/>
        <a:buChar char="•"/>
        <a:defRPr sz="2400" kern="1200">
          <a:solidFill>
            <a:srgbClr val="425463"/>
          </a:solidFill>
          <a:latin typeface="Arial" panose="020B0604020202020204" pitchFamily="34" charset="0"/>
          <a:ea typeface="+mn-ea"/>
          <a:cs typeface="+mn-cs"/>
        </a:defRPr>
      </a:lvl2pPr>
      <a:lvl3pPr marL="1143000" indent="-228600" algn="l" defTabSz="914400" rtl="0" eaLnBrk="1" latinLnBrk="0" hangingPunct="1">
        <a:lnSpc>
          <a:spcPct val="110000"/>
        </a:lnSpc>
        <a:spcBef>
          <a:spcPts val="500"/>
        </a:spcBef>
        <a:spcAft>
          <a:spcPts val="600"/>
        </a:spcAft>
        <a:buClr>
          <a:srgbClr val="005EB8"/>
        </a:buClr>
        <a:buFont typeface="Arial" panose="020B0604020202020204" pitchFamily="34" charset="0"/>
        <a:buChar char="•"/>
        <a:defRPr sz="2000" kern="1200">
          <a:solidFill>
            <a:srgbClr val="425463"/>
          </a:solidFill>
          <a:latin typeface="Arial" panose="020B0604020202020204" pitchFamily="34" charset="0"/>
          <a:ea typeface="+mn-ea"/>
          <a:cs typeface="+mn-cs"/>
        </a:defRPr>
      </a:lvl3pPr>
      <a:lvl4pPr marL="1600200" indent="-228600" algn="l" defTabSz="914400" rtl="0" eaLnBrk="1" latinLnBrk="0" hangingPunct="1">
        <a:lnSpc>
          <a:spcPct val="110000"/>
        </a:lnSpc>
        <a:spcBef>
          <a:spcPts val="500"/>
        </a:spcBef>
        <a:spcAft>
          <a:spcPts val="600"/>
        </a:spcAft>
        <a:buClr>
          <a:srgbClr val="005EB8"/>
        </a:buClr>
        <a:buFont typeface="Arial" panose="020B0604020202020204" pitchFamily="34" charset="0"/>
        <a:buChar char="•"/>
        <a:defRPr sz="1800" kern="1200">
          <a:solidFill>
            <a:srgbClr val="425463"/>
          </a:solidFill>
          <a:latin typeface="Arial" panose="020B0604020202020204" pitchFamily="34" charset="0"/>
          <a:ea typeface="+mn-ea"/>
          <a:cs typeface="+mn-cs"/>
        </a:defRPr>
      </a:lvl4pPr>
      <a:lvl5pPr marL="2057400" indent="-228600" algn="l" defTabSz="914400" rtl="0" eaLnBrk="1" latinLnBrk="0" hangingPunct="1">
        <a:lnSpc>
          <a:spcPct val="110000"/>
        </a:lnSpc>
        <a:spcBef>
          <a:spcPts val="500"/>
        </a:spcBef>
        <a:spcAft>
          <a:spcPts val="600"/>
        </a:spcAft>
        <a:buClr>
          <a:srgbClr val="005EB8"/>
        </a:buClr>
        <a:buFont typeface="Arial" panose="020B0604020202020204" pitchFamily="34" charset="0"/>
        <a:buChar char="•"/>
        <a:defRPr sz="1800" kern="1200">
          <a:solidFill>
            <a:srgbClr val="4254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41538F-3629-B455-DBF6-57255D09FD31}"/>
              </a:ext>
            </a:extLst>
          </p:cNvPr>
          <p:cNvSpPr/>
          <p:nvPr userDrawn="1"/>
        </p:nvSpPr>
        <p:spPr>
          <a:xfrm>
            <a:off x="0" y="6489537"/>
            <a:ext cx="12192000" cy="368464"/>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 name="Title Placeholder 1">
            <a:extLst>
              <a:ext uri="{FF2B5EF4-FFF2-40B4-BE49-F238E27FC236}">
                <a16:creationId xmlns:a16="http://schemas.microsoft.com/office/drawing/2014/main" id="{546169BB-ECEB-584A-9CFC-EDCEE0B97AA3}"/>
              </a:ext>
            </a:extLst>
          </p:cNvPr>
          <p:cNvSpPr>
            <a:spLocks noGrp="1"/>
          </p:cNvSpPr>
          <p:nvPr>
            <p:ph type="title"/>
          </p:nvPr>
        </p:nvSpPr>
        <p:spPr>
          <a:xfrm>
            <a:off x="623843" y="365125"/>
            <a:ext cx="11066804" cy="5492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F2ECEF-9B05-AF40-B72D-B9ACC156C734}"/>
              </a:ext>
            </a:extLst>
          </p:cNvPr>
          <p:cNvSpPr>
            <a:spLocks noGrp="1"/>
          </p:cNvSpPr>
          <p:nvPr>
            <p:ph type="body" idx="1"/>
          </p:nvPr>
        </p:nvSpPr>
        <p:spPr>
          <a:xfrm>
            <a:off x="623843" y="999858"/>
            <a:ext cx="11066804" cy="51771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4ABE0A27-3150-B051-8F5B-BEA79948CB0B}"/>
              </a:ext>
            </a:extLst>
          </p:cNvPr>
          <p:cNvPicPr>
            <a:picLocks noChangeAspect="1"/>
          </p:cNvPicPr>
          <p:nvPr userDrawn="1"/>
        </p:nvPicPr>
        <p:blipFill>
          <a:blip r:embed="rId7"/>
          <a:srcRect/>
          <a:stretch/>
        </p:blipFill>
        <p:spPr>
          <a:xfrm>
            <a:off x="-39420" y="6369570"/>
            <a:ext cx="1359172" cy="611768"/>
          </a:xfrm>
          <a:prstGeom prst="rect">
            <a:avLst/>
          </a:prstGeom>
        </p:spPr>
      </p:pic>
      <p:sp>
        <p:nvSpPr>
          <p:cNvPr id="4" name="Footer Placeholder 3">
            <a:extLst>
              <a:ext uri="{FF2B5EF4-FFF2-40B4-BE49-F238E27FC236}">
                <a16:creationId xmlns:a16="http://schemas.microsoft.com/office/drawing/2014/main" id="{36E2E47E-ADC6-07E2-4FAA-E1DE6A79C110}"/>
              </a:ext>
            </a:extLst>
          </p:cNvPr>
          <p:cNvSpPr>
            <a:spLocks noGrp="1"/>
          </p:cNvSpPr>
          <p:nvPr>
            <p:ph type="ftr" sz="quarter" idx="3"/>
          </p:nvPr>
        </p:nvSpPr>
        <p:spPr>
          <a:xfrm>
            <a:off x="4038600" y="6489537"/>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a:p>
        </p:txBody>
      </p:sp>
      <p:sp>
        <p:nvSpPr>
          <p:cNvPr id="5" name="Slide Number Placeholder 4">
            <a:extLst>
              <a:ext uri="{FF2B5EF4-FFF2-40B4-BE49-F238E27FC236}">
                <a16:creationId xmlns:a16="http://schemas.microsoft.com/office/drawing/2014/main" id="{08DCE6C4-CCD3-4966-0D13-3D77758303F8}"/>
              </a:ext>
            </a:extLst>
          </p:cNvPr>
          <p:cNvSpPr>
            <a:spLocks noGrp="1"/>
          </p:cNvSpPr>
          <p:nvPr>
            <p:ph type="sldNum" sz="quarter" idx="4"/>
          </p:nvPr>
        </p:nvSpPr>
        <p:spPr>
          <a:xfrm>
            <a:off x="9448800" y="6489536"/>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B6E75BE9-2278-47EF-85E6-CC9E39661FE9}" type="slidenum">
              <a:rPr lang="en-GB" smtClean="0"/>
              <a:pPr/>
              <a:t>‹#›</a:t>
            </a:fld>
            <a:endParaRPr lang="en-GB"/>
          </a:p>
        </p:txBody>
      </p:sp>
      <p:pic>
        <p:nvPicPr>
          <p:cNvPr id="6" name="Picture 5" descr="A blue and white logo&#10;&#10;Description automatically generated with low confidence">
            <a:extLst>
              <a:ext uri="{FF2B5EF4-FFF2-40B4-BE49-F238E27FC236}">
                <a16:creationId xmlns:a16="http://schemas.microsoft.com/office/drawing/2014/main" id="{0FC91734-BDB7-CA97-72C5-44F121E75537}"/>
              </a:ext>
            </a:extLst>
          </p:cNvPr>
          <p:cNvPicPr>
            <a:picLocks noGrp="1" noRot="1" noChangeAspect="1" noMove="1" noResize="1" noEditPoints="1" noAdjustHandles="1" noChangeArrowheads="1" noChangeShapeType="1" noCrop="1"/>
          </p:cNvPicPr>
          <p:nvPr userDrawn="1"/>
        </p:nvPicPr>
        <p:blipFill>
          <a:blip r:embed="rId8"/>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123679643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8" r:id="rId5"/>
  </p:sldLayoutIdLst>
  <p:hf hdr="0" ftr="0" dt="0"/>
  <p:txStyles>
    <p:titleStyle>
      <a:lvl1pPr algn="l" defTabSz="914400" rtl="0" eaLnBrk="1" latinLnBrk="0" hangingPunct="1">
        <a:lnSpc>
          <a:spcPct val="90000"/>
        </a:lnSpc>
        <a:spcBef>
          <a:spcPct val="0"/>
        </a:spcBef>
        <a:buNone/>
        <a:defRPr sz="3200" b="1" kern="1200" spc="-100" baseline="0">
          <a:solidFill>
            <a:srgbClr val="6B4087"/>
          </a:solidFill>
          <a:latin typeface="Arial" panose="020B0604020202020204" pitchFamily="34" charset="0"/>
          <a:ea typeface="+mj-ea"/>
          <a:cs typeface="+mj-cs"/>
        </a:defRPr>
      </a:lvl1pPr>
    </p:titleStyle>
    <p:bodyStyle>
      <a:lvl1pPr marL="228600" indent="-228600" algn="l" defTabSz="914400" rtl="0" eaLnBrk="1" latinLnBrk="0" hangingPunct="1">
        <a:lnSpc>
          <a:spcPct val="110000"/>
        </a:lnSpc>
        <a:spcBef>
          <a:spcPts val="1000"/>
        </a:spcBef>
        <a:spcAft>
          <a:spcPts val="600"/>
        </a:spcAft>
        <a:buClr>
          <a:srgbClr val="6B4087"/>
        </a:buClr>
        <a:buFont typeface="Arial" panose="020B0604020202020204" pitchFamily="34" charset="0"/>
        <a:buChar char="•"/>
        <a:defRPr sz="2800" kern="1200">
          <a:solidFill>
            <a:srgbClr val="425463"/>
          </a:solidFill>
          <a:latin typeface="Arial" panose="020B0604020202020204" pitchFamily="34" charset="0"/>
          <a:ea typeface="+mn-ea"/>
          <a:cs typeface="+mn-cs"/>
        </a:defRPr>
      </a:lvl1pPr>
      <a:lvl2pPr marL="685800" indent="-228600" algn="l" defTabSz="914400" rtl="0" eaLnBrk="1" latinLnBrk="0" hangingPunct="1">
        <a:lnSpc>
          <a:spcPct val="110000"/>
        </a:lnSpc>
        <a:spcBef>
          <a:spcPts val="500"/>
        </a:spcBef>
        <a:spcAft>
          <a:spcPts val="600"/>
        </a:spcAft>
        <a:buClr>
          <a:srgbClr val="6B4087"/>
        </a:buClr>
        <a:buFont typeface="Arial" panose="020B0604020202020204" pitchFamily="34" charset="0"/>
        <a:buChar char="•"/>
        <a:defRPr sz="2400" kern="1200">
          <a:solidFill>
            <a:srgbClr val="425463"/>
          </a:solidFill>
          <a:latin typeface="Arial" panose="020B0604020202020204" pitchFamily="34" charset="0"/>
          <a:ea typeface="+mn-ea"/>
          <a:cs typeface="+mn-cs"/>
        </a:defRPr>
      </a:lvl2pPr>
      <a:lvl3pPr marL="1143000" indent="-228600" algn="l" defTabSz="914400" rtl="0" eaLnBrk="1" latinLnBrk="0" hangingPunct="1">
        <a:lnSpc>
          <a:spcPct val="110000"/>
        </a:lnSpc>
        <a:spcBef>
          <a:spcPts val="500"/>
        </a:spcBef>
        <a:spcAft>
          <a:spcPts val="600"/>
        </a:spcAft>
        <a:buClr>
          <a:srgbClr val="6B4087"/>
        </a:buClr>
        <a:buFont typeface="Arial" panose="020B0604020202020204" pitchFamily="34" charset="0"/>
        <a:buChar char="•"/>
        <a:defRPr sz="2000" kern="1200">
          <a:solidFill>
            <a:srgbClr val="425463"/>
          </a:solidFill>
          <a:latin typeface="Arial" panose="020B0604020202020204" pitchFamily="34" charset="0"/>
          <a:ea typeface="+mn-ea"/>
          <a:cs typeface="+mn-cs"/>
        </a:defRPr>
      </a:lvl3pPr>
      <a:lvl4pPr marL="1600200" indent="-228600" algn="l" defTabSz="914400" rtl="0" eaLnBrk="1" latinLnBrk="0" hangingPunct="1">
        <a:lnSpc>
          <a:spcPct val="110000"/>
        </a:lnSpc>
        <a:spcBef>
          <a:spcPts val="500"/>
        </a:spcBef>
        <a:spcAft>
          <a:spcPts val="600"/>
        </a:spcAft>
        <a:buClr>
          <a:srgbClr val="6B4087"/>
        </a:buClr>
        <a:buFont typeface="Arial" panose="020B0604020202020204" pitchFamily="34" charset="0"/>
        <a:buChar char="•"/>
        <a:defRPr sz="1800" kern="1200">
          <a:solidFill>
            <a:srgbClr val="425463"/>
          </a:solidFill>
          <a:latin typeface="Arial" panose="020B0604020202020204" pitchFamily="34" charset="0"/>
          <a:ea typeface="+mn-ea"/>
          <a:cs typeface="+mn-cs"/>
        </a:defRPr>
      </a:lvl4pPr>
      <a:lvl5pPr marL="2057400" indent="-228600" algn="l" defTabSz="914400" rtl="0" eaLnBrk="1" latinLnBrk="0" hangingPunct="1">
        <a:lnSpc>
          <a:spcPct val="110000"/>
        </a:lnSpc>
        <a:spcBef>
          <a:spcPts val="500"/>
        </a:spcBef>
        <a:spcAft>
          <a:spcPts val="600"/>
        </a:spcAft>
        <a:buClr>
          <a:srgbClr val="6B4087"/>
        </a:buClr>
        <a:buFont typeface="Arial" panose="020B0604020202020204" pitchFamily="34" charset="0"/>
        <a:buChar char="•"/>
        <a:defRPr sz="1800" kern="1200">
          <a:solidFill>
            <a:srgbClr val="4254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8.xml"/><Relationship Id="rId7" Type="http://schemas.openxmlformats.org/officeDocument/2006/relationships/slide" Target="slide20.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5.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4.pn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5.pn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8.xm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slide" Target="slide35.xm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8.xml"/><Relationship Id="rId5" Type="http://schemas.openxmlformats.org/officeDocument/2006/relationships/chart" Target="../charts/chart6.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8.xml"/><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4.emf"/><Relationship Id="rId1" Type="http://schemas.openxmlformats.org/officeDocument/2006/relationships/slideLayout" Target="../slideLayouts/slideLayout18.xml"/><Relationship Id="rId4" Type="http://schemas.openxmlformats.org/officeDocument/2006/relationships/slide" Target="slide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https://www.nuffieldtrust.org.uk/research/ethnicity-coding-in-english-health-service-datasets" TargetMode="External"/><Relationship Id="rId2" Type="http://schemas.openxmlformats.org/officeDocument/2006/relationships/chart" Target="../charts/chart8.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s://implementingthrive.org/about-us/the-thrive-framework/" TargetMode="External"/><Relationship Id="rId2" Type="http://schemas.openxmlformats.org/officeDocument/2006/relationships/hyperlink" Target="https://future.nhs.uk/connect.ti/CYPMH/view?objectId=37087216" TargetMode="Externa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hyperlink" Target="https://www.ethnicity-facts-figures.service.gov.uk/uk-population-by-ethnicity/demographics/english-language-skills/latest/" TargetMode="Externa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hyperlink" Target="https://www.transformationpartners.nhs.uk/listening-project-listening-to-children-and-young-people-to-improve-equity-in-mental-health-support-for-racially-minoritised-communities-in-london/"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hyperlink" Target="mailto:William.Kocur@nhs.net" TargetMode="External"/><Relationship Id="rId2" Type="http://schemas.microsoft.com/office/2018/10/relationships/comments" Target="../comments/modernComment_11D_4A7E68CF.xml"/><Relationship Id="rId1" Type="http://schemas.openxmlformats.org/officeDocument/2006/relationships/slideLayout" Target="../slideLayouts/slideLayout5.xml"/><Relationship Id="rId4" Type="http://schemas.openxmlformats.org/officeDocument/2006/relationships/hyperlink" Target="mailto:kevin.joyaetumanakaran@nhs.ne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ngminds.org.uk/support-us/join-the-movement/end-the-wait/"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www.transformationpartners.nhs.uk/wp-content/uploads/2024/04/CYPMH-Data-and-Insights-Workstream-Phase-1-Report-Vfinal.pptx"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slide" Target="slide33.xml"/><Relationship Id="rId5" Type="http://schemas.openxmlformats.org/officeDocument/2006/relationships/slide" Target="slide35.xml"/><Relationship Id="rId4" Type="http://schemas.openxmlformats.org/officeDocument/2006/relationships/slide" Target="slide3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 Target="slide28.xm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slide" Target="slide31.xm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BBC058-491A-D6EB-74CE-740010988728}"/>
              </a:ext>
            </a:extLst>
          </p:cNvPr>
          <p:cNvSpPr>
            <a:spLocks noGrp="1"/>
          </p:cNvSpPr>
          <p:nvPr>
            <p:ph type="body" sz="quarter" idx="4294967295"/>
          </p:nvPr>
        </p:nvSpPr>
        <p:spPr>
          <a:xfrm>
            <a:off x="7085726" y="3318371"/>
            <a:ext cx="4191874" cy="1721025"/>
          </a:xfrm>
          <a:prstGeom prst="rect">
            <a:avLst/>
          </a:prstGeom>
        </p:spPr>
        <p:txBody>
          <a:bodyPr/>
          <a:lstStyle/>
          <a:p>
            <a:pPr marL="0" indent="0">
              <a:spcAft>
                <a:spcPts val="1200"/>
              </a:spcAft>
              <a:buNone/>
            </a:pPr>
            <a:r>
              <a:rPr lang="en-GB" sz="2000" b="1" dirty="0">
                <a:solidFill>
                  <a:srgbClr val="425463"/>
                </a:solidFill>
                <a:effectLst/>
                <a:latin typeface="Arial" panose="020B0604020202020204" pitchFamily="34" charset="0"/>
              </a:rPr>
              <a:t>Children and Young People Mental Health Services</a:t>
            </a:r>
          </a:p>
          <a:p>
            <a:pPr marL="0" indent="0">
              <a:buNone/>
            </a:pPr>
            <a:r>
              <a:rPr lang="en-GB" sz="2000" b="1" dirty="0">
                <a:solidFill>
                  <a:srgbClr val="425463"/>
                </a:solidFill>
                <a:latin typeface="Arial" panose="020B0604020202020204" pitchFamily="34" charset="0"/>
              </a:rPr>
              <a:t>London Regional Waiting Times </a:t>
            </a:r>
            <a:r>
              <a:rPr lang="en-GB" sz="2000" b="1" dirty="0">
                <a:solidFill>
                  <a:srgbClr val="425463"/>
                </a:solidFill>
                <a:effectLst/>
                <a:latin typeface="Arial" panose="020B0604020202020204" pitchFamily="34" charset="0"/>
              </a:rPr>
              <a:t>Data and Insights Report – Phase 2</a:t>
            </a:r>
          </a:p>
        </p:txBody>
      </p:sp>
      <p:sp>
        <p:nvSpPr>
          <p:cNvPr id="3" name="Text Placeholder 2">
            <a:extLst>
              <a:ext uri="{FF2B5EF4-FFF2-40B4-BE49-F238E27FC236}">
                <a16:creationId xmlns:a16="http://schemas.microsoft.com/office/drawing/2014/main" id="{2D378EC3-16DD-C5D0-F00A-C873CA2DDD35}"/>
              </a:ext>
            </a:extLst>
          </p:cNvPr>
          <p:cNvSpPr>
            <a:spLocks noGrp="1"/>
          </p:cNvSpPr>
          <p:nvPr>
            <p:ph type="body" sz="quarter" idx="11"/>
          </p:nvPr>
        </p:nvSpPr>
        <p:spPr/>
        <p:txBody>
          <a:bodyPr lIns="91440" tIns="45720" rIns="91440" bIns="45720" anchor="t"/>
          <a:lstStyle/>
          <a:p>
            <a:r>
              <a:rPr lang="en-GB" dirty="0"/>
              <a:t>May 2024</a:t>
            </a:r>
          </a:p>
          <a:p>
            <a:r>
              <a:rPr lang="en-GB" sz="3200" b="1" dirty="0">
                <a:solidFill>
                  <a:srgbClr val="425563"/>
                </a:solidFill>
                <a:effectLst/>
              </a:rPr>
              <a:t>DRAFT – v5</a:t>
            </a:r>
          </a:p>
        </p:txBody>
      </p:sp>
    </p:spTree>
    <p:extLst>
      <p:ext uri="{BB962C8B-B14F-4D97-AF65-F5344CB8AC3E}">
        <p14:creationId xmlns:p14="http://schemas.microsoft.com/office/powerpoint/2010/main" val="4288761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305EB-E348-9220-1BCB-72B81FA6562F}"/>
              </a:ext>
            </a:extLst>
          </p:cNvPr>
          <p:cNvSpPr>
            <a:spLocks noGrp="1"/>
          </p:cNvSpPr>
          <p:nvPr>
            <p:ph type="title"/>
          </p:nvPr>
        </p:nvSpPr>
        <p:spPr>
          <a:xfrm>
            <a:off x="723600" y="2273400"/>
            <a:ext cx="3848400" cy="2311200"/>
          </a:xfrm>
        </p:spPr>
        <p:txBody>
          <a:bodyPr/>
          <a:lstStyle/>
          <a:p>
            <a:r>
              <a:rPr lang="en-US" dirty="0"/>
              <a:t>Key findings</a:t>
            </a:r>
          </a:p>
        </p:txBody>
      </p:sp>
      <p:sp>
        <p:nvSpPr>
          <p:cNvPr id="3" name="Text Placeholder 3">
            <a:extLst>
              <a:ext uri="{FF2B5EF4-FFF2-40B4-BE49-F238E27FC236}">
                <a16:creationId xmlns:a16="http://schemas.microsoft.com/office/drawing/2014/main" id="{843DD841-5A35-2F7C-5706-27E756A9F542}"/>
              </a:ext>
            </a:extLst>
          </p:cNvPr>
          <p:cNvSpPr txBox="1">
            <a:spLocks/>
          </p:cNvSpPr>
          <p:nvPr/>
        </p:nvSpPr>
        <p:spPr>
          <a:xfrm>
            <a:off x="723600" y="4005601"/>
            <a:ext cx="5402650" cy="15887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solidFill>
                  <a:srgbClr val="425463"/>
                </a:solidFill>
              </a:rPr>
              <a:t>In this section, we provide a summary of the stakeholder engagement carried out in this project and the key themes which emerged.</a:t>
            </a:r>
          </a:p>
          <a:p>
            <a:pPr marL="0" indent="0">
              <a:buNone/>
            </a:pPr>
            <a:r>
              <a:rPr lang="en-GB" sz="1400" dirty="0">
                <a:solidFill>
                  <a:srgbClr val="425463"/>
                </a:solidFill>
              </a:rPr>
              <a:t>We also cover important caveats to be aware of when reading and interpreting the data analysis, and highlight the main findings that have emerged from exploration of the data.</a:t>
            </a:r>
          </a:p>
          <a:p>
            <a:pPr marL="0" indent="0">
              <a:buNone/>
            </a:pPr>
            <a:endParaRPr lang="en-GB" sz="1400" dirty="0">
              <a:solidFill>
                <a:schemeClr val="accent2">
                  <a:lumMod val="50000"/>
                </a:schemeClr>
              </a:solidFill>
            </a:endParaRPr>
          </a:p>
        </p:txBody>
      </p:sp>
    </p:spTree>
    <p:extLst>
      <p:ext uri="{BB962C8B-B14F-4D97-AF65-F5344CB8AC3E}">
        <p14:creationId xmlns:p14="http://schemas.microsoft.com/office/powerpoint/2010/main" val="1678315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9CFB26C-D030-5C98-3A95-F5B214BF0B3E}"/>
              </a:ext>
            </a:extLst>
          </p:cNvPr>
          <p:cNvSpPr>
            <a:spLocks noGrp="1"/>
          </p:cNvSpPr>
          <p:nvPr>
            <p:ph type="body" sz="quarter" idx="13"/>
          </p:nvPr>
        </p:nvSpPr>
        <p:spPr>
          <a:xfrm>
            <a:off x="762700" y="770773"/>
            <a:ext cx="10667300" cy="762467"/>
          </a:xfrm>
        </p:spPr>
        <p:txBody>
          <a:bodyPr/>
          <a:lstStyle/>
          <a:p>
            <a:r>
              <a:rPr lang="en-GB" dirty="0">
                <a:latin typeface="Arial"/>
                <a:cs typeface="Arial"/>
              </a:rPr>
              <a:t>Key findings from Phase 2 data analysis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dirty="0">
                <a:solidFill>
                  <a:srgbClr val="425463"/>
                </a:solidFill>
                <a:latin typeface="Arial"/>
                <a:cs typeface="Arial"/>
              </a:rPr>
              <a:t>In an earlier Phase 1, we conducted a</a:t>
            </a:r>
            <a:r>
              <a:rPr kumimoji="0" lang="en-GB" sz="1300" b="0" i="0" u="none" strike="noStrike" kern="1200" cap="none" spc="-50" normalizeH="0" baseline="0" noProof="0" dirty="0">
                <a:ln>
                  <a:noFill/>
                </a:ln>
                <a:solidFill>
                  <a:srgbClr val="425463"/>
                </a:solidFill>
                <a:effectLst/>
                <a:uLnTx/>
                <a:uFillTx/>
                <a:latin typeface="Arial"/>
                <a:ea typeface="+mn-ea"/>
                <a:cs typeface="Arial"/>
              </a:rPr>
              <a:t> data diagnostics exercise to study waiting times for mental health services for CYP across the London region. We took forward five </a:t>
            </a:r>
            <a:r>
              <a:rPr lang="en-GB" sz="1300" b="0" dirty="0">
                <a:solidFill>
                  <a:srgbClr val="425463"/>
                </a:solidFill>
                <a:latin typeface="Arial"/>
                <a:cs typeface="Arial"/>
              </a:rPr>
              <a:t>highlights </a:t>
            </a:r>
            <a:r>
              <a:rPr kumimoji="0" lang="en-GB" sz="1300" b="0" i="0" u="none" strike="noStrike" kern="1200" cap="none" spc="-50" normalizeH="0" baseline="0" noProof="0" dirty="0">
                <a:ln>
                  <a:noFill/>
                </a:ln>
                <a:solidFill>
                  <a:srgbClr val="425463"/>
                </a:solidFill>
                <a:effectLst/>
                <a:uLnTx/>
                <a:uFillTx/>
                <a:latin typeface="Arial"/>
                <a:ea typeface="+mn-ea"/>
                <a:cs typeface="Arial"/>
              </a:rPr>
              <a:t>from Phase 1 to explore in greater depth in the current Phase 2. Our additional findings, and links to more detail, are shown here.</a:t>
            </a:r>
          </a:p>
          <a:p>
            <a:endParaRPr lang="en-GB" sz="2800" dirty="0">
              <a:latin typeface="Arial"/>
              <a:cs typeface="Arial"/>
            </a:endParaRPr>
          </a:p>
        </p:txBody>
      </p:sp>
      <p:sp>
        <p:nvSpPr>
          <p:cNvPr id="5" name="Slide Number Placeholder 1">
            <a:extLst>
              <a:ext uri="{FF2B5EF4-FFF2-40B4-BE49-F238E27FC236}">
                <a16:creationId xmlns:a16="http://schemas.microsoft.com/office/drawing/2014/main" id="{A73AA0AD-D7FF-DB8E-1C4C-03ACA1B712C5}"/>
              </a:ext>
            </a:extLst>
          </p:cNvPr>
          <p:cNvSpPr txBox="1">
            <a:spLocks/>
          </p:cNvSpPr>
          <p:nvPr/>
        </p:nvSpPr>
        <p:spPr>
          <a:xfrm>
            <a:off x="10895188" y="6409436"/>
            <a:ext cx="88974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F839E00-920F-44B0-A87D-3D18AF2DE1AE}" type="slidenum">
              <a:rPr lang="en-GB" smtClean="0">
                <a:latin typeface="Arial" panose="020B0604020202020204" pitchFamily="34" charset="0"/>
              </a:rPr>
              <a:pPr algn="r"/>
              <a:t>11</a:t>
            </a:fld>
            <a:endParaRPr lang="en-GB">
              <a:latin typeface="Arial" panose="020B0604020202020204" pitchFamily="34" charset="0"/>
            </a:endParaRPr>
          </a:p>
        </p:txBody>
      </p:sp>
      <p:sp>
        <p:nvSpPr>
          <p:cNvPr id="37" name="TextBox 36">
            <a:extLst>
              <a:ext uri="{FF2B5EF4-FFF2-40B4-BE49-F238E27FC236}">
                <a16:creationId xmlns:a16="http://schemas.microsoft.com/office/drawing/2014/main" id="{0BA3E4CD-EB0D-5242-6C66-C78FF64E6BF1}"/>
              </a:ext>
            </a:extLst>
          </p:cNvPr>
          <p:cNvSpPr txBox="1"/>
          <p:nvPr/>
        </p:nvSpPr>
        <p:spPr>
          <a:xfrm>
            <a:off x="584461" y="1583813"/>
            <a:ext cx="1640462" cy="215444"/>
          </a:xfrm>
          <a:prstGeom prst="rect">
            <a:avLst/>
          </a:prstGeom>
          <a:noFill/>
        </p:spPr>
        <p:txBody>
          <a:bodyPr wrap="square" lIns="0" tIns="0" rIns="0" bIns="0" rtlCol="0" anchor="ctr">
            <a:spAutoFit/>
          </a:bodyPr>
          <a:lstStyle/>
          <a:p>
            <a:r>
              <a:rPr lang="en-GB" sz="1400" dirty="0">
                <a:solidFill>
                  <a:srgbClr val="425463"/>
                </a:solidFill>
              </a:rPr>
              <a:t>Phase 1 finding</a:t>
            </a:r>
          </a:p>
        </p:txBody>
      </p:sp>
      <p:sp>
        <p:nvSpPr>
          <p:cNvPr id="38" name="TextBox 37">
            <a:extLst>
              <a:ext uri="{FF2B5EF4-FFF2-40B4-BE49-F238E27FC236}">
                <a16:creationId xmlns:a16="http://schemas.microsoft.com/office/drawing/2014/main" id="{A511F33D-0F74-5230-D18D-59883FC52FEA}"/>
              </a:ext>
            </a:extLst>
          </p:cNvPr>
          <p:cNvSpPr txBox="1"/>
          <p:nvPr/>
        </p:nvSpPr>
        <p:spPr>
          <a:xfrm>
            <a:off x="4059381" y="1583481"/>
            <a:ext cx="2619891" cy="215444"/>
          </a:xfrm>
          <a:prstGeom prst="rect">
            <a:avLst/>
          </a:prstGeom>
          <a:noFill/>
        </p:spPr>
        <p:txBody>
          <a:bodyPr wrap="square" lIns="0" tIns="0" rIns="0" bIns="0" rtlCol="0" anchor="ctr">
            <a:spAutoFit/>
          </a:bodyPr>
          <a:lstStyle/>
          <a:p>
            <a:r>
              <a:rPr lang="en-GB" sz="1400" dirty="0">
                <a:solidFill>
                  <a:srgbClr val="425463"/>
                </a:solidFill>
              </a:rPr>
              <a:t>Phase 2 further exploration</a:t>
            </a:r>
          </a:p>
        </p:txBody>
      </p:sp>
      <p:grpSp>
        <p:nvGrpSpPr>
          <p:cNvPr id="49" name="Group 48">
            <a:extLst>
              <a:ext uri="{FF2B5EF4-FFF2-40B4-BE49-F238E27FC236}">
                <a16:creationId xmlns:a16="http://schemas.microsoft.com/office/drawing/2014/main" id="{7EA9FABF-8F63-854A-26E0-402F1F4CBAFA}"/>
              </a:ext>
            </a:extLst>
          </p:cNvPr>
          <p:cNvGrpSpPr/>
          <p:nvPr/>
        </p:nvGrpSpPr>
        <p:grpSpPr>
          <a:xfrm>
            <a:off x="584461" y="1806714"/>
            <a:ext cx="10489130" cy="1081470"/>
            <a:chOff x="1304925" y="1991896"/>
            <a:chExt cx="10004482" cy="1224001"/>
          </a:xfrm>
        </p:grpSpPr>
        <p:grpSp>
          <p:nvGrpSpPr>
            <p:cNvPr id="25" name="Group 24">
              <a:extLst>
                <a:ext uri="{FF2B5EF4-FFF2-40B4-BE49-F238E27FC236}">
                  <a16:creationId xmlns:a16="http://schemas.microsoft.com/office/drawing/2014/main" id="{C4ED6604-0698-E1A3-DAE9-CEEEF8B80D1E}"/>
                </a:ext>
              </a:extLst>
            </p:cNvPr>
            <p:cNvGrpSpPr/>
            <p:nvPr/>
          </p:nvGrpSpPr>
          <p:grpSpPr>
            <a:xfrm>
              <a:off x="1872344" y="1991896"/>
              <a:ext cx="9437063" cy="1224001"/>
              <a:chOff x="762701" y="2803152"/>
              <a:chExt cx="8975341" cy="1224001"/>
            </a:xfrm>
          </p:grpSpPr>
          <p:sp>
            <p:nvSpPr>
              <p:cNvPr id="26" name="TextBox 25">
                <a:extLst>
                  <a:ext uri="{FF2B5EF4-FFF2-40B4-BE49-F238E27FC236}">
                    <a16:creationId xmlns:a16="http://schemas.microsoft.com/office/drawing/2014/main" id="{6C5B9364-91AE-682C-2EEA-B592B4B2FD4C}"/>
                  </a:ext>
                </a:extLst>
              </p:cNvPr>
              <p:cNvSpPr txBox="1"/>
              <p:nvPr/>
            </p:nvSpPr>
            <p:spPr>
              <a:xfrm>
                <a:off x="762701" y="2803152"/>
                <a:ext cx="2529964" cy="1224000"/>
              </a:xfrm>
              <a:prstGeom prst="rect">
                <a:avLst/>
              </a:prstGeom>
              <a:ln w="19050">
                <a:solidFill>
                  <a:schemeClr val="accent5"/>
                </a:solidFill>
              </a:ln>
            </p:spPr>
            <p:style>
              <a:lnRef idx="2">
                <a:schemeClr val="dk1"/>
              </a:lnRef>
              <a:fillRef idx="1">
                <a:schemeClr val="lt1"/>
              </a:fillRef>
              <a:effectRef idx="0">
                <a:schemeClr val="dk1"/>
              </a:effectRef>
              <a:fontRef idx="minor">
                <a:schemeClr val="dk1"/>
              </a:fontRef>
            </p:style>
            <p:txBody>
              <a:bodyPr wrap="square"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50" b="1" i="0" u="none" strike="noStrike" kern="1200" cap="none" spc="0" normalizeH="0" baseline="0" noProof="0" dirty="0">
                    <a:ln>
                      <a:noFill/>
                    </a:ln>
                    <a:solidFill>
                      <a:srgbClr val="425463"/>
                    </a:solidFill>
                    <a:effectLst/>
                    <a:uLnTx/>
                    <a:uFillTx/>
                    <a:latin typeface="+mj-lt"/>
                    <a:ea typeface="+mn-ea"/>
                    <a:cs typeface="Arial"/>
                  </a:rPr>
                  <a:t>CYP of Black or Mixed/Other ethnicity have a​ median initial wait time 2.2x longer than White CYP in London. </a:t>
                </a:r>
              </a:p>
            </p:txBody>
          </p:sp>
          <p:sp>
            <p:nvSpPr>
              <p:cNvPr id="27" name="TextBox 26">
                <a:extLst>
                  <a:ext uri="{FF2B5EF4-FFF2-40B4-BE49-F238E27FC236}">
                    <a16:creationId xmlns:a16="http://schemas.microsoft.com/office/drawing/2014/main" id="{D62A396D-1BC8-27E4-61AB-D3FA6F28C30D}"/>
                  </a:ext>
                </a:extLst>
              </p:cNvPr>
              <p:cNvSpPr txBox="1"/>
              <p:nvPr/>
            </p:nvSpPr>
            <p:spPr>
              <a:xfrm>
                <a:off x="3375245" y="2803153"/>
                <a:ext cx="6362797" cy="1224000"/>
              </a:xfrm>
              <a:prstGeom prst="rect">
                <a:avLst/>
              </a:prstGeom>
              <a:solidFill>
                <a:srgbClr val="E8EDEE"/>
              </a:solidFill>
              <a:ln w="19050">
                <a:solidFill>
                  <a:srgbClr val="E8EDEE"/>
                </a:solidFill>
              </a:ln>
            </p:spPr>
            <p:txBody>
              <a:bodyPr wrap="square" tIns="72000" bIns="72000" anchor="ctr">
                <a:noAutofit/>
              </a:bodyPr>
              <a:lstStyle/>
              <a:p>
                <a:pPr>
                  <a:spcAft>
                    <a:spcPts val="600"/>
                  </a:spcAft>
                  <a:defRPr/>
                </a:pPr>
                <a:r>
                  <a:rPr lang="en-GB" sz="900" dirty="0">
                    <a:solidFill>
                      <a:srgbClr val="425463"/>
                    </a:solidFill>
                    <a:latin typeface="+mj-lt"/>
                    <a:cs typeface="Arial" panose="020B0604020202020204" pitchFamily="34" charset="0"/>
                  </a:rPr>
                  <a:t>This pattern holds true pan-London, but not within individual ICBs. Black young people were disproportionately referred to providers within ICBs that recorded longer median initial waiting times.​ E.g., 35% of Black CYP referrals (compared to 16% of White CYP referrals) were to providers within SEL ICB*, which reported the longest average waiting times.</a:t>
                </a:r>
              </a:p>
              <a:p>
                <a:pPr>
                  <a:spcAft>
                    <a:spcPts val="600"/>
                  </a:spcAft>
                  <a:defRPr/>
                </a:pPr>
                <a:r>
                  <a:rPr lang="en-GB" sz="900" dirty="0">
                    <a:solidFill>
                      <a:srgbClr val="425463"/>
                    </a:solidFill>
                    <a:latin typeface="+mj-lt"/>
                    <a:cs typeface="Arial" panose="020B0604020202020204" pitchFamily="34" charset="0"/>
                  </a:rPr>
                  <a:t>Further analysis at the ICB level revealed that, Asian CYP on average have longer initial waiting times than other ethnicity groups referred to providers within the same ICB.</a:t>
                </a:r>
              </a:p>
              <a:p>
                <a:pPr>
                  <a:spcAft>
                    <a:spcPts val="600"/>
                  </a:spcAft>
                  <a:defRPr/>
                </a:pPr>
                <a:r>
                  <a:rPr lang="en-GB" sz="900" dirty="0">
                    <a:solidFill>
                      <a:srgbClr val="425463"/>
                    </a:solidFill>
                    <a:latin typeface="+mj-lt"/>
                    <a:cs typeface="Arial" panose="020B0604020202020204" pitchFamily="34" charset="0"/>
                  </a:rPr>
                  <a:t>Inequalities in waiting times for different ethnicities were at their greatest in early 2020 and decreased through 2022 and into 2023.</a:t>
                </a:r>
              </a:p>
            </p:txBody>
          </p:sp>
        </p:grpSp>
        <p:sp>
          <p:nvSpPr>
            <p:cNvPr id="44" name="Rectangle 43">
              <a:extLst>
                <a:ext uri="{FF2B5EF4-FFF2-40B4-BE49-F238E27FC236}">
                  <a16:creationId xmlns:a16="http://schemas.microsoft.com/office/drawing/2014/main" id="{461869B5-0884-05C3-1129-D48DBBF796D4}"/>
                </a:ext>
              </a:extLst>
            </p:cNvPr>
            <p:cNvSpPr/>
            <p:nvPr/>
          </p:nvSpPr>
          <p:spPr>
            <a:xfrm>
              <a:off x="1304925" y="1991897"/>
              <a:ext cx="567418" cy="1224000"/>
            </a:xfrm>
            <a:prstGeom prst="rect">
              <a:avLst/>
            </a:prstGeom>
            <a:solidFill>
              <a:schemeClr val="accent5"/>
            </a:solid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3200" b="1" dirty="0"/>
                <a:t>1</a:t>
              </a:r>
              <a:endParaRPr lang="en-GB" b="1" dirty="0"/>
            </a:p>
          </p:txBody>
        </p:sp>
      </p:grpSp>
      <p:grpSp>
        <p:nvGrpSpPr>
          <p:cNvPr id="50" name="Group 49">
            <a:extLst>
              <a:ext uri="{FF2B5EF4-FFF2-40B4-BE49-F238E27FC236}">
                <a16:creationId xmlns:a16="http://schemas.microsoft.com/office/drawing/2014/main" id="{E86F24FE-6170-9FA2-42D4-90B144107269}"/>
              </a:ext>
            </a:extLst>
          </p:cNvPr>
          <p:cNvGrpSpPr/>
          <p:nvPr/>
        </p:nvGrpSpPr>
        <p:grpSpPr>
          <a:xfrm>
            <a:off x="583576" y="2983219"/>
            <a:ext cx="10488530" cy="684000"/>
            <a:chOff x="1304925" y="3556633"/>
            <a:chExt cx="9993768" cy="759600"/>
          </a:xfrm>
        </p:grpSpPr>
        <p:grpSp>
          <p:nvGrpSpPr>
            <p:cNvPr id="19" name="Group 18">
              <a:extLst>
                <a:ext uri="{FF2B5EF4-FFF2-40B4-BE49-F238E27FC236}">
                  <a16:creationId xmlns:a16="http://schemas.microsoft.com/office/drawing/2014/main" id="{DC5A8453-64A6-80E6-11BD-99548D3C43A1}"/>
                </a:ext>
              </a:extLst>
            </p:cNvPr>
            <p:cNvGrpSpPr/>
            <p:nvPr/>
          </p:nvGrpSpPr>
          <p:grpSpPr>
            <a:xfrm>
              <a:off x="1872343" y="3556633"/>
              <a:ext cx="9426350" cy="759600"/>
              <a:chOff x="762700" y="2606107"/>
              <a:chExt cx="8965154" cy="759600"/>
            </a:xfrm>
          </p:grpSpPr>
          <p:sp>
            <p:nvSpPr>
              <p:cNvPr id="20" name="TextBox 19">
                <a:extLst>
                  <a:ext uri="{FF2B5EF4-FFF2-40B4-BE49-F238E27FC236}">
                    <a16:creationId xmlns:a16="http://schemas.microsoft.com/office/drawing/2014/main" id="{922355BF-34CC-6A9F-E9D9-E8C953CF0E34}"/>
                  </a:ext>
                </a:extLst>
              </p:cNvPr>
              <p:cNvSpPr txBox="1"/>
              <p:nvPr/>
            </p:nvSpPr>
            <p:spPr>
              <a:xfrm>
                <a:off x="762700" y="2606107"/>
                <a:ext cx="2526854" cy="759600"/>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wrap="square" anchor="ctr">
                <a:noAutofit/>
              </a:bodyPr>
              <a:lstStyle/>
              <a:p>
                <a:pPr>
                  <a:spcAft>
                    <a:spcPts val="600"/>
                  </a:spcAft>
                  <a:defRPr/>
                </a:pPr>
                <a:r>
                  <a:rPr kumimoji="0" lang="en-GB" sz="1050" b="1" i="0" u="none" strike="noStrike" kern="1200" cap="none" spc="0" normalizeH="0" baseline="0" noProof="0" dirty="0">
                    <a:ln>
                      <a:noFill/>
                    </a:ln>
                    <a:solidFill>
                      <a:srgbClr val="425463"/>
                    </a:solidFill>
                    <a:effectLst/>
                    <a:uLnTx/>
                    <a:uFillTx/>
                    <a:latin typeface="+mj-lt"/>
                    <a:ea typeface="+mn-ea"/>
                    <a:cs typeface="Arial"/>
                  </a:rPr>
                  <a:t>Males have a 2.25x longer median wait than females.</a:t>
                </a:r>
                <a:endParaRPr lang="en-GB" sz="1050" dirty="0">
                  <a:solidFill>
                    <a:srgbClr val="425463"/>
                  </a:solidFill>
                  <a:latin typeface="+mj-lt"/>
                  <a:cs typeface="Arial"/>
                </a:endParaRPr>
              </a:p>
            </p:txBody>
          </p:sp>
          <p:sp>
            <p:nvSpPr>
              <p:cNvPr id="21" name="TextBox 20">
                <a:extLst>
                  <a:ext uri="{FF2B5EF4-FFF2-40B4-BE49-F238E27FC236}">
                    <a16:creationId xmlns:a16="http://schemas.microsoft.com/office/drawing/2014/main" id="{FF279209-1313-F8EC-3F56-ACF66862AB6C}"/>
                  </a:ext>
                </a:extLst>
              </p:cNvPr>
              <p:cNvSpPr txBox="1"/>
              <p:nvPr/>
            </p:nvSpPr>
            <p:spPr>
              <a:xfrm>
                <a:off x="3375070" y="2606107"/>
                <a:ext cx="6352784" cy="759600"/>
              </a:xfrm>
              <a:prstGeom prst="rect">
                <a:avLst/>
              </a:prstGeom>
              <a:solidFill>
                <a:srgbClr val="E8EDEE"/>
              </a:solidFill>
              <a:ln w="19050">
                <a:solidFill>
                  <a:srgbClr val="E8EDEE"/>
                </a:solidFill>
              </a:ln>
            </p:spPr>
            <p:txBody>
              <a:bodyPr wrap="square" lIns="91440" tIns="72000" rIns="91440" bIns="72000" anchor="ctr">
                <a:noAutofit/>
              </a:bodyPr>
              <a:lstStyle/>
              <a:p>
                <a:pPr>
                  <a:spcAft>
                    <a:spcPts val="600"/>
                  </a:spcAft>
                  <a:defRPr/>
                </a:pPr>
                <a:r>
                  <a:rPr lang="en-GB" sz="900" dirty="0">
                    <a:solidFill>
                      <a:srgbClr val="425463"/>
                    </a:solidFill>
                    <a:latin typeface="+mj-lt"/>
                  </a:rPr>
                  <a:t>Analysis showed some gender differences in the types of services accessed e.g. males more frequently access neurodevelopmental services (which tend to have longer waiting times) and less frequently access crisis services (tending to have shorter waiting times). However, even after taking this into account there is still a large difference in waiting times between genders unexplained by our data. In addition, the difference in male and female waiting times is not decreasing over time. </a:t>
                </a:r>
                <a:endParaRPr lang="en-GB" sz="900" b="0" i="0" u="none" strike="noStrike" kern="1200" cap="none" spc="0" normalizeH="0" baseline="0" noProof="0" dirty="0">
                  <a:ln>
                    <a:noFill/>
                  </a:ln>
                  <a:solidFill>
                    <a:srgbClr val="425463"/>
                  </a:solidFill>
                  <a:effectLst/>
                  <a:uLnTx/>
                  <a:uFillTx/>
                  <a:latin typeface="+mj-lt"/>
                  <a:cs typeface="Arial"/>
                </a:endParaRPr>
              </a:p>
            </p:txBody>
          </p:sp>
        </p:grpSp>
        <p:sp>
          <p:nvSpPr>
            <p:cNvPr id="45" name="Rectangle 44">
              <a:extLst>
                <a:ext uri="{FF2B5EF4-FFF2-40B4-BE49-F238E27FC236}">
                  <a16:creationId xmlns:a16="http://schemas.microsoft.com/office/drawing/2014/main" id="{F5092B7B-336E-5CA0-C1D9-2BEA9623BFF0}"/>
                </a:ext>
              </a:extLst>
            </p:cNvPr>
            <p:cNvSpPr/>
            <p:nvPr/>
          </p:nvSpPr>
          <p:spPr>
            <a:xfrm>
              <a:off x="1304925" y="3556633"/>
              <a:ext cx="567418" cy="7596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3200" b="1"/>
                <a:t>2</a:t>
              </a:r>
              <a:endParaRPr lang="en-GB" b="1"/>
            </a:p>
          </p:txBody>
        </p:sp>
      </p:grpSp>
      <p:grpSp>
        <p:nvGrpSpPr>
          <p:cNvPr id="51" name="Group 50">
            <a:extLst>
              <a:ext uri="{FF2B5EF4-FFF2-40B4-BE49-F238E27FC236}">
                <a16:creationId xmlns:a16="http://schemas.microsoft.com/office/drawing/2014/main" id="{A1A54DBA-2741-F6B6-C77F-6B4860571369}"/>
              </a:ext>
            </a:extLst>
          </p:cNvPr>
          <p:cNvGrpSpPr/>
          <p:nvPr/>
        </p:nvGrpSpPr>
        <p:grpSpPr>
          <a:xfrm>
            <a:off x="583577" y="3760582"/>
            <a:ext cx="10488529" cy="823426"/>
            <a:chOff x="1304925" y="4356683"/>
            <a:chExt cx="9993760" cy="1052866"/>
          </a:xfrm>
        </p:grpSpPr>
        <p:grpSp>
          <p:nvGrpSpPr>
            <p:cNvPr id="17" name="Group 16">
              <a:extLst>
                <a:ext uri="{FF2B5EF4-FFF2-40B4-BE49-F238E27FC236}">
                  <a16:creationId xmlns:a16="http://schemas.microsoft.com/office/drawing/2014/main" id="{891E2E55-A345-9F32-81FD-6658FB964AF9}"/>
                </a:ext>
              </a:extLst>
            </p:cNvPr>
            <p:cNvGrpSpPr/>
            <p:nvPr/>
          </p:nvGrpSpPr>
          <p:grpSpPr>
            <a:xfrm>
              <a:off x="1872342" y="4356684"/>
              <a:ext cx="9426343" cy="1052865"/>
              <a:chOff x="770742" y="1362468"/>
              <a:chExt cx="8965153" cy="1052865"/>
            </a:xfrm>
          </p:grpSpPr>
          <p:sp>
            <p:nvSpPr>
              <p:cNvPr id="3" name="TextBox 2">
                <a:extLst>
                  <a:ext uri="{FF2B5EF4-FFF2-40B4-BE49-F238E27FC236}">
                    <a16:creationId xmlns:a16="http://schemas.microsoft.com/office/drawing/2014/main" id="{0BA9D9CA-3686-1B9C-DDAF-74C62DFE7883}"/>
                  </a:ext>
                </a:extLst>
              </p:cNvPr>
              <p:cNvSpPr txBox="1"/>
              <p:nvPr/>
            </p:nvSpPr>
            <p:spPr>
              <a:xfrm>
                <a:off x="770742" y="1362469"/>
                <a:ext cx="2526853" cy="1052864"/>
              </a:xfrm>
              <a:prstGeom prst="rect">
                <a:avLst/>
              </a:prstGeom>
              <a:ln w="19050">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wrap="square" rIns="9000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50" b="1" i="0" u="none" strike="noStrike" kern="1200" cap="none" spc="0" normalizeH="0" baseline="0" noProof="0" dirty="0">
                    <a:ln>
                      <a:noFill/>
                    </a:ln>
                    <a:solidFill>
                      <a:srgbClr val="425463"/>
                    </a:solidFill>
                    <a:effectLst/>
                    <a:uLnTx/>
                    <a:uFillTx/>
                    <a:latin typeface="+mj-lt"/>
                    <a:ea typeface="+mn-ea"/>
                    <a:cs typeface="Arial"/>
                  </a:rPr>
                  <a:t>Black males have a median initial wait </a:t>
                </a:r>
                <a:r>
                  <a:rPr lang="en-GB" sz="1050" b="1" dirty="0">
                    <a:solidFill>
                      <a:srgbClr val="425463"/>
                    </a:solidFill>
                    <a:latin typeface="+mj-lt"/>
                    <a:cs typeface="Arial"/>
                  </a:rPr>
                  <a:t>of</a:t>
                </a:r>
                <a:r>
                  <a:rPr kumimoji="0" lang="en-GB" sz="1050" b="1" i="0" u="none" strike="noStrike" kern="1200" cap="none" spc="0" normalizeH="0" baseline="0" noProof="0" dirty="0">
                    <a:ln>
                      <a:noFill/>
                    </a:ln>
                    <a:solidFill>
                      <a:srgbClr val="425463"/>
                    </a:solidFill>
                    <a:effectLst/>
                    <a:uLnTx/>
                    <a:uFillTx/>
                    <a:latin typeface="+mj-lt"/>
                    <a:ea typeface="+mn-ea"/>
                    <a:cs typeface="Arial"/>
                  </a:rPr>
                  <a:t> 20 days, </a:t>
                </a:r>
                <a:r>
                  <a:rPr kumimoji="0" lang="en-GB" sz="1050" i="0" u="none" strike="noStrike" kern="1200" cap="none" spc="0" normalizeH="0" baseline="0" noProof="0" dirty="0">
                    <a:ln>
                      <a:noFill/>
                    </a:ln>
                    <a:solidFill>
                      <a:srgbClr val="425463"/>
                    </a:solidFill>
                    <a:effectLst/>
                    <a:uLnTx/>
                    <a:uFillTx/>
                    <a:latin typeface="+mj-lt"/>
                    <a:ea typeface="+mn-ea"/>
                    <a:cs typeface="Arial"/>
                  </a:rPr>
                  <a:t>compared to 6 days for the overall London 0-18's cohort.</a:t>
                </a:r>
              </a:p>
            </p:txBody>
          </p:sp>
          <p:sp>
            <p:nvSpPr>
              <p:cNvPr id="14" name="TextBox 13">
                <a:extLst>
                  <a:ext uri="{FF2B5EF4-FFF2-40B4-BE49-F238E27FC236}">
                    <a16:creationId xmlns:a16="http://schemas.microsoft.com/office/drawing/2014/main" id="{59EED6F4-C4BD-AA4A-E665-B62F3770BD6D}"/>
                  </a:ext>
                </a:extLst>
              </p:cNvPr>
              <p:cNvSpPr txBox="1"/>
              <p:nvPr/>
            </p:nvSpPr>
            <p:spPr>
              <a:xfrm>
                <a:off x="3383914" y="1362468"/>
                <a:ext cx="6351981" cy="1052864"/>
              </a:xfrm>
              <a:prstGeom prst="rect">
                <a:avLst/>
              </a:prstGeom>
              <a:solidFill>
                <a:srgbClr val="E8EDEE"/>
              </a:solidFill>
              <a:ln w="19050">
                <a:solidFill>
                  <a:srgbClr val="E8EDEE"/>
                </a:solidFill>
              </a:ln>
            </p:spPr>
            <p:txBody>
              <a:bodyPr wrap="square" lIns="91440" tIns="72000" rIns="91440" bIns="72000" anchor="ctr">
                <a:noAutofit/>
              </a:bodyPr>
              <a:lstStyle/>
              <a:p>
                <a:pPr>
                  <a:spcAft>
                    <a:spcPts val="600"/>
                  </a:spcAft>
                  <a:defRPr/>
                </a:pPr>
                <a:r>
                  <a:rPr lang="en-GB" sz="900" dirty="0">
                    <a:solidFill>
                      <a:srgbClr val="425463"/>
                    </a:solidFill>
                    <a:latin typeface="+mj-lt"/>
                    <a:cs typeface="Arial"/>
                  </a:rPr>
                  <a:t>This difference is decreasing over time. Between 2021 and 2023, the median initial waiting time for Black males has decreased from ~4-5x to ~2x the median for the full 0-18yrs cohort.</a:t>
                </a:r>
              </a:p>
              <a:p>
                <a:pPr>
                  <a:spcAft>
                    <a:spcPts val="600"/>
                  </a:spcAft>
                  <a:defRPr/>
                </a:pPr>
                <a:r>
                  <a:rPr lang="en-GB" sz="900" dirty="0">
                    <a:solidFill>
                      <a:srgbClr val="425463"/>
                    </a:solidFill>
                    <a:latin typeface="+mj-lt"/>
                    <a:cs typeface="Arial"/>
                  </a:rPr>
                  <a:t>Of all service types, Black males are most often referred to the General Psychiatry Service (16.9% of all Black male referrals). This is much more often than the wider CYP London population (7.2% of all referrals). This service has an above average median initial waiting time.</a:t>
                </a:r>
                <a:endParaRPr lang="en-GB" dirty="0"/>
              </a:p>
            </p:txBody>
          </p:sp>
        </p:grpSp>
        <p:sp>
          <p:nvSpPr>
            <p:cNvPr id="46" name="Rectangle 45">
              <a:extLst>
                <a:ext uri="{FF2B5EF4-FFF2-40B4-BE49-F238E27FC236}">
                  <a16:creationId xmlns:a16="http://schemas.microsoft.com/office/drawing/2014/main" id="{74BEAF79-9B53-5999-8E97-CFB2648C8247}"/>
                </a:ext>
              </a:extLst>
            </p:cNvPr>
            <p:cNvSpPr/>
            <p:nvPr/>
          </p:nvSpPr>
          <p:spPr>
            <a:xfrm>
              <a:off x="1304925" y="4356683"/>
              <a:ext cx="567418" cy="1052863"/>
            </a:xfrm>
            <a:prstGeom prst="rect">
              <a:avLst/>
            </a:prstGeom>
            <a:solidFill>
              <a:schemeClr val="accent5">
                <a:lumMod val="60000"/>
                <a:lumOff val="40000"/>
              </a:schemeClr>
            </a:solidFill>
            <a:ln w="1905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3200" b="1" dirty="0"/>
                <a:t>3</a:t>
              </a:r>
              <a:endParaRPr lang="en-GB" b="1" dirty="0"/>
            </a:p>
          </p:txBody>
        </p:sp>
      </p:grpSp>
      <p:grpSp>
        <p:nvGrpSpPr>
          <p:cNvPr id="52" name="Group 51">
            <a:extLst>
              <a:ext uri="{FF2B5EF4-FFF2-40B4-BE49-F238E27FC236}">
                <a16:creationId xmlns:a16="http://schemas.microsoft.com/office/drawing/2014/main" id="{67A4B54A-914E-621A-4C90-1C6C96131C7A}"/>
              </a:ext>
            </a:extLst>
          </p:cNvPr>
          <p:cNvGrpSpPr/>
          <p:nvPr/>
        </p:nvGrpSpPr>
        <p:grpSpPr>
          <a:xfrm>
            <a:off x="584461" y="4670992"/>
            <a:ext cx="10487645" cy="612000"/>
            <a:chOff x="1304925" y="5385249"/>
            <a:chExt cx="9992924" cy="914848"/>
          </a:xfrm>
        </p:grpSpPr>
        <p:grpSp>
          <p:nvGrpSpPr>
            <p:cNvPr id="18" name="Group 17">
              <a:extLst>
                <a:ext uri="{FF2B5EF4-FFF2-40B4-BE49-F238E27FC236}">
                  <a16:creationId xmlns:a16="http://schemas.microsoft.com/office/drawing/2014/main" id="{B74A6774-7A12-13E2-7DB0-33A567AA2C17}"/>
                </a:ext>
              </a:extLst>
            </p:cNvPr>
            <p:cNvGrpSpPr/>
            <p:nvPr/>
          </p:nvGrpSpPr>
          <p:grpSpPr>
            <a:xfrm>
              <a:off x="1872343" y="5385249"/>
              <a:ext cx="9425506" cy="914848"/>
              <a:chOff x="762700" y="2612615"/>
              <a:chExt cx="8964350" cy="914848"/>
            </a:xfrm>
          </p:grpSpPr>
          <p:sp>
            <p:nvSpPr>
              <p:cNvPr id="15" name="TextBox 14">
                <a:extLst>
                  <a:ext uri="{FF2B5EF4-FFF2-40B4-BE49-F238E27FC236}">
                    <a16:creationId xmlns:a16="http://schemas.microsoft.com/office/drawing/2014/main" id="{EB39AD46-2A4F-0091-1A85-EEC180057A06}"/>
                  </a:ext>
                </a:extLst>
              </p:cNvPr>
              <p:cNvSpPr txBox="1"/>
              <p:nvPr/>
            </p:nvSpPr>
            <p:spPr>
              <a:xfrm>
                <a:off x="762700" y="2612615"/>
                <a:ext cx="2526853" cy="914848"/>
              </a:xfrm>
              <a:prstGeom prst="rect">
                <a:avLst/>
              </a:prstGeom>
              <a:ln w="19050">
                <a:solidFill>
                  <a:schemeClr val="accent4"/>
                </a:solidFill>
              </a:ln>
            </p:spPr>
            <p:style>
              <a:lnRef idx="2">
                <a:schemeClr val="dk1"/>
              </a:lnRef>
              <a:fillRef idx="1">
                <a:schemeClr val="lt1"/>
              </a:fillRef>
              <a:effectRef idx="0">
                <a:schemeClr val="dk1"/>
              </a:effectRef>
              <a:fontRef idx="minor">
                <a:schemeClr val="dk1"/>
              </a:fontRef>
            </p:style>
            <p:txBody>
              <a:bodyPr wrap="square" anchor="ctr">
                <a:noAutofit/>
              </a:bodyPr>
              <a:lstStyle/>
              <a:p>
                <a:pPr>
                  <a:spcAft>
                    <a:spcPts val="600"/>
                  </a:spcAft>
                </a:pPr>
                <a:r>
                  <a:rPr kumimoji="0" lang="en-GB" sz="1050" b="1" i="0" u="none" strike="noStrike" kern="1200" cap="none" spc="0" normalizeH="0" baseline="0" noProof="0" dirty="0">
                    <a:ln>
                      <a:noFill/>
                    </a:ln>
                    <a:solidFill>
                      <a:srgbClr val="425463"/>
                    </a:solidFill>
                    <a:effectLst/>
                    <a:uLnTx/>
                    <a:uFillTx/>
                    <a:latin typeface="+mj-lt"/>
                    <a:ea typeface="+mn-ea"/>
                    <a:cs typeface="Arial"/>
                  </a:rPr>
                  <a:t>There is large variation in waiting times between ICBs and service types. </a:t>
                </a:r>
              </a:p>
            </p:txBody>
          </p:sp>
          <p:sp>
            <p:nvSpPr>
              <p:cNvPr id="16" name="TextBox 15">
                <a:extLst>
                  <a:ext uri="{FF2B5EF4-FFF2-40B4-BE49-F238E27FC236}">
                    <a16:creationId xmlns:a16="http://schemas.microsoft.com/office/drawing/2014/main" id="{90BBAEC7-A6C8-44A0-52D7-DC190A9B718A}"/>
                  </a:ext>
                </a:extLst>
              </p:cNvPr>
              <p:cNvSpPr txBox="1"/>
              <p:nvPr/>
            </p:nvSpPr>
            <p:spPr>
              <a:xfrm>
                <a:off x="3375070" y="2612615"/>
                <a:ext cx="6351980" cy="914848"/>
              </a:xfrm>
              <a:prstGeom prst="rect">
                <a:avLst/>
              </a:prstGeom>
              <a:solidFill>
                <a:srgbClr val="E8EDEE"/>
              </a:solidFill>
              <a:ln w="19050">
                <a:solidFill>
                  <a:srgbClr val="E8EDEE"/>
                </a:solidFill>
              </a:ln>
            </p:spPr>
            <p:txBody>
              <a:bodyPr wrap="square" tIns="72000" bIns="72000" anchor="ctr">
                <a:noAutofit/>
              </a:bodyPr>
              <a:lstStyle/>
              <a:p>
                <a:pPr>
                  <a:spcAft>
                    <a:spcPts val="600"/>
                  </a:spcAft>
                </a:pPr>
                <a:r>
                  <a:rPr lang="en-GB" sz="900" dirty="0">
                    <a:solidFill>
                      <a:srgbClr val="425463"/>
                    </a:solidFill>
                    <a:latin typeface="+mj-lt"/>
                    <a:ea typeface="+mn-lt"/>
                    <a:cs typeface="+mn-lt"/>
                  </a:rPr>
                  <a:t>The variation in median initial waiting times between providers is to a small extent influenced by differences in which service types (e.g. crisis, CAMHS, neurodevelopmental) are more frequently delivered by each provider.</a:t>
                </a:r>
              </a:p>
              <a:p>
                <a:pPr>
                  <a:spcAft>
                    <a:spcPts val="600"/>
                  </a:spcAft>
                </a:pPr>
                <a:r>
                  <a:rPr lang="en-GB" sz="900" dirty="0">
                    <a:solidFill>
                      <a:srgbClr val="425463"/>
                    </a:solidFill>
                    <a:latin typeface="+mj-lt"/>
                  </a:rPr>
                  <a:t>Some remaining variation may be explained by differing reporting conventions or data quality submitted by providers to the MHSDS.</a:t>
                </a:r>
              </a:p>
            </p:txBody>
          </p:sp>
        </p:grpSp>
        <p:sp>
          <p:nvSpPr>
            <p:cNvPr id="47" name="Rectangle 46">
              <a:extLst>
                <a:ext uri="{FF2B5EF4-FFF2-40B4-BE49-F238E27FC236}">
                  <a16:creationId xmlns:a16="http://schemas.microsoft.com/office/drawing/2014/main" id="{DD7487B3-CC7E-8903-BCB4-3CADA66872E4}"/>
                </a:ext>
              </a:extLst>
            </p:cNvPr>
            <p:cNvSpPr/>
            <p:nvPr/>
          </p:nvSpPr>
          <p:spPr>
            <a:xfrm>
              <a:off x="1304925" y="5385249"/>
              <a:ext cx="567418" cy="914848"/>
            </a:xfrm>
            <a:prstGeom prst="rect">
              <a:avLst/>
            </a:prstGeom>
            <a:solidFill>
              <a:schemeClr val="accent4"/>
            </a:solid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3200" b="1"/>
                <a:t>4</a:t>
              </a:r>
              <a:endParaRPr lang="en-GB" b="1"/>
            </a:p>
          </p:txBody>
        </p:sp>
      </p:grpSp>
      <p:grpSp>
        <p:nvGrpSpPr>
          <p:cNvPr id="53" name="Group 52">
            <a:extLst>
              <a:ext uri="{FF2B5EF4-FFF2-40B4-BE49-F238E27FC236}">
                <a16:creationId xmlns:a16="http://schemas.microsoft.com/office/drawing/2014/main" id="{351C8625-776E-E07D-AFEA-CF08F43723C4}"/>
              </a:ext>
            </a:extLst>
          </p:cNvPr>
          <p:cNvGrpSpPr/>
          <p:nvPr/>
        </p:nvGrpSpPr>
        <p:grpSpPr>
          <a:xfrm>
            <a:off x="584461" y="5375783"/>
            <a:ext cx="10487645" cy="1008000"/>
            <a:chOff x="1304925" y="6645844"/>
            <a:chExt cx="9992923" cy="914401"/>
          </a:xfrm>
        </p:grpSpPr>
        <p:grpSp>
          <p:nvGrpSpPr>
            <p:cNvPr id="22" name="Group 21">
              <a:extLst>
                <a:ext uri="{FF2B5EF4-FFF2-40B4-BE49-F238E27FC236}">
                  <a16:creationId xmlns:a16="http://schemas.microsoft.com/office/drawing/2014/main" id="{C00C5FFB-E47F-37BB-544D-4DC188400420}"/>
                </a:ext>
              </a:extLst>
            </p:cNvPr>
            <p:cNvGrpSpPr/>
            <p:nvPr/>
          </p:nvGrpSpPr>
          <p:grpSpPr>
            <a:xfrm>
              <a:off x="1872343" y="6645844"/>
              <a:ext cx="9425505" cy="914401"/>
              <a:chOff x="762700" y="2787766"/>
              <a:chExt cx="8964351" cy="914401"/>
            </a:xfrm>
          </p:grpSpPr>
          <p:sp>
            <p:nvSpPr>
              <p:cNvPr id="23" name="TextBox 22">
                <a:extLst>
                  <a:ext uri="{FF2B5EF4-FFF2-40B4-BE49-F238E27FC236}">
                    <a16:creationId xmlns:a16="http://schemas.microsoft.com/office/drawing/2014/main" id="{67427DCD-E83C-B302-9AB2-A980C095B8AD}"/>
                  </a:ext>
                </a:extLst>
              </p:cNvPr>
              <p:cNvSpPr txBox="1"/>
              <p:nvPr/>
            </p:nvSpPr>
            <p:spPr>
              <a:xfrm>
                <a:off x="762700" y="2787767"/>
                <a:ext cx="2526854" cy="914400"/>
              </a:xfrm>
              <a:prstGeom prst="rect">
                <a:avLst/>
              </a:prstGeom>
              <a:ln w="19050">
                <a:solidFill>
                  <a:schemeClr val="accent2"/>
                </a:solidFill>
              </a:ln>
            </p:spPr>
            <p:style>
              <a:lnRef idx="2">
                <a:schemeClr val="dk1"/>
              </a:lnRef>
              <a:fillRef idx="1">
                <a:schemeClr val="lt1"/>
              </a:fillRef>
              <a:effectRef idx="0">
                <a:schemeClr val="dk1"/>
              </a:effectRef>
              <a:fontRef idx="minor">
                <a:schemeClr val="dk1"/>
              </a:fontRef>
            </p:style>
            <p:txBody>
              <a:bodyPr wrap="square"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050" b="1" dirty="0">
                    <a:solidFill>
                      <a:srgbClr val="425463"/>
                    </a:solidFill>
                    <a:latin typeface="+mj-lt"/>
                    <a:cs typeface="Arial" panose="020B0604020202020204" pitchFamily="34" charset="0"/>
                  </a:rPr>
                  <a:t>18.7</a:t>
                </a:r>
                <a:r>
                  <a:rPr kumimoji="0" lang="en-GB" sz="1050" b="1" i="0" u="none" strike="noStrike" kern="1200" cap="none" spc="0" normalizeH="0" baseline="0" noProof="0" dirty="0">
                    <a:ln>
                      <a:noFill/>
                    </a:ln>
                    <a:solidFill>
                      <a:srgbClr val="425463"/>
                    </a:solidFill>
                    <a:effectLst/>
                    <a:uLnTx/>
                    <a:uFillTx/>
                    <a:latin typeface="+mj-lt"/>
                    <a:ea typeface="+mn-ea"/>
                    <a:cs typeface="Arial" panose="020B0604020202020204" pitchFamily="34" charset="0"/>
                  </a:rPr>
                  <a:t>% of all London referrals have no ethnicity data recorded</a:t>
                </a:r>
                <a:r>
                  <a:rPr lang="en-GB" sz="1050" dirty="0">
                    <a:solidFill>
                      <a:srgbClr val="425463"/>
                    </a:solidFill>
                    <a:latin typeface="+mj-lt"/>
                    <a:cs typeface="Arial" panose="020B0604020202020204" pitchFamily="34" charset="0"/>
                  </a:rPr>
                  <a:t>. </a:t>
                </a:r>
                <a:r>
                  <a:rPr kumimoji="0" lang="en-GB" sz="1050" i="0" u="none" strike="noStrike" kern="1200" cap="none" spc="0" normalizeH="0" baseline="0" noProof="0" dirty="0">
                    <a:ln>
                      <a:noFill/>
                    </a:ln>
                    <a:solidFill>
                      <a:srgbClr val="425463"/>
                    </a:solidFill>
                    <a:effectLst/>
                    <a:uLnTx/>
                    <a:uFillTx/>
                    <a:latin typeface="+mj-lt"/>
                    <a:ea typeface="+mn-ea"/>
                    <a:cs typeface="Arial" panose="020B0604020202020204" pitchFamily="34" charset="0"/>
                  </a:rPr>
                  <a:t>This cohort</a:t>
                </a:r>
                <a:r>
                  <a:rPr lang="en-GB" sz="1050" dirty="0">
                    <a:solidFill>
                      <a:srgbClr val="425463"/>
                    </a:solidFill>
                    <a:latin typeface="+mj-lt"/>
                    <a:cs typeface="Arial" panose="020B0604020202020204" pitchFamily="34" charset="0"/>
                  </a:rPr>
                  <a:t> has the shortest median initial waiting times of any ethnicity group.</a:t>
                </a:r>
              </a:p>
            </p:txBody>
          </p:sp>
          <p:sp>
            <p:nvSpPr>
              <p:cNvPr id="24" name="TextBox 23">
                <a:extLst>
                  <a:ext uri="{FF2B5EF4-FFF2-40B4-BE49-F238E27FC236}">
                    <a16:creationId xmlns:a16="http://schemas.microsoft.com/office/drawing/2014/main" id="{B3B2D23C-5439-B9D0-5584-7FFE43E43B2D}"/>
                  </a:ext>
                </a:extLst>
              </p:cNvPr>
              <p:cNvSpPr txBox="1"/>
              <p:nvPr/>
            </p:nvSpPr>
            <p:spPr>
              <a:xfrm>
                <a:off x="3375867" y="2787766"/>
                <a:ext cx="6351184" cy="914400"/>
              </a:xfrm>
              <a:prstGeom prst="rect">
                <a:avLst/>
              </a:prstGeom>
              <a:solidFill>
                <a:srgbClr val="E8EDEE"/>
              </a:solidFill>
              <a:ln w="19050">
                <a:solidFill>
                  <a:srgbClr val="E8EDEE"/>
                </a:solidFill>
              </a:ln>
            </p:spPr>
            <p:txBody>
              <a:bodyPr wrap="square" lIns="91440" tIns="72000" rIns="91440" bIns="72000" anchor="ctr">
                <a:noAutofit/>
              </a:bodyPr>
              <a:lstStyle/>
              <a:p>
                <a:pPr>
                  <a:spcAft>
                    <a:spcPts val="600"/>
                  </a:spcAft>
                  <a:defRPr/>
                </a:pPr>
                <a:r>
                  <a:rPr lang="en-GB" sz="900" dirty="0">
                    <a:solidFill>
                      <a:srgbClr val="425463"/>
                    </a:solidFill>
                    <a:latin typeface="+mj-lt"/>
                  </a:rPr>
                  <a:t>Significant variation in recording of ethnicity exists across service types. Of service types with &gt; 10,000 referrals, the highest rates of unreported ethnicity are for ‘Single Point of Access’ (SPA) (29.0%) and ‘24/7 Crisis Response Line’ (24.3%).</a:t>
                </a:r>
              </a:p>
              <a:p>
                <a:pPr>
                  <a:spcAft>
                    <a:spcPts val="600"/>
                  </a:spcAft>
                  <a:defRPr/>
                </a:pPr>
                <a:r>
                  <a:rPr lang="en-GB" sz="900" dirty="0">
                    <a:solidFill>
                      <a:srgbClr val="425463"/>
                    </a:solidFill>
                    <a:latin typeface="+mj-lt"/>
                    <a:cs typeface="Arial"/>
                  </a:rPr>
                  <a:t>We hypothesised that service types which have shorter waiting times (e.g., crisis) may record ethnicity less frequently, as a consequence of urgency. </a:t>
                </a:r>
                <a:r>
                  <a:rPr lang="en-GB" sz="900">
                    <a:solidFill>
                      <a:srgbClr val="425463"/>
                    </a:solidFill>
                    <a:latin typeface="+mj-lt"/>
                    <a:cs typeface="Arial"/>
                  </a:rPr>
                  <a:t>However,</a:t>
                </a:r>
                <a:r>
                  <a:rPr lang="en-GB" sz="900" dirty="0">
                    <a:solidFill>
                      <a:srgbClr val="425463"/>
                    </a:solidFill>
                    <a:latin typeface="+mj-lt"/>
                    <a:cs typeface="Arial"/>
                  </a:rPr>
                  <a:t> only a small part of relationship between short waiting times and lack of ethnicity recorded seems to be explained by this. For SPA services we also had some qualitative feedback that ethnicity is recorded further down the pathway rather than at the point of access. </a:t>
                </a:r>
                <a:endParaRPr lang="en-GB" sz="900" dirty="0">
                  <a:solidFill>
                    <a:srgbClr val="425463"/>
                  </a:solidFill>
                  <a:latin typeface="+mj-lt"/>
                </a:endParaRPr>
              </a:p>
            </p:txBody>
          </p:sp>
        </p:grpSp>
        <p:sp>
          <p:nvSpPr>
            <p:cNvPr id="48" name="Rectangle 47">
              <a:extLst>
                <a:ext uri="{FF2B5EF4-FFF2-40B4-BE49-F238E27FC236}">
                  <a16:creationId xmlns:a16="http://schemas.microsoft.com/office/drawing/2014/main" id="{842C40D1-4018-F830-1531-C5E7500334C4}"/>
                </a:ext>
              </a:extLst>
            </p:cNvPr>
            <p:cNvSpPr/>
            <p:nvPr/>
          </p:nvSpPr>
          <p:spPr>
            <a:xfrm>
              <a:off x="1304925" y="6645844"/>
              <a:ext cx="567418" cy="914400"/>
            </a:xfrm>
            <a:prstGeom prst="rect">
              <a:avLst/>
            </a:prstGeom>
            <a:solidFill>
              <a:schemeClr val="accent2"/>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3200" b="1"/>
                <a:t>5</a:t>
              </a:r>
              <a:endParaRPr lang="en-GB" b="1"/>
            </a:p>
          </p:txBody>
        </p:sp>
      </p:grpSp>
      <p:sp>
        <p:nvSpPr>
          <p:cNvPr id="55" name="TextBox 54">
            <a:extLst>
              <a:ext uri="{FF2B5EF4-FFF2-40B4-BE49-F238E27FC236}">
                <a16:creationId xmlns:a16="http://schemas.microsoft.com/office/drawing/2014/main" id="{4F970630-F0A6-0952-65E0-9FA64D4F3BCA}"/>
              </a:ext>
            </a:extLst>
          </p:cNvPr>
          <p:cNvSpPr txBox="1"/>
          <p:nvPr/>
        </p:nvSpPr>
        <p:spPr>
          <a:xfrm>
            <a:off x="583576" y="6384931"/>
            <a:ext cx="10577360" cy="369332"/>
          </a:xfrm>
          <a:prstGeom prst="rect">
            <a:avLst/>
          </a:prstGeom>
          <a:noFill/>
        </p:spPr>
        <p:txBody>
          <a:bodyPr wrap="square" lIns="0" rIns="0" rtlCol="0">
            <a:spAutoFit/>
          </a:bodyPr>
          <a:lstStyle/>
          <a:p>
            <a:pPr>
              <a:defRPr/>
            </a:pPr>
            <a:r>
              <a:rPr kumimoji="0" lang="en-GB" sz="900" b="0" i="1" u="none" strike="noStrike" kern="0" cap="none" spc="-10" normalizeH="0" baseline="0" noProof="0" dirty="0">
                <a:ln>
                  <a:noFill/>
                </a:ln>
                <a:solidFill>
                  <a:srgbClr val="425463"/>
                </a:solidFill>
                <a:effectLst/>
                <a:uLnTx/>
                <a:uFillTx/>
                <a:latin typeface="Arial" panose="020B0604020202020204" pitchFamily="34" charset="0"/>
              </a:rPr>
              <a:t>Source – NHSE Data Extract covering 0-18’s, April 2019 – July 2023. Provided to TPHC in 10/23.. Unattended Care Contacts and Patients registered to out of London GP Practices were excluded.</a:t>
            </a:r>
          </a:p>
          <a:p>
            <a:pPr>
              <a:defRPr/>
            </a:pPr>
            <a:r>
              <a:rPr lang="en-GB" sz="900" i="1" kern="0" spc="-10" dirty="0">
                <a:solidFill>
                  <a:srgbClr val="425463"/>
                </a:solidFill>
                <a:latin typeface="Arial" panose="020B0604020202020204" pitchFamily="34" charset="0"/>
              </a:rPr>
              <a:t>*See </a:t>
            </a:r>
            <a:r>
              <a:rPr lang="en-GB" sz="900" i="1" kern="0" spc="-10" dirty="0">
                <a:solidFill>
                  <a:srgbClr val="425463"/>
                </a:solidFill>
                <a:latin typeface="Arial" panose="020B0604020202020204" pitchFamily="34" charset="0"/>
                <a:hlinkClick r:id="rId3" action="ppaction://hlinksldjump"/>
              </a:rPr>
              <a:t>slide 8</a:t>
            </a:r>
            <a:r>
              <a:rPr lang="en-GB" sz="900" i="1" kern="0" spc="-10" dirty="0">
                <a:solidFill>
                  <a:srgbClr val="425463"/>
                </a:solidFill>
                <a:latin typeface="Arial" panose="020B0604020202020204" pitchFamily="34" charset="0"/>
              </a:rPr>
              <a:t> for caveats relating to the assignment of referrals to SEL and SWL ICBs.</a:t>
            </a:r>
            <a:endParaRPr kumimoji="0" lang="en-GB" sz="900" b="0" i="1" u="none" strike="noStrike" kern="0" cap="none" spc="-10" normalizeH="0" baseline="0" noProof="0" dirty="0">
              <a:ln>
                <a:noFill/>
              </a:ln>
              <a:solidFill>
                <a:srgbClr val="425463"/>
              </a:solidFill>
              <a:effectLst/>
              <a:uLnTx/>
              <a:uFillTx/>
              <a:latin typeface="Arial" panose="020B0604020202020204" pitchFamily="34" charset="0"/>
            </a:endParaRPr>
          </a:p>
        </p:txBody>
      </p:sp>
      <p:sp>
        <p:nvSpPr>
          <p:cNvPr id="2" name="TextBox 1">
            <a:extLst>
              <a:ext uri="{FF2B5EF4-FFF2-40B4-BE49-F238E27FC236}">
                <a16:creationId xmlns:a16="http://schemas.microsoft.com/office/drawing/2014/main" id="{3F486720-486A-DC90-69EB-4ECD3C749107}"/>
              </a:ext>
            </a:extLst>
          </p:cNvPr>
          <p:cNvSpPr txBox="1"/>
          <p:nvPr/>
        </p:nvSpPr>
        <p:spPr>
          <a:xfrm>
            <a:off x="11102908" y="2713029"/>
            <a:ext cx="720000" cy="236830"/>
          </a:xfrm>
          <a:prstGeom prst="rect">
            <a:avLst/>
          </a:prstGeom>
          <a:noFill/>
          <a:ln>
            <a:noFill/>
          </a:ln>
        </p:spPr>
        <p:txBody>
          <a:bodyPr wrap="square" bIns="28800" rtlCol="0">
            <a:spAutoFit/>
          </a:bodyPr>
          <a:lstStyle/>
          <a:p>
            <a:r>
              <a:rPr lang="en-GB" sz="1050" dirty="0">
                <a:solidFill>
                  <a:srgbClr val="00A799"/>
                </a:solidFill>
                <a:hlinkClick r:id="rId4" action="ppaction://hlinksldjump">
                  <a:extLst>
                    <a:ext uri="{A12FA001-AC4F-418D-AE19-62706E023703}">
                      <ahyp:hlinkClr xmlns:ahyp="http://schemas.microsoft.com/office/drawing/2018/hyperlinkcolor" val="tx"/>
                    </a:ext>
                  </a:extLst>
                </a:hlinkClick>
              </a:rPr>
              <a:t>15-16 </a:t>
            </a:r>
            <a:r>
              <a:rPr lang="en-GB" sz="1050" dirty="0">
                <a:solidFill>
                  <a:schemeClr val="accent2"/>
                </a:solidFill>
                <a:sym typeface="Wingdings" panose="05000000000000000000" pitchFamily="2" charset="2"/>
                <a:hlinkClick r:id="rId4" action="ppaction://hlinksldjump">
                  <a:extLst>
                    <a:ext uri="{A12FA001-AC4F-418D-AE19-62706E023703}">
                      <ahyp:hlinkClr xmlns:ahyp="http://schemas.microsoft.com/office/drawing/2018/hyperlinkcolor" val="tx"/>
                    </a:ext>
                  </a:extLst>
                </a:hlinkClick>
              </a:rPr>
              <a:t></a:t>
            </a:r>
            <a:endParaRPr lang="en-GB" sz="1050" dirty="0">
              <a:solidFill>
                <a:schemeClr val="accent2"/>
              </a:solidFill>
            </a:endParaRPr>
          </a:p>
        </p:txBody>
      </p:sp>
      <p:sp>
        <p:nvSpPr>
          <p:cNvPr id="4" name="TextBox 3">
            <a:extLst>
              <a:ext uri="{FF2B5EF4-FFF2-40B4-BE49-F238E27FC236}">
                <a16:creationId xmlns:a16="http://schemas.microsoft.com/office/drawing/2014/main" id="{87289922-908B-04D0-8560-058F168071F9}"/>
              </a:ext>
            </a:extLst>
          </p:cNvPr>
          <p:cNvSpPr txBox="1"/>
          <p:nvPr/>
        </p:nvSpPr>
        <p:spPr>
          <a:xfrm>
            <a:off x="11102908" y="3481079"/>
            <a:ext cx="720000" cy="236830"/>
          </a:xfrm>
          <a:prstGeom prst="rect">
            <a:avLst/>
          </a:prstGeom>
          <a:noFill/>
          <a:ln>
            <a:noFill/>
          </a:ln>
        </p:spPr>
        <p:txBody>
          <a:bodyPr wrap="square" bIns="28800" rtlCol="0">
            <a:spAutoFit/>
          </a:bodyPr>
          <a:lstStyle/>
          <a:p>
            <a:r>
              <a:rPr lang="en-GB" sz="1050" dirty="0">
                <a:solidFill>
                  <a:srgbClr val="00A799"/>
                </a:solidFill>
                <a:hlinkClick r:id="rId5" action="ppaction://hlinksldjump">
                  <a:extLst>
                    <a:ext uri="{A12FA001-AC4F-418D-AE19-62706E023703}">
                      <ahyp:hlinkClr xmlns:ahyp="http://schemas.microsoft.com/office/drawing/2018/hyperlinkcolor" val="tx"/>
                    </a:ext>
                  </a:extLst>
                </a:hlinkClick>
              </a:rPr>
              <a:t>17 </a:t>
            </a:r>
            <a:r>
              <a:rPr lang="en-GB" sz="1050" dirty="0">
                <a:solidFill>
                  <a:schemeClr val="accent2"/>
                </a:solidFill>
                <a:sym typeface="Wingdings" panose="05000000000000000000" pitchFamily="2" charset="2"/>
                <a:hlinkClick r:id="rId5" action="ppaction://hlinksldjump">
                  <a:extLst>
                    <a:ext uri="{A12FA001-AC4F-418D-AE19-62706E023703}">
                      <ahyp:hlinkClr xmlns:ahyp="http://schemas.microsoft.com/office/drawing/2018/hyperlinkcolor" val="tx"/>
                    </a:ext>
                  </a:extLst>
                </a:hlinkClick>
              </a:rPr>
              <a:t></a:t>
            </a:r>
            <a:endParaRPr lang="en-GB" sz="1050" dirty="0">
              <a:solidFill>
                <a:schemeClr val="accent2"/>
              </a:solidFill>
            </a:endParaRPr>
          </a:p>
        </p:txBody>
      </p:sp>
      <p:sp>
        <p:nvSpPr>
          <p:cNvPr id="6" name="TextBox 5">
            <a:extLst>
              <a:ext uri="{FF2B5EF4-FFF2-40B4-BE49-F238E27FC236}">
                <a16:creationId xmlns:a16="http://schemas.microsoft.com/office/drawing/2014/main" id="{6F3C8C47-4A86-928F-909D-EB0A44508C50}"/>
              </a:ext>
            </a:extLst>
          </p:cNvPr>
          <p:cNvSpPr txBox="1"/>
          <p:nvPr/>
        </p:nvSpPr>
        <p:spPr>
          <a:xfrm>
            <a:off x="11102908" y="4343465"/>
            <a:ext cx="720000" cy="236830"/>
          </a:xfrm>
          <a:prstGeom prst="rect">
            <a:avLst/>
          </a:prstGeom>
          <a:noFill/>
          <a:ln>
            <a:noFill/>
          </a:ln>
        </p:spPr>
        <p:txBody>
          <a:bodyPr wrap="square" bIns="28800" rtlCol="0">
            <a:spAutoFit/>
          </a:bodyPr>
          <a:lstStyle/>
          <a:p>
            <a:r>
              <a:rPr lang="en-GB" sz="1050" dirty="0">
                <a:solidFill>
                  <a:srgbClr val="00A799"/>
                </a:solidFill>
                <a:hlinkClick r:id="rId6" action="ppaction://hlinksldjump">
                  <a:extLst>
                    <a:ext uri="{A12FA001-AC4F-418D-AE19-62706E023703}">
                      <ahyp:hlinkClr xmlns:ahyp="http://schemas.microsoft.com/office/drawing/2018/hyperlinkcolor" val="tx"/>
                    </a:ext>
                  </a:extLst>
                </a:hlinkClick>
              </a:rPr>
              <a:t>18-19 </a:t>
            </a:r>
            <a:r>
              <a:rPr lang="en-GB" sz="1050" dirty="0">
                <a:solidFill>
                  <a:schemeClr val="accent2"/>
                </a:solidFill>
                <a:sym typeface="Wingdings" panose="05000000000000000000" pitchFamily="2" charset="2"/>
                <a:hlinkClick r:id="rId6" action="ppaction://hlinksldjump">
                  <a:extLst>
                    <a:ext uri="{A12FA001-AC4F-418D-AE19-62706E023703}">
                      <ahyp:hlinkClr xmlns:ahyp="http://schemas.microsoft.com/office/drawing/2018/hyperlinkcolor" val="tx"/>
                    </a:ext>
                  </a:extLst>
                </a:hlinkClick>
              </a:rPr>
              <a:t></a:t>
            </a:r>
            <a:endParaRPr lang="en-GB" sz="1050" dirty="0">
              <a:solidFill>
                <a:schemeClr val="accent2"/>
              </a:solidFill>
            </a:endParaRPr>
          </a:p>
        </p:txBody>
      </p:sp>
      <p:sp>
        <p:nvSpPr>
          <p:cNvPr id="7" name="TextBox 6">
            <a:extLst>
              <a:ext uri="{FF2B5EF4-FFF2-40B4-BE49-F238E27FC236}">
                <a16:creationId xmlns:a16="http://schemas.microsoft.com/office/drawing/2014/main" id="{0BDB8F21-ABFA-5172-A46A-10A044C36688}"/>
              </a:ext>
            </a:extLst>
          </p:cNvPr>
          <p:cNvSpPr txBox="1"/>
          <p:nvPr/>
        </p:nvSpPr>
        <p:spPr>
          <a:xfrm>
            <a:off x="11102908" y="5047210"/>
            <a:ext cx="720000" cy="236830"/>
          </a:xfrm>
          <a:prstGeom prst="rect">
            <a:avLst/>
          </a:prstGeom>
          <a:noFill/>
          <a:ln>
            <a:noFill/>
          </a:ln>
        </p:spPr>
        <p:txBody>
          <a:bodyPr wrap="square" bIns="28800" rtlCol="0">
            <a:spAutoFit/>
          </a:bodyPr>
          <a:lstStyle/>
          <a:p>
            <a:r>
              <a:rPr lang="en-GB" sz="1050" dirty="0">
                <a:solidFill>
                  <a:srgbClr val="00A799"/>
                </a:solidFill>
                <a:hlinkClick r:id="rId7" action="ppaction://hlinksldjump">
                  <a:extLst>
                    <a:ext uri="{A12FA001-AC4F-418D-AE19-62706E023703}">
                      <ahyp:hlinkClr xmlns:ahyp="http://schemas.microsoft.com/office/drawing/2018/hyperlinkcolor" val="tx"/>
                    </a:ext>
                  </a:extLst>
                </a:hlinkClick>
              </a:rPr>
              <a:t>20 </a:t>
            </a:r>
            <a:r>
              <a:rPr lang="en-GB" sz="1050" dirty="0">
                <a:solidFill>
                  <a:schemeClr val="accent2"/>
                </a:solidFill>
                <a:sym typeface="Wingdings" panose="05000000000000000000" pitchFamily="2" charset="2"/>
                <a:hlinkClick r:id="rId7" action="ppaction://hlinksldjump">
                  <a:extLst>
                    <a:ext uri="{A12FA001-AC4F-418D-AE19-62706E023703}">
                      <ahyp:hlinkClr xmlns:ahyp="http://schemas.microsoft.com/office/drawing/2018/hyperlinkcolor" val="tx"/>
                    </a:ext>
                  </a:extLst>
                </a:hlinkClick>
              </a:rPr>
              <a:t></a:t>
            </a:r>
            <a:endParaRPr lang="en-GB" sz="1050" dirty="0">
              <a:solidFill>
                <a:schemeClr val="accent2"/>
              </a:solidFill>
            </a:endParaRPr>
          </a:p>
        </p:txBody>
      </p:sp>
      <p:sp>
        <p:nvSpPr>
          <p:cNvPr id="8" name="TextBox 7">
            <a:extLst>
              <a:ext uri="{FF2B5EF4-FFF2-40B4-BE49-F238E27FC236}">
                <a16:creationId xmlns:a16="http://schemas.microsoft.com/office/drawing/2014/main" id="{88010789-2E5E-258C-3135-D1557F39D4A1}"/>
              </a:ext>
            </a:extLst>
          </p:cNvPr>
          <p:cNvSpPr txBox="1"/>
          <p:nvPr/>
        </p:nvSpPr>
        <p:spPr>
          <a:xfrm>
            <a:off x="11102908" y="6148454"/>
            <a:ext cx="720000" cy="236830"/>
          </a:xfrm>
          <a:prstGeom prst="rect">
            <a:avLst/>
          </a:prstGeom>
          <a:noFill/>
          <a:ln>
            <a:noFill/>
          </a:ln>
        </p:spPr>
        <p:txBody>
          <a:bodyPr wrap="square" bIns="28800" rtlCol="0">
            <a:spAutoFit/>
          </a:bodyPr>
          <a:lstStyle/>
          <a:p>
            <a:r>
              <a:rPr lang="en-GB" sz="1050" dirty="0">
                <a:solidFill>
                  <a:srgbClr val="00A799"/>
                </a:solidFill>
                <a:hlinkClick r:id="rId8" action="ppaction://hlinksldjump">
                  <a:extLst>
                    <a:ext uri="{A12FA001-AC4F-418D-AE19-62706E023703}">
                      <ahyp:hlinkClr xmlns:ahyp="http://schemas.microsoft.com/office/drawing/2018/hyperlinkcolor" val="tx"/>
                    </a:ext>
                  </a:extLst>
                </a:hlinkClick>
              </a:rPr>
              <a:t>21-22 </a:t>
            </a:r>
            <a:r>
              <a:rPr lang="en-GB" sz="1050" dirty="0">
                <a:solidFill>
                  <a:schemeClr val="accent2"/>
                </a:solidFill>
                <a:sym typeface="Wingdings" panose="05000000000000000000" pitchFamily="2" charset="2"/>
                <a:hlinkClick r:id="rId8" action="ppaction://hlinksldjump">
                  <a:extLst>
                    <a:ext uri="{A12FA001-AC4F-418D-AE19-62706E023703}">
                      <ahyp:hlinkClr xmlns:ahyp="http://schemas.microsoft.com/office/drawing/2018/hyperlinkcolor" val="tx"/>
                    </a:ext>
                  </a:extLst>
                </a:hlinkClick>
              </a:rPr>
              <a:t></a:t>
            </a:r>
            <a:endParaRPr lang="en-GB" sz="1050" dirty="0">
              <a:solidFill>
                <a:schemeClr val="accent2"/>
              </a:solidFill>
            </a:endParaRPr>
          </a:p>
        </p:txBody>
      </p:sp>
    </p:spTree>
    <p:extLst>
      <p:ext uri="{BB962C8B-B14F-4D97-AF65-F5344CB8AC3E}">
        <p14:creationId xmlns:p14="http://schemas.microsoft.com/office/powerpoint/2010/main" val="1735865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300B7B-D8AB-B967-BD64-0A5C2F9AEB44}"/>
              </a:ext>
            </a:extLst>
          </p:cNvPr>
          <p:cNvPicPr>
            <a:picLocks noGrp="1" noRot="1" noChangeAspect="1" noMove="1" noResize="1" noEditPoints="1" noAdjustHandles="1" noChangeArrowheads="1" noChangeShapeType="1" noCrop="1"/>
          </p:cNvPicPr>
          <p:nvPr/>
        </p:nvPicPr>
        <p:blipFill rotWithShape="1">
          <a:blip r:embed="rId3"/>
          <a:srcRect l="-176" t="612" r="15737" b="12738"/>
          <a:stretch/>
        </p:blipFill>
        <p:spPr>
          <a:xfrm>
            <a:off x="5989321" y="2046314"/>
            <a:ext cx="6202680" cy="4811686"/>
          </a:xfrm>
          <a:prstGeom prst="rect">
            <a:avLst/>
          </a:prstGeom>
        </p:spPr>
      </p:pic>
      <p:sp>
        <p:nvSpPr>
          <p:cNvPr id="4" name="Text Placeholder 3">
            <a:extLst>
              <a:ext uri="{FF2B5EF4-FFF2-40B4-BE49-F238E27FC236}">
                <a16:creationId xmlns:a16="http://schemas.microsoft.com/office/drawing/2014/main" id="{7A2FAD3D-F2D4-4351-85BC-52A3D8F07E50}"/>
              </a:ext>
            </a:extLst>
          </p:cNvPr>
          <p:cNvSpPr>
            <a:spLocks noGrp="1"/>
          </p:cNvSpPr>
          <p:nvPr>
            <p:ph type="body" sz="quarter" idx="13"/>
          </p:nvPr>
        </p:nvSpPr>
        <p:spPr>
          <a:xfrm>
            <a:off x="762701" y="770774"/>
            <a:ext cx="10306135" cy="728826"/>
          </a:xfrm>
        </p:spPr>
        <p:txBody>
          <a:bodyPr/>
          <a:lstStyle/>
          <a:p>
            <a:r>
              <a:rPr lang="en-GB">
                <a:latin typeface="Arial" panose="020B0604020202020204" pitchFamily="34" charset="0"/>
                <a:cs typeface="Arial" panose="020B0604020202020204" pitchFamily="34" charset="0"/>
              </a:rPr>
              <a:t>Stakeholder feedback included reflections on key findings from Phase 1 and details of ongoing and planned work to understand and reduce CYPMH waiting times</a:t>
            </a:r>
          </a:p>
        </p:txBody>
      </p:sp>
      <p:pic>
        <p:nvPicPr>
          <p:cNvPr id="166" name="Thames" hidden="1">
            <a:extLst>
              <a:ext uri="{FF2B5EF4-FFF2-40B4-BE49-F238E27FC236}">
                <a16:creationId xmlns:a16="http://schemas.microsoft.com/office/drawing/2014/main" id="{0C63CFCA-0B0B-4C5D-B60E-085BE283E3D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82387" y="3700899"/>
            <a:ext cx="4276908" cy="116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Diagram 7">
            <a:extLst>
              <a:ext uri="{FF2B5EF4-FFF2-40B4-BE49-F238E27FC236}">
                <a16:creationId xmlns:a16="http://schemas.microsoft.com/office/drawing/2014/main" id="{5F3FBD62-823C-6CAA-2630-6335CD579AC1}"/>
              </a:ext>
            </a:extLst>
          </p:cNvPr>
          <p:cNvGraphicFramePr/>
          <p:nvPr>
            <p:extLst>
              <p:ext uri="{D42A27DB-BD31-4B8C-83A1-F6EECF244321}">
                <p14:modId xmlns:p14="http://schemas.microsoft.com/office/powerpoint/2010/main" val="1997518374"/>
              </p:ext>
            </p:extLst>
          </p:nvPr>
        </p:nvGraphicFramePr>
        <p:xfrm>
          <a:off x="827314" y="2046315"/>
          <a:ext cx="10402661" cy="46116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 Placeholder 4">
            <a:extLst>
              <a:ext uri="{FF2B5EF4-FFF2-40B4-BE49-F238E27FC236}">
                <a16:creationId xmlns:a16="http://schemas.microsoft.com/office/drawing/2014/main" id="{4219AB0C-FD42-F198-1EFA-78C7AD93AEC7}"/>
              </a:ext>
            </a:extLst>
          </p:cNvPr>
          <p:cNvSpPr>
            <a:spLocks noGrp="1"/>
          </p:cNvSpPr>
          <p:nvPr>
            <p:ph type="body" sz="quarter" idx="11"/>
          </p:nvPr>
        </p:nvSpPr>
        <p:spPr>
          <a:xfrm>
            <a:off x="774479" y="1607739"/>
            <a:ext cx="10528521" cy="495381"/>
          </a:xfrm>
        </p:spPr>
        <p:txBody>
          <a:bodyPr lIns="91440" tIns="45720" rIns="91440" bIns="45720" anchor="t"/>
          <a:lstStyle/>
          <a:p>
            <a:r>
              <a:rPr lang="en-US" dirty="0">
                <a:latin typeface="Arial"/>
                <a:cs typeface="Arial"/>
              </a:rPr>
              <a:t>Discussions with London ICBs and mental health providers have been </a:t>
            </a:r>
            <a:r>
              <a:rPr lang="en-US" dirty="0" err="1">
                <a:latin typeface="Arial"/>
                <a:cs typeface="Arial"/>
              </a:rPr>
              <a:t>summarised</a:t>
            </a:r>
            <a:r>
              <a:rPr lang="en-US" dirty="0">
                <a:latin typeface="Arial"/>
                <a:cs typeface="Arial"/>
              </a:rPr>
              <a:t> below.</a:t>
            </a:r>
            <a:endParaRPr lang="en-US" dirty="0">
              <a:latin typeface="Arial" panose="020B0604020202020204" pitchFamily="34" charset="0"/>
              <a:cs typeface="Arial" panose="020B0604020202020204" pitchFamily="34" charset="0"/>
            </a:endParaRPr>
          </a:p>
        </p:txBody>
      </p:sp>
      <p:sp>
        <p:nvSpPr>
          <p:cNvPr id="3" name="Slide Number Placeholder 1">
            <a:extLst>
              <a:ext uri="{FF2B5EF4-FFF2-40B4-BE49-F238E27FC236}">
                <a16:creationId xmlns:a16="http://schemas.microsoft.com/office/drawing/2014/main" id="{D3A5443C-C900-9C5E-926C-4D147E8F5B90}"/>
              </a:ext>
            </a:extLst>
          </p:cNvPr>
          <p:cNvSpPr txBox="1">
            <a:spLocks/>
          </p:cNvSpPr>
          <p:nvPr/>
        </p:nvSpPr>
        <p:spPr>
          <a:xfrm>
            <a:off x="11303000" y="6492875"/>
            <a:ext cx="889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839E00-920F-44B0-A87D-3D18AF2DE1AE}" type="slidenum">
              <a:rPr lang="en-GB" smtClean="0"/>
              <a:pPr/>
              <a:t>12</a:t>
            </a:fld>
            <a:endParaRPr lang="en-GB"/>
          </a:p>
        </p:txBody>
      </p:sp>
    </p:spTree>
    <p:extLst>
      <p:ext uri="{BB962C8B-B14F-4D97-AF65-F5344CB8AC3E}">
        <p14:creationId xmlns:p14="http://schemas.microsoft.com/office/powerpoint/2010/main" val="388010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305EB-E348-9220-1BCB-72B81FA6562F}"/>
              </a:ext>
            </a:extLst>
          </p:cNvPr>
          <p:cNvSpPr>
            <a:spLocks noGrp="1"/>
          </p:cNvSpPr>
          <p:nvPr>
            <p:ph type="title"/>
          </p:nvPr>
        </p:nvSpPr>
        <p:spPr/>
        <p:txBody>
          <a:bodyPr/>
          <a:lstStyle/>
          <a:p>
            <a:r>
              <a:rPr lang="en-US" dirty="0"/>
              <a:t>Data analysis</a:t>
            </a:r>
          </a:p>
        </p:txBody>
      </p:sp>
      <p:sp>
        <p:nvSpPr>
          <p:cNvPr id="3" name="Text Placeholder 3">
            <a:extLst>
              <a:ext uri="{FF2B5EF4-FFF2-40B4-BE49-F238E27FC236}">
                <a16:creationId xmlns:a16="http://schemas.microsoft.com/office/drawing/2014/main" id="{843DD841-5A35-2F7C-5706-27E756A9F542}"/>
              </a:ext>
            </a:extLst>
          </p:cNvPr>
          <p:cNvSpPr txBox="1">
            <a:spLocks/>
          </p:cNvSpPr>
          <p:nvPr/>
        </p:nvSpPr>
        <p:spPr>
          <a:xfrm>
            <a:off x="723600" y="3820825"/>
            <a:ext cx="5402650" cy="15887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a:solidFill>
                  <a:srgbClr val="425463"/>
                </a:solidFill>
              </a:rPr>
              <a:t>This section reports additional analysis of the MHSDS data extract that we were supplied. Alongside the analysis, we have included suggested factors from our stakeholder engagement that may help explain the findings.</a:t>
            </a:r>
          </a:p>
        </p:txBody>
      </p:sp>
    </p:spTree>
    <p:extLst>
      <p:ext uri="{BB962C8B-B14F-4D97-AF65-F5344CB8AC3E}">
        <p14:creationId xmlns:p14="http://schemas.microsoft.com/office/powerpoint/2010/main" val="1195173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10C53-CF63-F7B5-1470-7D4B094B4D5D}"/>
              </a:ext>
            </a:extLst>
          </p:cNvPr>
          <p:cNvSpPr>
            <a:spLocks noGrp="1"/>
          </p:cNvSpPr>
          <p:nvPr>
            <p:ph type="title"/>
          </p:nvPr>
        </p:nvSpPr>
        <p:spPr>
          <a:xfrm>
            <a:off x="763200" y="770400"/>
            <a:ext cx="10665599" cy="356436"/>
          </a:xfrm>
        </p:spPr>
        <p:txBody>
          <a:bodyPr/>
          <a:lstStyle/>
          <a:p>
            <a:r>
              <a:rPr lang="en-GB"/>
              <a:t>Greater variation is seen in initial waiting times as compared to hidden waiting times</a:t>
            </a:r>
          </a:p>
        </p:txBody>
      </p:sp>
      <p:sp>
        <p:nvSpPr>
          <p:cNvPr id="2" name="TextBox 1">
            <a:extLst>
              <a:ext uri="{FF2B5EF4-FFF2-40B4-BE49-F238E27FC236}">
                <a16:creationId xmlns:a16="http://schemas.microsoft.com/office/drawing/2014/main" id="{4B409874-EB70-D8CE-175B-29B4581635BF}"/>
              </a:ext>
            </a:extLst>
          </p:cNvPr>
          <p:cNvSpPr txBox="1"/>
          <p:nvPr/>
        </p:nvSpPr>
        <p:spPr>
          <a:xfrm>
            <a:off x="6900377" y="1711259"/>
            <a:ext cx="4528423" cy="3076190"/>
          </a:xfrm>
          <a:prstGeom prst="rect">
            <a:avLst/>
          </a:prstGeom>
          <a:solidFill>
            <a:srgbClr val="E8EDEE"/>
          </a:solidFill>
        </p:spPr>
        <p:txBody>
          <a:bodyPr wrap="square" tIns="216000" bIns="72000" rtlCol="0">
            <a:spAutoFit/>
          </a:bodyPr>
          <a:lstStyle/>
          <a:p>
            <a:pPr marL="285750" indent="-285750">
              <a:spcAft>
                <a:spcPts val="600"/>
              </a:spcAft>
              <a:buFont typeface="Arial" panose="020B0604020202020204" pitchFamily="34" charset="0"/>
              <a:buChar char="•"/>
            </a:pPr>
            <a:r>
              <a:rPr lang="en-GB" sz="1200">
                <a:solidFill>
                  <a:srgbClr val="425563"/>
                </a:solidFill>
              </a:rPr>
              <a:t>There is large variation in median initial waiting times for different ethnicities, genders and ICBs.</a:t>
            </a:r>
          </a:p>
          <a:p>
            <a:pPr marL="285750" indent="-285750">
              <a:spcAft>
                <a:spcPts val="600"/>
              </a:spcAft>
              <a:buFont typeface="Arial" panose="020B0604020202020204" pitchFamily="34" charset="0"/>
              <a:buChar char="•"/>
            </a:pPr>
            <a:r>
              <a:rPr lang="en-GB" sz="1200">
                <a:solidFill>
                  <a:srgbClr val="425563"/>
                </a:solidFill>
              </a:rPr>
              <a:t>The variation in median hidden waiting times is smaller for all three demographic dimensions:</a:t>
            </a:r>
          </a:p>
          <a:p>
            <a:pPr marL="742950" lvl="1" indent="-285750">
              <a:spcAft>
                <a:spcPts val="600"/>
              </a:spcAft>
              <a:buFont typeface="Arial" panose="020B0604020202020204" pitchFamily="34" charset="0"/>
              <a:buChar char="•"/>
            </a:pPr>
            <a:r>
              <a:rPr lang="en-GB" sz="1200">
                <a:solidFill>
                  <a:srgbClr val="425563"/>
                </a:solidFill>
              </a:rPr>
              <a:t>The variation in hidden waits for different ICBs is much smaller than for initial waits and does not appear to correlate with initial waits.</a:t>
            </a:r>
          </a:p>
          <a:p>
            <a:pPr marL="742950" lvl="1" indent="-285750">
              <a:spcAft>
                <a:spcPts val="600"/>
              </a:spcAft>
              <a:buFont typeface="Arial" panose="020B0604020202020204" pitchFamily="34" charset="0"/>
              <a:buChar char="•"/>
            </a:pPr>
            <a:r>
              <a:rPr lang="en-GB" sz="1200">
                <a:solidFill>
                  <a:srgbClr val="425563"/>
                </a:solidFill>
              </a:rPr>
              <a:t>There is no significant variation in hidden waits for different ethnicities.</a:t>
            </a:r>
          </a:p>
          <a:p>
            <a:pPr marL="742950" lvl="1" indent="-285750">
              <a:spcAft>
                <a:spcPts val="600"/>
              </a:spcAft>
              <a:buFont typeface="Arial" panose="020B0604020202020204" pitchFamily="34" charset="0"/>
              <a:buChar char="•"/>
            </a:pPr>
            <a:r>
              <a:rPr lang="en-GB" sz="1200">
                <a:solidFill>
                  <a:srgbClr val="425563"/>
                </a:solidFill>
              </a:rPr>
              <a:t>The difference between male and female hidden waits is less than for initial waits.</a:t>
            </a:r>
          </a:p>
          <a:p>
            <a:pPr marL="285750" indent="-285750">
              <a:spcAft>
                <a:spcPts val="600"/>
              </a:spcAft>
              <a:buFont typeface="Arial" panose="020B0604020202020204" pitchFamily="34" charset="0"/>
              <a:buChar char="•"/>
            </a:pPr>
            <a:r>
              <a:rPr lang="en-GB" sz="1200">
                <a:solidFill>
                  <a:srgbClr val="425563"/>
                </a:solidFill>
              </a:rPr>
              <a:t>The patterns seen in 90</a:t>
            </a:r>
            <a:r>
              <a:rPr lang="en-GB" sz="1200" baseline="30000">
                <a:solidFill>
                  <a:srgbClr val="425563"/>
                </a:solidFill>
              </a:rPr>
              <a:t>th</a:t>
            </a:r>
            <a:r>
              <a:rPr lang="en-GB" sz="1200">
                <a:solidFill>
                  <a:srgbClr val="425563"/>
                </a:solidFill>
              </a:rPr>
              <a:t> percentile waits are similar to those seen in the respective median waits.</a:t>
            </a:r>
          </a:p>
        </p:txBody>
      </p:sp>
      <p:sp>
        <p:nvSpPr>
          <p:cNvPr id="5" name="TextBox 4">
            <a:extLst>
              <a:ext uri="{FF2B5EF4-FFF2-40B4-BE49-F238E27FC236}">
                <a16:creationId xmlns:a16="http://schemas.microsoft.com/office/drawing/2014/main" id="{94EC924A-C164-F004-2296-78E4ED07047F}"/>
              </a:ext>
            </a:extLst>
          </p:cNvPr>
          <p:cNvSpPr txBox="1"/>
          <p:nvPr/>
        </p:nvSpPr>
        <p:spPr>
          <a:xfrm>
            <a:off x="7143709" y="1582576"/>
            <a:ext cx="1026318" cy="257366"/>
          </a:xfrm>
          <a:prstGeom prst="rect">
            <a:avLst/>
          </a:prstGeom>
          <a:solidFill>
            <a:srgbClr val="22364F"/>
          </a:solidFill>
        </p:spPr>
        <p:txBody>
          <a:bodyPr wrap="square" lIns="36000" tIns="36000" rIns="36000" bIns="36000" rtlCol="0" anchor="ctr" anchorCtr="0">
            <a:spAutoFit/>
          </a:bodyPr>
          <a:lstStyle/>
          <a:p>
            <a:pPr algn="ctr">
              <a:defRPr/>
            </a:pPr>
            <a:r>
              <a:rPr lang="en-GB" sz="1200" kern="0">
                <a:solidFill>
                  <a:srgbClr val="FFFFFF"/>
                </a:solidFill>
                <a:latin typeface="Arial" panose="020B0604020202020204" pitchFamily="34" charset="0"/>
                <a:cs typeface="Arial" panose="020B0604020202020204" pitchFamily="34" charset="0"/>
              </a:rPr>
              <a:t>Key points</a:t>
            </a:r>
          </a:p>
        </p:txBody>
      </p:sp>
      <p:sp>
        <p:nvSpPr>
          <p:cNvPr id="6" name="Arrow: Right 5">
            <a:extLst>
              <a:ext uri="{FF2B5EF4-FFF2-40B4-BE49-F238E27FC236}">
                <a16:creationId xmlns:a16="http://schemas.microsoft.com/office/drawing/2014/main" id="{0F2CD838-80C0-87D6-C48C-EE5D47663D96}"/>
              </a:ext>
            </a:extLst>
          </p:cNvPr>
          <p:cNvSpPr/>
          <p:nvPr/>
        </p:nvSpPr>
        <p:spPr>
          <a:xfrm>
            <a:off x="10022104" y="5450473"/>
            <a:ext cx="1504950" cy="954106"/>
          </a:xfrm>
          <a:prstGeom prst="right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908DBC9-5C16-CFD1-F7FB-F53B1BE49F97}"/>
              </a:ext>
            </a:extLst>
          </p:cNvPr>
          <p:cNvSpPr txBox="1"/>
          <p:nvPr/>
        </p:nvSpPr>
        <p:spPr>
          <a:xfrm>
            <a:off x="6900376" y="4859925"/>
            <a:ext cx="4528423" cy="830997"/>
          </a:xfrm>
          <a:prstGeom prst="rect">
            <a:avLst/>
          </a:prstGeom>
          <a:noFill/>
        </p:spPr>
        <p:txBody>
          <a:bodyPr wrap="square" rtlCol="0">
            <a:spAutoFit/>
          </a:bodyPr>
          <a:lstStyle/>
          <a:p>
            <a:r>
              <a:rPr lang="en-GB" sz="1200">
                <a:solidFill>
                  <a:schemeClr val="accent4"/>
                </a:solidFill>
              </a:rPr>
              <a:t>Because inequalities are more pronounced in initial waiting time data and the median waiting time broadly correlates with the 90</a:t>
            </a:r>
            <a:r>
              <a:rPr lang="en-GB" sz="1200" baseline="30000">
                <a:solidFill>
                  <a:schemeClr val="accent4"/>
                </a:solidFill>
              </a:rPr>
              <a:t>th</a:t>
            </a:r>
            <a:r>
              <a:rPr lang="en-GB" sz="1200">
                <a:solidFill>
                  <a:schemeClr val="accent4"/>
                </a:solidFill>
              </a:rPr>
              <a:t> percentile, the rest of this report focuses on median initial waiting times.</a:t>
            </a:r>
          </a:p>
        </p:txBody>
      </p:sp>
      <p:sp>
        <p:nvSpPr>
          <p:cNvPr id="14" name="Title 1">
            <a:extLst>
              <a:ext uri="{FF2B5EF4-FFF2-40B4-BE49-F238E27FC236}">
                <a16:creationId xmlns:a16="http://schemas.microsoft.com/office/drawing/2014/main" id="{EBE02A65-B368-4AD8-57BF-83DFC8F7ACE7}"/>
              </a:ext>
            </a:extLst>
          </p:cNvPr>
          <p:cNvSpPr txBox="1">
            <a:spLocks/>
          </p:cNvSpPr>
          <p:nvPr/>
        </p:nvSpPr>
        <p:spPr>
          <a:xfrm>
            <a:off x="763200" y="4747281"/>
            <a:ext cx="3925480" cy="264888"/>
          </a:xfrm>
          <a:prstGeom prst="rect">
            <a:avLst/>
          </a:prstGeom>
        </p:spPr>
        <p:txBody>
          <a:bodyPr lIns="0" anchor="ctr"/>
          <a:lstStyle>
            <a:lvl1pPr algn="l" defTabSz="914400" rtl="0" eaLnBrk="1" latinLnBrk="0" hangingPunct="1">
              <a:lnSpc>
                <a:spcPct val="90000"/>
              </a:lnSpc>
              <a:spcBef>
                <a:spcPct val="0"/>
              </a:spcBef>
              <a:buNone/>
              <a:defRPr lang="en-GB" sz="1800" b="1" kern="1200">
                <a:solidFill>
                  <a:srgbClr val="005EB8"/>
                </a:solidFill>
                <a:effectLst/>
                <a:latin typeface="Arial" panose="020B0604020202020204" pitchFamily="34" charset="0"/>
                <a:ea typeface="+mn-ea"/>
                <a:cs typeface="+mn-cs"/>
              </a:defRPr>
            </a:lvl1pPr>
          </a:lstStyle>
          <a:p>
            <a:r>
              <a:rPr lang="en-GB" sz="1400" b="0">
                <a:solidFill>
                  <a:srgbClr val="425563"/>
                </a:solidFill>
              </a:rPr>
              <a:t>Initial and hidden waiting times by gender</a:t>
            </a:r>
          </a:p>
        </p:txBody>
      </p:sp>
      <p:sp>
        <p:nvSpPr>
          <p:cNvPr id="11" name="Title 1">
            <a:extLst>
              <a:ext uri="{FF2B5EF4-FFF2-40B4-BE49-F238E27FC236}">
                <a16:creationId xmlns:a16="http://schemas.microsoft.com/office/drawing/2014/main" id="{74DC8F83-9DEC-BEDB-8465-8877A0466335}"/>
              </a:ext>
            </a:extLst>
          </p:cNvPr>
          <p:cNvSpPr txBox="1">
            <a:spLocks/>
          </p:cNvSpPr>
          <p:nvPr/>
        </p:nvSpPr>
        <p:spPr>
          <a:xfrm>
            <a:off x="763200" y="3024501"/>
            <a:ext cx="3925480" cy="264888"/>
          </a:xfrm>
          <a:prstGeom prst="rect">
            <a:avLst/>
          </a:prstGeom>
        </p:spPr>
        <p:txBody>
          <a:bodyPr lIns="0" anchor="ctr"/>
          <a:lstStyle>
            <a:lvl1pPr algn="l" defTabSz="914400" rtl="0" eaLnBrk="1" latinLnBrk="0" hangingPunct="1">
              <a:lnSpc>
                <a:spcPct val="90000"/>
              </a:lnSpc>
              <a:spcBef>
                <a:spcPct val="0"/>
              </a:spcBef>
              <a:buNone/>
              <a:defRPr lang="en-GB" sz="1800" b="1" kern="1200">
                <a:solidFill>
                  <a:srgbClr val="005EB8"/>
                </a:solidFill>
                <a:effectLst/>
                <a:latin typeface="Arial" panose="020B0604020202020204" pitchFamily="34" charset="0"/>
                <a:ea typeface="+mn-ea"/>
                <a:cs typeface="+mn-cs"/>
              </a:defRPr>
            </a:lvl1pPr>
          </a:lstStyle>
          <a:p>
            <a:r>
              <a:rPr lang="en-GB" sz="1400" b="0">
                <a:solidFill>
                  <a:srgbClr val="425563"/>
                </a:solidFill>
              </a:rPr>
              <a:t>Initial and hidden waiting times by ethnicity</a:t>
            </a:r>
          </a:p>
        </p:txBody>
      </p:sp>
      <p:sp>
        <p:nvSpPr>
          <p:cNvPr id="21" name="Title 1">
            <a:extLst>
              <a:ext uri="{FF2B5EF4-FFF2-40B4-BE49-F238E27FC236}">
                <a16:creationId xmlns:a16="http://schemas.microsoft.com/office/drawing/2014/main" id="{6549F485-08CC-7D98-0BF7-10EC629C96AF}"/>
              </a:ext>
            </a:extLst>
          </p:cNvPr>
          <p:cNvSpPr txBox="1">
            <a:spLocks/>
          </p:cNvSpPr>
          <p:nvPr/>
        </p:nvSpPr>
        <p:spPr>
          <a:xfrm>
            <a:off x="763200" y="1439960"/>
            <a:ext cx="3925480" cy="264888"/>
          </a:xfrm>
          <a:prstGeom prst="rect">
            <a:avLst/>
          </a:prstGeom>
        </p:spPr>
        <p:txBody>
          <a:bodyPr lIns="0" anchor="ctr"/>
          <a:lstStyle>
            <a:lvl1pPr algn="l" defTabSz="914400" rtl="0" eaLnBrk="1" latinLnBrk="0" hangingPunct="1">
              <a:lnSpc>
                <a:spcPct val="90000"/>
              </a:lnSpc>
              <a:spcBef>
                <a:spcPct val="0"/>
              </a:spcBef>
              <a:buNone/>
              <a:defRPr lang="en-GB" sz="1800" b="1" kern="1200">
                <a:solidFill>
                  <a:srgbClr val="005EB8"/>
                </a:solidFill>
                <a:effectLst/>
                <a:latin typeface="Arial" panose="020B0604020202020204" pitchFamily="34" charset="0"/>
                <a:ea typeface="+mn-ea"/>
                <a:cs typeface="+mn-cs"/>
              </a:defRPr>
            </a:lvl1pPr>
          </a:lstStyle>
          <a:p>
            <a:r>
              <a:rPr lang="en-GB" sz="1400" b="0">
                <a:solidFill>
                  <a:srgbClr val="425563"/>
                </a:solidFill>
              </a:rPr>
              <a:t>Initial and hidden waiting times by ICB</a:t>
            </a:r>
          </a:p>
        </p:txBody>
      </p:sp>
      <p:pic>
        <p:nvPicPr>
          <p:cNvPr id="8" name="Picture 7">
            <a:extLst>
              <a:ext uri="{FF2B5EF4-FFF2-40B4-BE49-F238E27FC236}">
                <a16:creationId xmlns:a16="http://schemas.microsoft.com/office/drawing/2014/main" id="{88CDDA5B-AB73-503A-4C70-CB3DF0C40559}"/>
              </a:ext>
            </a:extLst>
          </p:cNvPr>
          <p:cNvPicPr>
            <a:picLocks noChangeAspect="1"/>
          </p:cNvPicPr>
          <p:nvPr/>
        </p:nvPicPr>
        <p:blipFill>
          <a:blip r:embed="rId2"/>
          <a:stretch>
            <a:fillRect/>
          </a:stretch>
        </p:blipFill>
        <p:spPr>
          <a:xfrm>
            <a:off x="763200" y="3284143"/>
            <a:ext cx="5679031" cy="1254090"/>
          </a:xfrm>
          <a:prstGeom prst="rect">
            <a:avLst/>
          </a:prstGeom>
        </p:spPr>
      </p:pic>
      <p:pic>
        <p:nvPicPr>
          <p:cNvPr id="10" name="Picture 9">
            <a:extLst>
              <a:ext uri="{FF2B5EF4-FFF2-40B4-BE49-F238E27FC236}">
                <a16:creationId xmlns:a16="http://schemas.microsoft.com/office/drawing/2014/main" id="{0F02C746-9581-B2BB-8AF4-97759296ED70}"/>
              </a:ext>
            </a:extLst>
          </p:cNvPr>
          <p:cNvPicPr>
            <a:picLocks noChangeAspect="1"/>
          </p:cNvPicPr>
          <p:nvPr/>
        </p:nvPicPr>
        <p:blipFill>
          <a:blip r:embed="rId3"/>
          <a:stretch>
            <a:fillRect/>
          </a:stretch>
        </p:blipFill>
        <p:spPr>
          <a:xfrm>
            <a:off x="763200" y="1704848"/>
            <a:ext cx="5679031" cy="1118705"/>
          </a:xfrm>
          <a:prstGeom prst="rect">
            <a:avLst/>
          </a:prstGeom>
        </p:spPr>
      </p:pic>
      <p:pic>
        <p:nvPicPr>
          <p:cNvPr id="13" name="Picture 12">
            <a:extLst>
              <a:ext uri="{FF2B5EF4-FFF2-40B4-BE49-F238E27FC236}">
                <a16:creationId xmlns:a16="http://schemas.microsoft.com/office/drawing/2014/main" id="{CD08A47E-4A56-F8EF-F823-800553794521}"/>
              </a:ext>
            </a:extLst>
          </p:cNvPr>
          <p:cNvPicPr>
            <a:picLocks noChangeAspect="1"/>
          </p:cNvPicPr>
          <p:nvPr/>
        </p:nvPicPr>
        <p:blipFill>
          <a:blip r:embed="rId4"/>
          <a:stretch>
            <a:fillRect/>
          </a:stretch>
        </p:blipFill>
        <p:spPr>
          <a:xfrm>
            <a:off x="763200" y="5012169"/>
            <a:ext cx="5679031" cy="997571"/>
          </a:xfrm>
          <a:prstGeom prst="rect">
            <a:avLst/>
          </a:prstGeom>
        </p:spPr>
      </p:pic>
    </p:spTree>
    <p:extLst>
      <p:ext uri="{BB962C8B-B14F-4D97-AF65-F5344CB8AC3E}">
        <p14:creationId xmlns:p14="http://schemas.microsoft.com/office/powerpoint/2010/main" val="571764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10C53-CF63-F7B5-1470-7D4B094B4D5D}"/>
              </a:ext>
            </a:extLst>
          </p:cNvPr>
          <p:cNvSpPr>
            <a:spLocks noGrp="1"/>
          </p:cNvSpPr>
          <p:nvPr>
            <p:ph type="title"/>
          </p:nvPr>
        </p:nvSpPr>
        <p:spPr>
          <a:xfrm>
            <a:off x="763200" y="770400"/>
            <a:ext cx="10258238" cy="399962"/>
          </a:xfrm>
        </p:spPr>
        <p:txBody>
          <a:bodyPr/>
          <a:lstStyle/>
          <a:p>
            <a:r>
              <a:rPr lang="en-GB"/>
              <a:t>There is a large, but decreasing variation in waiting times for different ethnicities</a:t>
            </a:r>
            <a:endParaRPr lang="en-GB">
              <a:highlight>
                <a:srgbClr val="FFFF00"/>
              </a:highlight>
            </a:endParaRPr>
          </a:p>
        </p:txBody>
      </p:sp>
      <p:sp>
        <p:nvSpPr>
          <p:cNvPr id="5" name="TextBox 4">
            <a:extLst>
              <a:ext uri="{FF2B5EF4-FFF2-40B4-BE49-F238E27FC236}">
                <a16:creationId xmlns:a16="http://schemas.microsoft.com/office/drawing/2014/main" id="{17C21B54-407E-0A35-8248-98980409587B}"/>
              </a:ext>
            </a:extLst>
          </p:cNvPr>
          <p:cNvSpPr txBox="1"/>
          <p:nvPr/>
        </p:nvSpPr>
        <p:spPr>
          <a:xfrm>
            <a:off x="757229" y="4705576"/>
            <a:ext cx="8328406" cy="1629641"/>
          </a:xfrm>
          <a:prstGeom prst="rect">
            <a:avLst/>
          </a:prstGeom>
          <a:solidFill>
            <a:srgbClr val="E8EDEE"/>
          </a:solidFill>
        </p:spPr>
        <p:txBody>
          <a:bodyPr wrap="square" tIns="216000" bIns="72000" rtlCol="0">
            <a:spAutoFit/>
          </a:bodyPr>
          <a:lstStyle/>
          <a:p>
            <a:pPr marL="285750" indent="-285750">
              <a:spcAft>
                <a:spcPts val="600"/>
              </a:spcAft>
              <a:buFont typeface="Arial" panose="020B0604020202020204" pitchFamily="34" charset="0"/>
              <a:buChar char="•"/>
            </a:pPr>
            <a:r>
              <a:rPr lang="en-GB" sz="1200" dirty="0">
                <a:solidFill>
                  <a:srgbClr val="425563"/>
                </a:solidFill>
              </a:rPr>
              <a:t>Black and Mixed/Other CYP have longer pan-London median initial waiting times than other ethnicities, especially White. </a:t>
            </a:r>
            <a:r>
              <a:rPr lang="en-GB" sz="1200" dirty="0">
                <a:solidFill>
                  <a:srgbClr val="425463"/>
                </a:solidFill>
                <a:latin typeface="+mj-lt"/>
                <a:cs typeface="Arial" panose="020B0604020202020204" pitchFamily="34" charset="0"/>
              </a:rPr>
              <a:t>When looking at waiting times within individual ICBs, we see a different pattern</a:t>
            </a:r>
            <a:r>
              <a:rPr lang="en-GB" sz="1200" dirty="0">
                <a:solidFill>
                  <a:srgbClr val="425463"/>
                </a:solidFill>
                <a:latin typeface="+mj-lt"/>
              </a:rPr>
              <a:t>.</a:t>
            </a:r>
          </a:p>
          <a:p>
            <a:pPr marL="285750" indent="-285750">
              <a:spcAft>
                <a:spcPts val="600"/>
              </a:spcAft>
              <a:buFont typeface="Arial" panose="020B0604020202020204" pitchFamily="34" charset="0"/>
              <a:buChar char="•"/>
            </a:pPr>
            <a:r>
              <a:rPr lang="en-GB" sz="1200" dirty="0">
                <a:solidFill>
                  <a:srgbClr val="425563"/>
                </a:solidFill>
              </a:rPr>
              <a:t>These differences were particularly prominent in Q2 of 2020, at the beginning of the COVID-19 pandemic.</a:t>
            </a:r>
          </a:p>
          <a:p>
            <a:pPr marL="285750" indent="-285750">
              <a:spcAft>
                <a:spcPts val="600"/>
              </a:spcAft>
              <a:buFont typeface="Arial" panose="020B0604020202020204" pitchFamily="34" charset="0"/>
              <a:buChar char="•"/>
            </a:pPr>
            <a:r>
              <a:rPr lang="en-GB" sz="1200" dirty="0">
                <a:solidFill>
                  <a:srgbClr val="425563"/>
                </a:solidFill>
              </a:rPr>
              <a:t>Through 2022 and into 2023, the variation in waiting times for CYP of differing ethnicities has reduced significantly.</a:t>
            </a:r>
          </a:p>
          <a:p>
            <a:pPr>
              <a:spcAft>
                <a:spcPts val="600"/>
              </a:spcAft>
            </a:pPr>
            <a:r>
              <a:rPr lang="en-GB" sz="1200" b="1" dirty="0">
                <a:solidFill>
                  <a:schemeClr val="accent4"/>
                </a:solidFill>
              </a:rPr>
              <a:t>Variation in waiting times for different ethnicities was at its greatest in early 2020 and appears to decrease through 2022 and into 2023.</a:t>
            </a:r>
          </a:p>
        </p:txBody>
      </p:sp>
      <p:sp>
        <p:nvSpPr>
          <p:cNvPr id="6" name="TextBox 5">
            <a:extLst>
              <a:ext uri="{FF2B5EF4-FFF2-40B4-BE49-F238E27FC236}">
                <a16:creationId xmlns:a16="http://schemas.microsoft.com/office/drawing/2014/main" id="{5957A2B0-55C0-C6AE-4FC3-E7D3C309DD83}"/>
              </a:ext>
            </a:extLst>
          </p:cNvPr>
          <p:cNvSpPr txBox="1"/>
          <p:nvPr/>
        </p:nvSpPr>
        <p:spPr>
          <a:xfrm>
            <a:off x="1256860" y="4576893"/>
            <a:ext cx="2154478" cy="257366"/>
          </a:xfrm>
          <a:prstGeom prst="rect">
            <a:avLst/>
          </a:prstGeom>
          <a:solidFill>
            <a:srgbClr val="22364F"/>
          </a:solidFill>
        </p:spPr>
        <p:txBody>
          <a:bodyPr wrap="square" lIns="36000" tIns="36000" rIns="36000" bIns="36000" rtlCol="0" anchor="ctr" anchorCtr="0">
            <a:spAutoFit/>
          </a:bodyPr>
          <a:lstStyle/>
          <a:p>
            <a:pPr algn="ctr">
              <a:defRPr/>
            </a:pPr>
            <a:r>
              <a:rPr lang="en-GB" sz="1200" kern="0">
                <a:solidFill>
                  <a:srgbClr val="FFFFFF"/>
                </a:solidFill>
                <a:latin typeface="Arial" panose="020B0604020202020204" pitchFamily="34" charset="0"/>
                <a:cs typeface="Arial" panose="020B0604020202020204" pitchFamily="34" charset="0"/>
              </a:rPr>
              <a:t>Key points</a:t>
            </a:r>
          </a:p>
        </p:txBody>
      </p:sp>
      <p:grpSp>
        <p:nvGrpSpPr>
          <p:cNvPr id="7" name="Group 6">
            <a:extLst>
              <a:ext uri="{FF2B5EF4-FFF2-40B4-BE49-F238E27FC236}">
                <a16:creationId xmlns:a16="http://schemas.microsoft.com/office/drawing/2014/main" id="{498E802C-290D-B7DA-7EA7-7B00C7305DF1}"/>
              </a:ext>
            </a:extLst>
          </p:cNvPr>
          <p:cNvGrpSpPr/>
          <p:nvPr/>
        </p:nvGrpSpPr>
        <p:grpSpPr>
          <a:xfrm>
            <a:off x="757229" y="1646198"/>
            <a:ext cx="4808371" cy="2588918"/>
            <a:chOff x="615836" y="2424514"/>
            <a:chExt cx="4474490" cy="3081868"/>
          </a:xfrm>
        </p:grpSpPr>
        <p:graphicFrame>
          <p:nvGraphicFramePr>
            <p:cNvPr id="8" name="Chart 7">
              <a:extLst>
                <a:ext uri="{FF2B5EF4-FFF2-40B4-BE49-F238E27FC236}">
                  <a16:creationId xmlns:a16="http://schemas.microsoft.com/office/drawing/2014/main" id="{7D229016-630F-D84F-1732-19E25296373B}"/>
                </a:ext>
              </a:extLst>
            </p:cNvPr>
            <p:cNvGraphicFramePr>
              <a:graphicFrameLocks/>
            </p:cNvGraphicFramePr>
            <p:nvPr>
              <p:extLst>
                <p:ext uri="{D42A27DB-BD31-4B8C-83A1-F6EECF244321}">
                  <p14:modId xmlns:p14="http://schemas.microsoft.com/office/powerpoint/2010/main" val="666779389"/>
                </p:ext>
              </p:extLst>
            </p:nvPr>
          </p:nvGraphicFramePr>
          <p:xfrm>
            <a:off x="615836" y="2424514"/>
            <a:ext cx="4474490" cy="3081868"/>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a:extLst>
                <a:ext uri="{FF2B5EF4-FFF2-40B4-BE49-F238E27FC236}">
                  <a16:creationId xmlns:a16="http://schemas.microsoft.com/office/drawing/2014/main" id="{62E10E86-436D-FBA9-4061-8677691ACBEE}"/>
                </a:ext>
              </a:extLst>
            </p:cNvPr>
            <p:cNvCxnSpPr/>
            <p:nvPr/>
          </p:nvCxnSpPr>
          <p:spPr>
            <a:xfrm>
              <a:off x="4317413" y="2806540"/>
              <a:ext cx="0" cy="2661350"/>
            </a:xfrm>
            <a:prstGeom prst="line">
              <a:avLst/>
            </a:prstGeom>
            <a:ln w="12700">
              <a:solidFill>
                <a:srgbClr val="E8EDEE"/>
              </a:solidFill>
              <a:prstDash val="dash"/>
            </a:ln>
          </p:spPr>
          <p:style>
            <a:lnRef idx="1">
              <a:schemeClr val="accent1"/>
            </a:lnRef>
            <a:fillRef idx="0">
              <a:schemeClr val="accent1"/>
            </a:fillRef>
            <a:effectRef idx="0">
              <a:schemeClr val="accent1"/>
            </a:effectRef>
            <a:fontRef idx="minor">
              <a:schemeClr val="tx1"/>
            </a:fontRef>
          </p:style>
        </p:cxnSp>
      </p:grpSp>
      <p:sp>
        <p:nvSpPr>
          <p:cNvPr id="10" name="Title 1">
            <a:extLst>
              <a:ext uri="{FF2B5EF4-FFF2-40B4-BE49-F238E27FC236}">
                <a16:creationId xmlns:a16="http://schemas.microsoft.com/office/drawing/2014/main" id="{2649166F-2EFD-C75B-051C-F2D117030E05}"/>
              </a:ext>
            </a:extLst>
          </p:cNvPr>
          <p:cNvSpPr txBox="1">
            <a:spLocks/>
          </p:cNvSpPr>
          <p:nvPr/>
        </p:nvSpPr>
        <p:spPr>
          <a:xfrm>
            <a:off x="757229" y="1386051"/>
            <a:ext cx="3885358" cy="240395"/>
          </a:xfrm>
          <a:prstGeom prst="rect">
            <a:avLst/>
          </a:prstGeom>
        </p:spPr>
        <p:txBody>
          <a:bodyPr l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solidFill>
                  <a:srgbClr val="425563"/>
                </a:solidFill>
              </a:rPr>
              <a:t>Median i</a:t>
            </a:r>
            <a:r>
              <a:rPr lang="en-GB" sz="1400" b="0">
                <a:solidFill>
                  <a:srgbClr val="425563"/>
                </a:solidFill>
              </a:rPr>
              <a:t>nitial waiting times by ethnicity and ICB</a:t>
            </a:r>
          </a:p>
        </p:txBody>
      </p:sp>
      <p:sp>
        <p:nvSpPr>
          <p:cNvPr id="17" name="Title 1">
            <a:extLst>
              <a:ext uri="{FF2B5EF4-FFF2-40B4-BE49-F238E27FC236}">
                <a16:creationId xmlns:a16="http://schemas.microsoft.com/office/drawing/2014/main" id="{4D66379E-81DE-824D-E438-DC2050BC63C3}"/>
              </a:ext>
            </a:extLst>
          </p:cNvPr>
          <p:cNvSpPr txBox="1">
            <a:spLocks/>
          </p:cNvSpPr>
          <p:nvPr/>
        </p:nvSpPr>
        <p:spPr>
          <a:xfrm>
            <a:off x="5676882" y="1378825"/>
            <a:ext cx="4714410" cy="260146"/>
          </a:xfrm>
          <a:prstGeom prst="rect">
            <a:avLst/>
          </a:prstGeom>
        </p:spPr>
        <p:txBody>
          <a:bodyPr l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rgbClr val="425563"/>
                </a:solidFill>
              </a:rPr>
              <a:t>Median initial w</a:t>
            </a:r>
            <a:r>
              <a:rPr lang="en-GB" sz="1400" b="0" dirty="0">
                <a:solidFill>
                  <a:srgbClr val="425563"/>
                </a:solidFill>
              </a:rPr>
              <a:t>aiting time by ethnicity over time</a:t>
            </a:r>
          </a:p>
        </p:txBody>
      </p:sp>
      <p:graphicFrame>
        <p:nvGraphicFramePr>
          <p:cNvPr id="25" name="Chart 24">
            <a:extLst>
              <a:ext uri="{FF2B5EF4-FFF2-40B4-BE49-F238E27FC236}">
                <a16:creationId xmlns:a16="http://schemas.microsoft.com/office/drawing/2014/main" id="{D05DAC10-36DE-65B9-294D-7C7F27FD1461}"/>
              </a:ext>
            </a:extLst>
          </p:cNvPr>
          <p:cNvGraphicFramePr>
            <a:graphicFrameLocks/>
          </p:cNvGraphicFramePr>
          <p:nvPr>
            <p:extLst>
              <p:ext uri="{D42A27DB-BD31-4B8C-83A1-F6EECF244321}">
                <p14:modId xmlns:p14="http://schemas.microsoft.com/office/powerpoint/2010/main" val="459845187"/>
              </p:ext>
            </p:extLst>
          </p:nvPr>
        </p:nvGraphicFramePr>
        <p:xfrm>
          <a:off x="5676883" y="1638972"/>
          <a:ext cx="5757888" cy="2596144"/>
        </p:xfrm>
        <a:graphic>
          <a:graphicData uri="http://schemas.openxmlformats.org/drawingml/2006/chart">
            <c:chart xmlns:c="http://schemas.openxmlformats.org/drawingml/2006/chart" xmlns:r="http://schemas.openxmlformats.org/officeDocument/2006/relationships" r:id="rId3"/>
          </a:graphicData>
        </a:graphic>
      </p:graphicFrame>
      <p:cxnSp>
        <p:nvCxnSpPr>
          <p:cNvPr id="27" name="Straight Connector 26">
            <a:extLst>
              <a:ext uri="{FF2B5EF4-FFF2-40B4-BE49-F238E27FC236}">
                <a16:creationId xmlns:a16="http://schemas.microsoft.com/office/drawing/2014/main" id="{1E553E5B-90FB-FA23-8C69-0957850097E9}"/>
              </a:ext>
            </a:extLst>
          </p:cNvPr>
          <p:cNvCxnSpPr>
            <a:cxnSpLocks/>
          </p:cNvCxnSpPr>
          <p:nvPr/>
        </p:nvCxnSpPr>
        <p:spPr>
          <a:xfrm flipV="1">
            <a:off x="7466234" y="1931427"/>
            <a:ext cx="0" cy="2088000"/>
          </a:xfrm>
          <a:prstGeom prst="line">
            <a:avLst/>
          </a:prstGeom>
          <a:ln w="19050">
            <a:solidFill>
              <a:srgbClr val="425463"/>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35F5EFA-AD52-FEFD-40EE-A285AE9D5624}"/>
              </a:ext>
            </a:extLst>
          </p:cNvPr>
          <p:cNvSpPr txBox="1"/>
          <p:nvPr/>
        </p:nvSpPr>
        <p:spPr>
          <a:xfrm>
            <a:off x="6875386" y="4004284"/>
            <a:ext cx="1229824" cy="230832"/>
          </a:xfrm>
          <a:prstGeom prst="rect">
            <a:avLst/>
          </a:prstGeom>
          <a:noFill/>
        </p:spPr>
        <p:txBody>
          <a:bodyPr wrap="none" rtlCol="0">
            <a:spAutoFit/>
          </a:bodyPr>
          <a:lstStyle/>
          <a:p>
            <a:r>
              <a:rPr lang="en-GB" sz="900">
                <a:solidFill>
                  <a:schemeClr val="accent4"/>
                </a:solidFill>
              </a:rPr>
              <a:t>COVID-19 lockdown</a:t>
            </a:r>
          </a:p>
        </p:txBody>
      </p:sp>
      <p:sp>
        <p:nvSpPr>
          <p:cNvPr id="31" name="TextBox 30">
            <a:extLst>
              <a:ext uri="{FF2B5EF4-FFF2-40B4-BE49-F238E27FC236}">
                <a16:creationId xmlns:a16="http://schemas.microsoft.com/office/drawing/2014/main" id="{6AA875E4-A5A9-F6F1-5CAB-7B4CB23D4BC3}"/>
              </a:ext>
            </a:extLst>
          </p:cNvPr>
          <p:cNvSpPr txBox="1"/>
          <p:nvPr/>
        </p:nvSpPr>
        <p:spPr>
          <a:xfrm>
            <a:off x="5715747" y="4241125"/>
            <a:ext cx="5719024" cy="400110"/>
          </a:xfrm>
          <a:prstGeom prst="rect">
            <a:avLst/>
          </a:prstGeom>
          <a:noFill/>
        </p:spPr>
        <p:txBody>
          <a:bodyPr wrap="square" lIns="0" rIns="0" rtlCol="0">
            <a:spAutoFit/>
          </a:bodyPr>
          <a:lstStyle/>
          <a:p>
            <a:r>
              <a:rPr lang="en-GB" sz="1000" i="1">
                <a:solidFill>
                  <a:srgbClr val="425463"/>
                </a:solidFill>
              </a:rPr>
              <a:t>*Relative median waiting time = median waiting time for the given cohort divided by the median for all referrals.</a:t>
            </a:r>
          </a:p>
        </p:txBody>
      </p:sp>
      <p:sp>
        <p:nvSpPr>
          <p:cNvPr id="33" name="Rectangle 32">
            <a:extLst>
              <a:ext uri="{FF2B5EF4-FFF2-40B4-BE49-F238E27FC236}">
                <a16:creationId xmlns:a16="http://schemas.microsoft.com/office/drawing/2014/main" id="{84D8E6FB-BE04-48DD-1125-A43CC344F5EC}"/>
              </a:ext>
            </a:extLst>
          </p:cNvPr>
          <p:cNvSpPr/>
          <p:nvPr/>
        </p:nvSpPr>
        <p:spPr>
          <a:xfrm>
            <a:off x="9831977" y="261257"/>
            <a:ext cx="1151312" cy="324000"/>
          </a:xfrm>
          <a:prstGeom prst="rect">
            <a:avLst/>
          </a:prstGeom>
          <a:solidFill>
            <a:schemeClr val="accent5"/>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200" b="1"/>
              <a:t>Key finding 1</a:t>
            </a:r>
            <a:endParaRPr lang="en-GB" sz="900" b="1"/>
          </a:p>
        </p:txBody>
      </p:sp>
    </p:spTree>
    <p:extLst>
      <p:ext uri="{BB962C8B-B14F-4D97-AF65-F5344CB8AC3E}">
        <p14:creationId xmlns:p14="http://schemas.microsoft.com/office/powerpoint/2010/main" val="297899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7CF0ECF-45B1-9C45-4763-0B941FF84180}"/>
              </a:ext>
            </a:extLst>
          </p:cNvPr>
          <p:cNvPicPr>
            <a:picLocks noChangeAspect="1"/>
          </p:cNvPicPr>
          <p:nvPr/>
        </p:nvPicPr>
        <p:blipFill>
          <a:blip r:embed="rId3"/>
          <a:stretch>
            <a:fillRect/>
          </a:stretch>
        </p:blipFill>
        <p:spPr>
          <a:xfrm>
            <a:off x="763199" y="4254121"/>
            <a:ext cx="5877420" cy="1505193"/>
          </a:xfrm>
          <a:prstGeom prst="rect">
            <a:avLst/>
          </a:prstGeom>
        </p:spPr>
      </p:pic>
      <p:sp>
        <p:nvSpPr>
          <p:cNvPr id="3" name="Title 2">
            <a:extLst>
              <a:ext uri="{FF2B5EF4-FFF2-40B4-BE49-F238E27FC236}">
                <a16:creationId xmlns:a16="http://schemas.microsoft.com/office/drawing/2014/main" id="{8F710C53-CF63-F7B5-1470-7D4B094B4D5D}"/>
              </a:ext>
            </a:extLst>
          </p:cNvPr>
          <p:cNvSpPr>
            <a:spLocks noGrp="1"/>
          </p:cNvSpPr>
          <p:nvPr>
            <p:ph type="title"/>
          </p:nvPr>
        </p:nvSpPr>
        <p:spPr>
          <a:xfrm>
            <a:off x="763199" y="770400"/>
            <a:ext cx="8692085" cy="730800"/>
          </a:xfrm>
        </p:spPr>
        <p:txBody>
          <a:bodyPr/>
          <a:lstStyle/>
          <a:p>
            <a:r>
              <a:rPr lang="en-GB" dirty="0"/>
              <a:t>Black young people are disproportionately referred to providers within ICBs that record longer median initial waiting times</a:t>
            </a:r>
          </a:p>
        </p:txBody>
      </p:sp>
      <p:sp>
        <p:nvSpPr>
          <p:cNvPr id="5" name="TextBox 4">
            <a:extLst>
              <a:ext uri="{FF2B5EF4-FFF2-40B4-BE49-F238E27FC236}">
                <a16:creationId xmlns:a16="http://schemas.microsoft.com/office/drawing/2014/main" id="{17C21B54-407E-0A35-8248-98980409587B}"/>
              </a:ext>
            </a:extLst>
          </p:cNvPr>
          <p:cNvSpPr txBox="1"/>
          <p:nvPr/>
        </p:nvSpPr>
        <p:spPr>
          <a:xfrm>
            <a:off x="6968252" y="1526754"/>
            <a:ext cx="4644721" cy="2722247"/>
          </a:xfrm>
          <a:prstGeom prst="rect">
            <a:avLst/>
          </a:prstGeom>
          <a:solidFill>
            <a:srgbClr val="E8EDEE"/>
          </a:solidFill>
        </p:spPr>
        <p:txBody>
          <a:bodyPr wrap="square" tIns="216000" bIns="72000" rtlCol="0">
            <a:spAutoFit/>
          </a:bodyPr>
          <a:lstStyle/>
          <a:p>
            <a:pPr marL="285750" indent="-285750">
              <a:spcAft>
                <a:spcPts val="600"/>
              </a:spcAft>
              <a:buFont typeface="Arial" panose="020B0604020202020204" pitchFamily="34" charset="0"/>
              <a:buChar char="•"/>
            </a:pPr>
            <a:r>
              <a:rPr lang="en-GB" sz="1100" dirty="0">
                <a:solidFill>
                  <a:srgbClr val="425563"/>
                </a:solidFill>
              </a:rPr>
              <a:t>Black young people were disproportionately referred to providers within ICBs that recorded longer median initial waiting times.​ However, within those ICBs they are not the group with the longest waiting times (see previous slide).</a:t>
            </a:r>
          </a:p>
          <a:p>
            <a:pPr marL="285750" indent="-285750">
              <a:spcAft>
                <a:spcPts val="600"/>
              </a:spcAft>
              <a:buFont typeface="Arial" panose="020B0604020202020204" pitchFamily="34" charset="0"/>
              <a:buChar char="•"/>
            </a:pPr>
            <a:r>
              <a:rPr lang="en-GB" sz="1100" dirty="0">
                <a:solidFill>
                  <a:srgbClr val="425563"/>
                </a:solidFill>
              </a:rPr>
              <a:t>Asian, Black, Mixed and Mixed/Other CYP accessing the same service type have a similar median initial waiting time, which is longer than that of White CYP accessing this service type.</a:t>
            </a:r>
          </a:p>
          <a:p>
            <a:pPr marL="285750" indent="-285750">
              <a:spcAft>
                <a:spcPts val="600"/>
              </a:spcAft>
              <a:buFont typeface="Arial" panose="020B0604020202020204" pitchFamily="34" charset="0"/>
              <a:buChar char="•"/>
            </a:pPr>
            <a:r>
              <a:rPr lang="en-GB" sz="1100" dirty="0">
                <a:solidFill>
                  <a:srgbClr val="425563"/>
                </a:solidFill>
              </a:rPr>
              <a:t>Asian CYP on average have a longer median initial waiting time than other ethnicity groups referred to providers within the same ICB. Black and White CYP referred to providers within the same ICB have comparable initial waiting times.</a:t>
            </a:r>
          </a:p>
          <a:p>
            <a:pPr>
              <a:spcAft>
                <a:spcPts val="600"/>
              </a:spcAft>
            </a:pPr>
            <a:r>
              <a:rPr lang="en-GB" sz="1100" b="1" dirty="0">
                <a:solidFill>
                  <a:schemeClr val="accent4"/>
                </a:solidFill>
              </a:rPr>
              <a:t>Variation in waiting times for different ethnicities appears to be related to differences in the ethnicity profile seen by different ICBs.</a:t>
            </a:r>
          </a:p>
        </p:txBody>
      </p:sp>
      <p:sp>
        <p:nvSpPr>
          <p:cNvPr id="6" name="TextBox 5">
            <a:extLst>
              <a:ext uri="{FF2B5EF4-FFF2-40B4-BE49-F238E27FC236}">
                <a16:creationId xmlns:a16="http://schemas.microsoft.com/office/drawing/2014/main" id="{5957A2B0-55C0-C6AE-4FC3-E7D3C309DD83}"/>
              </a:ext>
            </a:extLst>
          </p:cNvPr>
          <p:cNvSpPr txBox="1"/>
          <p:nvPr/>
        </p:nvSpPr>
        <p:spPr>
          <a:xfrm>
            <a:off x="7410351" y="1386205"/>
            <a:ext cx="1006148" cy="257366"/>
          </a:xfrm>
          <a:prstGeom prst="rect">
            <a:avLst/>
          </a:prstGeom>
          <a:solidFill>
            <a:srgbClr val="22364F"/>
          </a:solidFill>
        </p:spPr>
        <p:txBody>
          <a:bodyPr wrap="square" lIns="36000" tIns="36000" rIns="36000" bIns="36000" rtlCol="0" anchor="ctr" anchorCtr="0">
            <a:spAutoFit/>
          </a:bodyPr>
          <a:lstStyle/>
          <a:p>
            <a:pPr algn="ctr">
              <a:defRPr/>
            </a:pPr>
            <a:r>
              <a:rPr lang="en-GB" sz="1200" kern="0" dirty="0">
                <a:solidFill>
                  <a:srgbClr val="FFFFFF"/>
                </a:solidFill>
                <a:latin typeface="Arial" panose="020B0604020202020204" pitchFamily="34" charset="0"/>
                <a:cs typeface="Arial" panose="020B0604020202020204" pitchFamily="34" charset="0"/>
              </a:rPr>
              <a:t>Key points</a:t>
            </a:r>
          </a:p>
        </p:txBody>
      </p:sp>
      <p:sp>
        <p:nvSpPr>
          <p:cNvPr id="13" name="Title 1">
            <a:extLst>
              <a:ext uri="{FF2B5EF4-FFF2-40B4-BE49-F238E27FC236}">
                <a16:creationId xmlns:a16="http://schemas.microsoft.com/office/drawing/2014/main" id="{0D136917-FC26-703E-8F06-811A292023D5}"/>
              </a:ext>
            </a:extLst>
          </p:cNvPr>
          <p:cNvSpPr txBox="1">
            <a:spLocks/>
          </p:cNvSpPr>
          <p:nvPr/>
        </p:nvSpPr>
        <p:spPr>
          <a:xfrm>
            <a:off x="776035" y="3795010"/>
            <a:ext cx="4097064" cy="459111"/>
          </a:xfrm>
          <a:prstGeom prst="rect">
            <a:avLst/>
          </a:prstGeom>
        </p:spPr>
        <p:txBody>
          <a:bodyPr l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0" dirty="0">
                <a:solidFill>
                  <a:srgbClr val="425563"/>
                </a:solidFill>
              </a:rPr>
              <a:t>Median initial waiting time</a:t>
            </a:r>
          </a:p>
          <a:p>
            <a:r>
              <a:rPr lang="en-GB" sz="1200" b="0" dirty="0">
                <a:solidFill>
                  <a:srgbClr val="425563"/>
                </a:solidFill>
              </a:rPr>
              <a:t>including standardised by service type and ICB</a:t>
            </a:r>
          </a:p>
        </p:txBody>
      </p:sp>
      <p:sp>
        <p:nvSpPr>
          <p:cNvPr id="14" name="Title 1">
            <a:extLst>
              <a:ext uri="{FF2B5EF4-FFF2-40B4-BE49-F238E27FC236}">
                <a16:creationId xmlns:a16="http://schemas.microsoft.com/office/drawing/2014/main" id="{61F4A433-E40E-420D-B81A-A8905B32BF50}"/>
              </a:ext>
            </a:extLst>
          </p:cNvPr>
          <p:cNvSpPr txBox="1">
            <a:spLocks/>
          </p:cNvSpPr>
          <p:nvPr/>
        </p:nvSpPr>
        <p:spPr>
          <a:xfrm>
            <a:off x="776035" y="1553575"/>
            <a:ext cx="5890258" cy="253057"/>
          </a:xfrm>
          <a:prstGeom prst="rect">
            <a:avLst/>
          </a:prstGeom>
        </p:spPr>
        <p:txBody>
          <a:bodyPr l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0" dirty="0">
                <a:solidFill>
                  <a:srgbClr val="425563"/>
                </a:solidFill>
              </a:rPr>
              <a:t>% of CYP referrals of given ethnicity to providers within each ICB</a:t>
            </a:r>
          </a:p>
        </p:txBody>
      </p:sp>
      <p:pic>
        <p:nvPicPr>
          <p:cNvPr id="28" name="Picture 27">
            <a:extLst>
              <a:ext uri="{FF2B5EF4-FFF2-40B4-BE49-F238E27FC236}">
                <a16:creationId xmlns:a16="http://schemas.microsoft.com/office/drawing/2014/main" id="{60815507-3803-52E9-B122-0A11C065A8C5}"/>
              </a:ext>
            </a:extLst>
          </p:cNvPr>
          <p:cNvPicPr>
            <a:picLocks noChangeAspect="1"/>
          </p:cNvPicPr>
          <p:nvPr/>
        </p:nvPicPr>
        <p:blipFill>
          <a:blip r:embed="rId4"/>
          <a:stretch>
            <a:fillRect/>
          </a:stretch>
        </p:blipFill>
        <p:spPr>
          <a:xfrm>
            <a:off x="763199" y="1800304"/>
            <a:ext cx="5890259" cy="1273393"/>
          </a:xfrm>
          <a:prstGeom prst="rect">
            <a:avLst/>
          </a:prstGeom>
        </p:spPr>
      </p:pic>
      <p:sp>
        <p:nvSpPr>
          <p:cNvPr id="29" name="TextBox 28">
            <a:extLst>
              <a:ext uri="{FF2B5EF4-FFF2-40B4-BE49-F238E27FC236}">
                <a16:creationId xmlns:a16="http://schemas.microsoft.com/office/drawing/2014/main" id="{1849980B-731B-ACB3-FE0F-81DF7B0950B2}"/>
              </a:ext>
            </a:extLst>
          </p:cNvPr>
          <p:cNvSpPr txBox="1"/>
          <p:nvPr/>
        </p:nvSpPr>
        <p:spPr>
          <a:xfrm rot="16200000">
            <a:off x="-108762" y="2434602"/>
            <a:ext cx="930063" cy="430887"/>
          </a:xfrm>
          <a:prstGeom prst="rect">
            <a:avLst/>
          </a:prstGeom>
          <a:noFill/>
        </p:spPr>
        <p:txBody>
          <a:bodyPr wrap="none" rtlCol="0">
            <a:spAutoFit/>
          </a:bodyPr>
          <a:lstStyle/>
          <a:p>
            <a:pPr algn="r"/>
            <a:r>
              <a:rPr lang="en-GB" sz="1100" i="1">
                <a:solidFill>
                  <a:srgbClr val="425463"/>
                </a:solidFill>
              </a:rPr>
              <a:t>Decreasing</a:t>
            </a:r>
          </a:p>
          <a:p>
            <a:pPr algn="r"/>
            <a:r>
              <a:rPr lang="en-GB" sz="1100" i="1">
                <a:solidFill>
                  <a:srgbClr val="425463"/>
                </a:solidFill>
              </a:rPr>
              <a:t>waiting time</a:t>
            </a:r>
          </a:p>
        </p:txBody>
      </p:sp>
      <p:cxnSp>
        <p:nvCxnSpPr>
          <p:cNvPr id="31" name="Straight Arrow Connector 30">
            <a:extLst>
              <a:ext uri="{FF2B5EF4-FFF2-40B4-BE49-F238E27FC236}">
                <a16:creationId xmlns:a16="http://schemas.microsoft.com/office/drawing/2014/main" id="{56930537-F6D2-C599-8758-48488A9C4FB1}"/>
              </a:ext>
            </a:extLst>
          </p:cNvPr>
          <p:cNvCxnSpPr>
            <a:cxnSpLocks/>
          </p:cNvCxnSpPr>
          <p:nvPr/>
        </p:nvCxnSpPr>
        <p:spPr>
          <a:xfrm>
            <a:off x="651755" y="2268772"/>
            <a:ext cx="0" cy="865761"/>
          </a:xfrm>
          <a:prstGeom prst="straightConnector1">
            <a:avLst/>
          </a:prstGeom>
          <a:ln w="57150">
            <a:solidFill>
              <a:srgbClr val="425463"/>
            </a:solidFill>
            <a:tailEnd type="triangle"/>
          </a:ln>
        </p:spPr>
        <p:style>
          <a:lnRef idx="1">
            <a:schemeClr val="accent1"/>
          </a:lnRef>
          <a:fillRef idx="0">
            <a:schemeClr val="accent1"/>
          </a:fillRef>
          <a:effectRef idx="0">
            <a:schemeClr val="accent1"/>
          </a:effectRef>
          <a:fontRef idx="minor">
            <a:schemeClr val="tx1"/>
          </a:fontRef>
        </p:style>
      </p:cxnSp>
      <p:sp>
        <p:nvSpPr>
          <p:cNvPr id="35" name="Title 1">
            <a:extLst>
              <a:ext uri="{FF2B5EF4-FFF2-40B4-BE49-F238E27FC236}">
                <a16:creationId xmlns:a16="http://schemas.microsoft.com/office/drawing/2014/main" id="{4A964459-FC04-0246-2CC5-0605A5F19887}"/>
              </a:ext>
            </a:extLst>
          </p:cNvPr>
          <p:cNvSpPr txBox="1">
            <a:spLocks/>
          </p:cNvSpPr>
          <p:nvPr/>
        </p:nvSpPr>
        <p:spPr>
          <a:xfrm>
            <a:off x="763199" y="3093866"/>
            <a:ext cx="3767384" cy="477942"/>
          </a:xfrm>
          <a:prstGeom prst="rect">
            <a:avLst/>
          </a:prstGeom>
        </p:spPr>
        <p:txBody>
          <a:bodyPr l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b="0" i="1" dirty="0">
                <a:solidFill>
                  <a:srgbClr val="425563"/>
                </a:solidFill>
              </a:rPr>
              <a:t>ICBs in order of decreasing median initial waiting time, with SEL having the longest (25 days) and NEL the shortest (3 days). For total referral counts, see </a:t>
            </a:r>
            <a:r>
              <a:rPr lang="en-GB" sz="1000" b="0" i="1" dirty="0">
                <a:solidFill>
                  <a:srgbClr val="425563"/>
                </a:solidFill>
                <a:hlinkClick r:id="rId5" action="ppaction://hlinksldjump"/>
              </a:rPr>
              <a:t>Appendix 5</a:t>
            </a:r>
            <a:r>
              <a:rPr lang="en-GB" sz="1000" b="0" i="1" dirty="0">
                <a:solidFill>
                  <a:srgbClr val="425563"/>
                </a:solidFill>
              </a:rPr>
              <a:t>.</a:t>
            </a:r>
          </a:p>
        </p:txBody>
      </p:sp>
      <p:sp>
        <p:nvSpPr>
          <p:cNvPr id="40" name="TextBox 39">
            <a:extLst>
              <a:ext uri="{FF2B5EF4-FFF2-40B4-BE49-F238E27FC236}">
                <a16:creationId xmlns:a16="http://schemas.microsoft.com/office/drawing/2014/main" id="{B54DCF3E-9011-36A1-BED1-80B9019C1D03}"/>
              </a:ext>
            </a:extLst>
          </p:cNvPr>
          <p:cNvSpPr txBox="1"/>
          <p:nvPr/>
        </p:nvSpPr>
        <p:spPr>
          <a:xfrm>
            <a:off x="6968252" y="4512303"/>
            <a:ext cx="4644721" cy="2060528"/>
          </a:xfrm>
          <a:prstGeom prst="rect">
            <a:avLst/>
          </a:prstGeom>
          <a:solidFill>
            <a:srgbClr val="BADFDC"/>
          </a:solidFill>
        </p:spPr>
        <p:txBody>
          <a:bodyPr wrap="square" tIns="216000" bIns="72000" rtlCol="0">
            <a:spAutoFit/>
          </a:bodyPr>
          <a:lstStyle/>
          <a:p>
            <a:pPr marL="171450" lvl="1" indent="-171450" fontAlgn="b">
              <a:spcBef>
                <a:spcPts val="0"/>
              </a:spcBef>
              <a:spcAft>
                <a:spcPts val="600"/>
              </a:spcAft>
              <a:buFont typeface="Arial" panose="020B0604020202020204" pitchFamily="34" charset="0"/>
              <a:buChar char="•"/>
            </a:pPr>
            <a:r>
              <a:rPr lang="en-GB" sz="1100" dirty="0">
                <a:solidFill>
                  <a:srgbClr val="425463"/>
                </a:solidFill>
                <a:latin typeface="+mj-lt"/>
              </a:rPr>
              <a:t>CYP and families from racialised communities may face additional barriers in accessing support. This could be related to stigma, cultural understanding of mental health, language barriers, and lack of trust in NHS or other healthcare professionals. This </a:t>
            </a:r>
            <a:r>
              <a:rPr lang="en-GB" sz="1100" b="0" i="0" u="none" strike="noStrike" dirty="0">
                <a:solidFill>
                  <a:srgbClr val="425463"/>
                </a:solidFill>
                <a:effectLst/>
                <a:latin typeface="+mj-lt"/>
              </a:rPr>
              <a:t>may affect how they present symptoms/behaviours and consequently assessments of risk and prioritisation when triaging.</a:t>
            </a:r>
          </a:p>
          <a:p>
            <a:pPr marL="171450" lvl="1" indent="-171450" fontAlgn="b">
              <a:spcBef>
                <a:spcPts val="0"/>
              </a:spcBef>
              <a:buFont typeface="Arial" panose="020B0604020202020204" pitchFamily="34" charset="0"/>
              <a:buChar char="•"/>
            </a:pPr>
            <a:r>
              <a:rPr lang="en-GB" sz="1100" b="0" i="0" u="none" strike="noStrike" dirty="0">
                <a:solidFill>
                  <a:srgbClr val="425463"/>
                </a:solidFill>
                <a:effectLst/>
                <a:latin typeface="+mj-lt"/>
              </a:rPr>
              <a:t>Additionally, unconscious bias and differencing levels of cultural competencies may influence </a:t>
            </a:r>
            <a:r>
              <a:rPr lang="en-GB" sz="1100" dirty="0">
                <a:solidFill>
                  <a:srgbClr val="425463"/>
                </a:solidFill>
                <a:latin typeface="+mj-lt"/>
              </a:rPr>
              <a:t>staff involved in referrals (e.g., healthcare professionals, schools) when referring and assessing CYP.</a:t>
            </a:r>
            <a:endParaRPr lang="en-GB" sz="1100" b="0" i="0" u="none" strike="noStrike" dirty="0">
              <a:solidFill>
                <a:srgbClr val="425463"/>
              </a:solidFill>
              <a:effectLst/>
              <a:latin typeface="+mj-lt"/>
            </a:endParaRPr>
          </a:p>
        </p:txBody>
      </p:sp>
      <p:sp>
        <p:nvSpPr>
          <p:cNvPr id="41" name="TextBox 40">
            <a:extLst>
              <a:ext uri="{FF2B5EF4-FFF2-40B4-BE49-F238E27FC236}">
                <a16:creationId xmlns:a16="http://schemas.microsoft.com/office/drawing/2014/main" id="{B1ED1E32-AFD9-F002-DEBF-5C4CBB689854}"/>
              </a:ext>
            </a:extLst>
          </p:cNvPr>
          <p:cNvSpPr txBox="1"/>
          <p:nvPr/>
        </p:nvSpPr>
        <p:spPr>
          <a:xfrm>
            <a:off x="7406722" y="4383618"/>
            <a:ext cx="1568850" cy="257369"/>
          </a:xfrm>
          <a:prstGeom prst="rect">
            <a:avLst/>
          </a:prstGeom>
          <a:solidFill>
            <a:srgbClr val="22364F"/>
          </a:solidFill>
        </p:spPr>
        <p:txBody>
          <a:bodyPr wrap="square" lIns="36000" tIns="36000" rIns="36000" bIns="36000" rtlCol="0" anchor="ctr" anchorCtr="0">
            <a:spAutoFit/>
          </a:bodyPr>
          <a:lstStyle/>
          <a:p>
            <a:pPr algn="ctr">
              <a:defRPr/>
            </a:pPr>
            <a:r>
              <a:rPr lang="en-GB" sz="1200" kern="0">
                <a:solidFill>
                  <a:srgbClr val="FFFFFF"/>
                </a:solidFill>
                <a:latin typeface="Arial" panose="020B0604020202020204" pitchFamily="34" charset="0"/>
                <a:cs typeface="Arial" panose="020B0604020202020204" pitchFamily="34" charset="0"/>
              </a:rPr>
              <a:t>Suggested factors</a:t>
            </a:r>
          </a:p>
        </p:txBody>
      </p:sp>
      <p:sp>
        <p:nvSpPr>
          <p:cNvPr id="44" name="Rectangle: Rounded Corners 43">
            <a:extLst>
              <a:ext uri="{FF2B5EF4-FFF2-40B4-BE49-F238E27FC236}">
                <a16:creationId xmlns:a16="http://schemas.microsoft.com/office/drawing/2014/main" id="{5A30DE2F-6E6E-793F-3EF4-3A54B784788E}"/>
              </a:ext>
            </a:extLst>
          </p:cNvPr>
          <p:cNvSpPr/>
          <p:nvPr/>
        </p:nvSpPr>
        <p:spPr>
          <a:xfrm>
            <a:off x="3437838" y="5923251"/>
            <a:ext cx="1622092" cy="658455"/>
          </a:xfrm>
          <a:prstGeom prst="round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en-GB" sz="900" dirty="0">
                <a:solidFill>
                  <a:srgbClr val="425463"/>
                </a:solidFill>
                <a:cs typeface="Arial" panose="020B0604020202020204" pitchFamily="34" charset="0"/>
              </a:rPr>
              <a:t>How do waiting times vary by </a:t>
            </a:r>
            <a:r>
              <a:rPr lang="en-GB" sz="900" b="1" dirty="0">
                <a:solidFill>
                  <a:srgbClr val="425463"/>
                </a:solidFill>
                <a:cs typeface="Arial" panose="020B0604020202020204" pitchFamily="34" charset="0"/>
              </a:rPr>
              <a:t>ethnicity</a:t>
            </a:r>
            <a:r>
              <a:rPr lang="en-GB" sz="900" dirty="0">
                <a:solidFill>
                  <a:srgbClr val="425463"/>
                </a:solidFill>
                <a:cs typeface="Arial" panose="020B0604020202020204" pitchFamily="34" charset="0"/>
              </a:rPr>
              <a:t> when comparing referrals to the same </a:t>
            </a:r>
            <a:r>
              <a:rPr lang="en-GB" sz="900" b="1" dirty="0">
                <a:solidFill>
                  <a:srgbClr val="425463"/>
                </a:solidFill>
                <a:cs typeface="Arial" panose="020B0604020202020204" pitchFamily="34" charset="0"/>
              </a:rPr>
              <a:t>service type</a:t>
            </a:r>
            <a:r>
              <a:rPr lang="en-GB" sz="900" dirty="0">
                <a:solidFill>
                  <a:srgbClr val="425463"/>
                </a:solidFill>
                <a:cs typeface="Arial" panose="020B0604020202020204" pitchFamily="34" charset="0"/>
              </a:rPr>
              <a:t>? </a:t>
            </a:r>
            <a:endParaRPr lang="en-GB" sz="900" dirty="0">
              <a:solidFill>
                <a:srgbClr val="425463"/>
              </a:solidFill>
            </a:endParaRPr>
          </a:p>
        </p:txBody>
      </p:sp>
      <p:sp>
        <p:nvSpPr>
          <p:cNvPr id="45" name="Rectangle: Rounded Corners 44">
            <a:extLst>
              <a:ext uri="{FF2B5EF4-FFF2-40B4-BE49-F238E27FC236}">
                <a16:creationId xmlns:a16="http://schemas.microsoft.com/office/drawing/2014/main" id="{7DA46F9D-BC3A-0D23-F2F5-5F7F3EAF2B8A}"/>
              </a:ext>
            </a:extLst>
          </p:cNvPr>
          <p:cNvSpPr/>
          <p:nvPr/>
        </p:nvSpPr>
        <p:spPr>
          <a:xfrm>
            <a:off x="5121137" y="5914375"/>
            <a:ext cx="1733523" cy="658456"/>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r>
              <a:rPr lang="en-GB" sz="900" dirty="0">
                <a:solidFill>
                  <a:srgbClr val="425463"/>
                </a:solidFill>
                <a:cs typeface="Arial" panose="020B0604020202020204" pitchFamily="34" charset="0"/>
              </a:rPr>
              <a:t>How do waiting times vary by </a:t>
            </a:r>
            <a:r>
              <a:rPr lang="en-GB" sz="900" b="1" dirty="0">
                <a:solidFill>
                  <a:srgbClr val="425463"/>
                </a:solidFill>
                <a:cs typeface="Arial" panose="020B0604020202020204" pitchFamily="34" charset="0"/>
              </a:rPr>
              <a:t>ethnicity</a:t>
            </a:r>
            <a:r>
              <a:rPr lang="en-GB" sz="900" dirty="0">
                <a:solidFill>
                  <a:srgbClr val="425463"/>
                </a:solidFill>
                <a:cs typeface="Arial" panose="020B0604020202020204" pitchFamily="34" charset="0"/>
              </a:rPr>
              <a:t> when comparing referrals to providers within the same </a:t>
            </a:r>
            <a:r>
              <a:rPr lang="en-GB" sz="900" b="1" dirty="0">
                <a:solidFill>
                  <a:srgbClr val="425463"/>
                </a:solidFill>
                <a:cs typeface="Arial" panose="020B0604020202020204" pitchFamily="34" charset="0"/>
              </a:rPr>
              <a:t>ICB</a:t>
            </a:r>
            <a:r>
              <a:rPr lang="en-GB" sz="900" dirty="0">
                <a:solidFill>
                  <a:srgbClr val="425463"/>
                </a:solidFill>
                <a:cs typeface="Arial" panose="020B0604020202020204" pitchFamily="34" charset="0"/>
              </a:rPr>
              <a:t>? </a:t>
            </a:r>
            <a:endParaRPr lang="en-GB" sz="900" dirty="0">
              <a:solidFill>
                <a:srgbClr val="425463"/>
              </a:solidFill>
            </a:endParaRPr>
          </a:p>
        </p:txBody>
      </p:sp>
      <p:cxnSp>
        <p:nvCxnSpPr>
          <p:cNvPr id="47" name="Straight Arrow Connector 46">
            <a:extLst>
              <a:ext uri="{FF2B5EF4-FFF2-40B4-BE49-F238E27FC236}">
                <a16:creationId xmlns:a16="http://schemas.microsoft.com/office/drawing/2014/main" id="{49DB0115-3423-322E-E486-20098BACF6B5}"/>
              </a:ext>
            </a:extLst>
          </p:cNvPr>
          <p:cNvCxnSpPr>
            <a:cxnSpLocks/>
            <a:stCxn id="44" idx="0"/>
          </p:cNvCxnSpPr>
          <p:nvPr/>
        </p:nvCxnSpPr>
        <p:spPr>
          <a:xfrm flipV="1">
            <a:off x="4248884" y="5733155"/>
            <a:ext cx="122403" cy="19009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9" name="Straight Arrow Connector 48">
            <a:extLst>
              <a:ext uri="{FF2B5EF4-FFF2-40B4-BE49-F238E27FC236}">
                <a16:creationId xmlns:a16="http://schemas.microsoft.com/office/drawing/2014/main" id="{93386EFC-4800-C7A5-60FF-F4B8A828C682}"/>
              </a:ext>
            </a:extLst>
          </p:cNvPr>
          <p:cNvCxnSpPr>
            <a:cxnSpLocks/>
            <a:stCxn id="45" idx="0"/>
          </p:cNvCxnSpPr>
          <p:nvPr/>
        </p:nvCxnSpPr>
        <p:spPr>
          <a:xfrm flipV="1">
            <a:off x="5987899" y="5735471"/>
            <a:ext cx="108100" cy="178904"/>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55" name="Rectangle 54">
            <a:extLst>
              <a:ext uri="{FF2B5EF4-FFF2-40B4-BE49-F238E27FC236}">
                <a16:creationId xmlns:a16="http://schemas.microsoft.com/office/drawing/2014/main" id="{62923CFF-972E-F1C1-12F8-4EA6E3C37D0B}"/>
              </a:ext>
            </a:extLst>
          </p:cNvPr>
          <p:cNvSpPr/>
          <p:nvPr/>
        </p:nvSpPr>
        <p:spPr>
          <a:xfrm>
            <a:off x="9831977" y="261257"/>
            <a:ext cx="1151312" cy="324000"/>
          </a:xfrm>
          <a:prstGeom prst="rect">
            <a:avLst/>
          </a:prstGeom>
          <a:solidFill>
            <a:schemeClr val="accent5"/>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200" b="1"/>
              <a:t>Key finding 1</a:t>
            </a:r>
            <a:endParaRPr lang="en-GB" sz="900" b="1"/>
          </a:p>
        </p:txBody>
      </p:sp>
      <p:sp>
        <p:nvSpPr>
          <p:cNvPr id="2" name="Rectangle: Rounded Corners 1">
            <a:extLst>
              <a:ext uri="{FF2B5EF4-FFF2-40B4-BE49-F238E27FC236}">
                <a16:creationId xmlns:a16="http://schemas.microsoft.com/office/drawing/2014/main" id="{FAEAC0EC-9B95-7281-5EBC-9CB84AF64FFD}"/>
              </a:ext>
            </a:extLst>
          </p:cNvPr>
          <p:cNvSpPr/>
          <p:nvPr/>
        </p:nvSpPr>
        <p:spPr>
          <a:xfrm>
            <a:off x="4543426" y="3207877"/>
            <a:ext cx="2110032" cy="649861"/>
          </a:xfrm>
          <a:prstGeom prst="roundRect">
            <a:avLst/>
          </a:prstGeom>
          <a:solidFill>
            <a:srgbClr val="BDD9F0"/>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en-GB" sz="900" dirty="0">
                <a:solidFill>
                  <a:srgbClr val="425463"/>
                </a:solidFill>
                <a:cs typeface="Arial" panose="020B0604020202020204" pitchFamily="34" charset="0"/>
              </a:rPr>
              <a:t>E.g., 57% of White CYP referrals are to providers within NEL. 12% are referred to providers within NWL.</a:t>
            </a:r>
            <a:endParaRPr lang="en-GB" sz="900" dirty="0">
              <a:solidFill>
                <a:srgbClr val="425463"/>
              </a:solidFill>
            </a:endParaRPr>
          </a:p>
        </p:txBody>
      </p:sp>
      <p:cxnSp>
        <p:nvCxnSpPr>
          <p:cNvPr id="4" name="Straight Arrow Connector 3">
            <a:extLst>
              <a:ext uri="{FF2B5EF4-FFF2-40B4-BE49-F238E27FC236}">
                <a16:creationId xmlns:a16="http://schemas.microsoft.com/office/drawing/2014/main" id="{105F33BA-EC14-74B4-87A9-7103BDAC9B6E}"/>
              </a:ext>
            </a:extLst>
          </p:cNvPr>
          <p:cNvCxnSpPr>
            <a:cxnSpLocks/>
            <a:stCxn id="2" idx="0"/>
          </p:cNvCxnSpPr>
          <p:nvPr/>
        </p:nvCxnSpPr>
        <p:spPr>
          <a:xfrm flipV="1">
            <a:off x="5598442" y="3079800"/>
            <a:ext cx="600340" cy="1280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40371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Chart 37">
            <a:extLst>
              <a:ext uri="{FF2B5EF4-FFF2-40B4-BE49-F238E27FC236}">
                <a16:creationId xmlns:a16="http://schemas.microsoft.com/office/drawing/2014/main" id="{7E877644-67F0-9E88-58C5-8625D8820EB5}"/>
              </a:ext>
            </a:extLst>
          </p:cNvPr>
          <p:cNvGraphicFramePr>
            <a:graphicFrameLocks/>
          </p:cNvGraphicFramePr>
          <p:nvPr>
            <p:extLst>
              <p:ext uri="{D42A27DB-BD31-4B8C-83A1-F6EECF244321}">
                <p14:modId xmlns:p14="http://schemas.microsoft.com/office/powerpoint/2010/main" val="399045182"/>
              </p:ext>
            </p:extLst>
          </p:nvPr>
        </p:nvGraphicFramePr>
        <p:xfrm>
          <a:off x="762775" y="1560529"/>
          <a:ext cx="2000269" cy="2143899"/>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8F710C53-CF63-F7B5-1470-7D4B094B4D5D}"/>
              </a:ext>
            </a:extLst>
          </p:cNvPr>
          <p:cNvSpPr>
            <a:spLocks noGrp="1"/>
          </p:cNvSpPr>
          <p:nvPr>
            <p:ph type="title"/>
          </p:nvPr>
        </p:nvSpPr>
        <p:spPr>
          <a:xfrm>
            <a:off x="763199" y="770400"/>
            <a:ext cx="5832153" cy="360000"/>
          </a:xfrm>
        </p:spPr>
        <p:txBody>
          <a:bodyPr anchor="ctr"/>
          <a:lstStyle/>
          <a:p>
            <a:r>
              <a:rPr lang="en-GB"/>
              <a:t>Male CYP consistently wait longer than female CYP</a:t>
            </a:r>
          </a:p>
        </p:txBody>
      </p:sp>
      <p:sp>
        <p:nvSpPr>
          <p:cNvPr id="5" name="TextBox 4">
            <a:extLst>
              <a:ext uri="{FF2B5EF4-FFF2-40B4-BE49-F238E27FC236}">
                <a16:creationId xmlns:a16="http://schemas.microsoft.com/office/drawing/2014/main" id="{B28F3755-6092-F220-EC9C-8D1D0A8D1B6F}"/>
              </a:ext>
            </a:extLst>
          </p:cNvPr>
          <p:cNvSpPr txBox="1"/>
          <p:nvPr/>
        </p:nvSpPr>
        <p:spPr>
          <a:xfrm>
            <a:off x="7389599" y="1560675"/>
            <a:ext cx="4039200" cy="2722247"/>
          </a:xfrm>
          <a:prstGeom prst="rect">
            <a:avLst/>
          </a:prstGeom>
          <a:solidFill>
            <a:srgbClr val="E8EDEE"/>
          </a:solidFill>
        </p:spPr>
        <p:txBody>
          <a:bodyPr wrap="square" tIns="216000" bIns="72000" rtlCol="0">
            <a:spAutoFit/>
          </a:bodyPr>
          <a:lstStyle/>
          <a:p>
            <a:pPr marL="285750" indent="-285750">
              <a:spcAft>
                <a:spcPts val="600"/>
              </a:spcAft>
              <a:buFont typeface="Arial" panose="020B0604020202020204" pitchFamily="34" charset="0"/>
              <a:buChar char="•"/>
            </a:pPr>
            <a:r>
              <a:rPr lang="en-GB" sz="1100" dirty="0">
                <a:solidFill>
                  <a:srgbClr val="425563"/>
                </a:solidFill>
              </a:rPr>
              <a:t>Median initial waiting times are consistently longer for males than females over time.</a:t>
            </a:r>
            <a:endParaRPr lang="en-GB" sz="1100" b="1" dirty="0">
              <a:solidFill>
                <a:srgbClr val="425563"/>
              </a:solidFill>
            </a:endParaRPr>
          </a:p>
          <a:p>
            <a:pPr marL="285750" indent="-285750">
              <a:spcAft>
                <a:spcPts val="600"/>
              </a:spcAft>
              <a:buFont typeface="Arial" panose="020B0604020202020204" pitchFamily="34" charset="0"/>
              <a:buChar char="•"/>
            </a:pPr>
            <a:r>
              <a:rPr lang="en-GB" sz="1100" dirty="0">
                <a:solidFill>
                  <a:srgbClr val="425563"/>
                </a:solidFill>
              </a:rPr>
              <a:t>For males, a greater percentage of referrals are for neurodevelopmental services and a smaller percentage are for crisis services.</a:t>
            </a:r>
          </a:p>
          <a:p>
            <a:pPr marL="285750" indent="-285750">
              <a:spcAft>
                <a:spcPts val="600"/>
              </a:spcAft>
              <a:buFont typeface="Arial" panose="020B0604020202020204" pitchFamily="34" charset="0"/>
              <a:buChar char="•"/>
            </a:pPr>
            <a:r>
              <a:rPr lang="en-GB" sz="1100" dirty="0">
                <a:solidFill>
                  <a:srgbClr val="425563"/>
                </a:solidFill>
              </a:rPr>
              <a:t>For neurodevelopment services there is no significant difference in median initial waiting time between genders. For "Eating Disorder“ and “All Others“, males face longer median initial waiting times.</a:t>
            </a:r>
          </a:p>
          <a:p>
            <a:pPr>
              <a:spcAft>
                <a:spcPts val="600"/>
              </a:spcAft>
            </a:pPr>
            <a:r>
              <a:rPr lang="en-GB" sz="1100" b="1" dirty="0">
                <a:solidFill>
                  <a:schemeClr val="accent4"/>
                </a:solidFill>
              </a:rPr>
              <a:t>Differences in the type of services that males and females access only partially explain the consistent difference in waiting times between genders – a large difference still remains that cannot be attributed to service type.</a:t>
            </a:r>
          </a:p>
        </p:txBody>
      </p:sp>
      <p:sp>
        <p:nvSpPr>
          <p:cNvPr id="6" name="TextBox 5">
            <a:extLst>
              <a:ext uri="{FF2B5EF4-FFF2-40B4-BE49-F238E27FC236}">
                <a16:creationId xmlns:a16="http://schemas.microsoft.com/office/drawing/2014/main" id="{33F50B14-E89A-DCAC-5479-AB3273D5838A}"/>
              </a:ext>
            </a:extLst>
          </p:cNvPr>
          <p:cNvSpPr txBox="1"/>
          <p:nvPr/>
        </p:nvSpPr>
        <p:spPr>
          <a:xfrm>
            <a:off x="7828069" y="1426599"/>
            <a:ext cx="898011" cy="257366"/>
          </a:xfrm>
          <a:prstGeom prst="rect">
            <a:avLst/>
          </a:prstGeom>
          <a:solidFill>
            <a:srgbClr val="22364F"/>
          </a:solidFill>
        </p:spPr>
        <p:txBody>
          <a:bodyPr wrap="square" lIns="36000" tIns="36000" rIns="36000" bIns="36000" rtlCol="0" anchor="ctr" anchorCtr="0">
            <a:spAutoFit/>
          </a:bodyPr>
          <a:lstStyle/>
          <a:p>
            <a:pPr algn="ctr">
              <a:defRPr/>
            </a:pPr>
            <a:r>
              <a:rPr lang="en-GB" sz="1200" kern="0">
                <a:solidFill>
                  <a:srgbClr val="FFFFFF"/>
                </a:solidFill>
                <a:latin typeface="Arial" panose="020B0604020202020204" pitchFamily="34" charset="0"/>
                <a:cs typeface="Arial" panose="020B0604020202020204" pitchFamily="34" charset="0"/>
              </a:rPr>
              <a:t>Key points</a:t>
            </a:r>
          </a:p>
        </p:txBody>
      </p:sp>
      <p:sp>
        <p:nvSpPr>
          <p:cNvPr id="9" name="Title 1">
            <a:extLst>
              <a:ext uri="{FF2B5EF4-FFF2-40B4-BE49-F238E27FC236}">
                <a16:creationId xmlns:a16="http://schemas.microsoft.com/office/drawing/2014/main" id="{3C413C46-35F1-59BC-39FC-2A5C26F16B29}"/>
              </a:ext>
            </a:extLst>
          </p:cNvPr>
          <p:cNvSpPr txBox="1">
            <a:spLocks/>
          </p:cNvSpPr>
          <p:nvPr/>
        </p:nvSpPr>
        <p:spPr>
          <a:xfrm>
            <a:off x="762774" y="4191209"/>
            <a:ext cx="3060000" cy="429517"/>
          </a:xfrm>
          <a:prstGeom prst="rect">
            <a:avLst/>
          </a:prstGeom>
        </p:spPr>
        <p:txBody>
          <a:bodyPr lIns="0" anchor="ctr"/>
          <a:lstStyle>
            <a:lvl1pPr algn="l" defTabSz="914400" rtl="0" eaLnBrk="1" latinLnBrk="0" hangingPunct="1">
              <a:lnSpc>
                <a:spcPct val="90000"/>
              </a:lnSpc>
              <a:spcBef>
                <a:spcPct val="0"/>
              </a:spcBef>
              <a:buNone/>
              <a:defRPr lang="en-GB" sz="1800" b="1" kern="1200">
                <a:solidFill>
                  <a:srgbClr val="005EB8"/>
                </a:solidFill>
                <a:effectLst/>
                <a:latin typeface="Arial" panose="020B0604020202020204" pitchFamily="34" charset="0"/>
                <a:ea typeface="+mn-ea"/>
                <a:cs typeface="+mn-cs"/>
              </a:defRPr>
            </a:lvl1pPr>
          </a:lstStyle>
          <a:p>
            <a:r>
              <a:rPr lang="en-GB" sz="1400" b="0" dirty="0">
                <a:solidFill>
                  <a:srgbClr val="425563"/>
                </a:solidFill>
              </a:rPr>
              <a:t>% of service type referrals</a:t>
            </a:r>
          </a:p>
          <a:p>
            <a:r>
              <a:rPr lang="en-GB" sz="1100" b="0" dirty="0">
                <a:solidFill>
                  <a:srgbClr val="425563"/>
                </a:solidFill>
              </a:rPr>
              <a:t>by gender</a:t>
            </a:r>
          </a:p>
        </p:txBody>
      </p:sp>
      <p:sp>
        <p:nvSpPr>
          <p:cNvPr id="10" name="Title 1">
            <a:extLst>
              <a:ext uri="{FF2B5EF4-FFF2-40B4-BE49-F238E27FC236}">
                <a16:creationId xmlns:a16="http://schemas.microsoft.com/office/drawing/2014/main" id="{6EE3C374-7CE3-88F5-A545-542096D6AC37}"/>
              </a:ext>
            </a:extLst>
          </p:cNvPr>
          <p:cNvSpPr txBox="1">
            <a:spLocks/>
          </p:cNvSpPr>
          <p:nvPr/>
        </p:nvSpPr>
        <p:spPr>
          <a:xfrm>
            <a:off x="3965094" y="4191209"/>
            <a:ext cx="3060000" cy="429372"/>
          </a:xfrm>
          <a:prstGeom prst="rect">
            <a:avLst/>
          </a:prstGeom>
        </p:spPr>
        <p:txBody>
          <a:bodyPr lIns="0" anchor="ctr"/>
          <a:lstStyle>
            <a:lvl1pPr algn="l" defTabSz="914400" rtl="0" eaLnBrk="1" latinLnBrk="0" hangingPunct="1">
              <a:lnSpc>
                <a:spcPct val="90000"/>
              </a:lnSpc>
              <a:spcBef>
                <a:spcPct val="0"/>
              </a:spcBef>
              <a:buNone/>
              <a:defRPr lang="en-GB" sz="1800" b="1" kern="1200">
                <a:solidFill>
                  <a:srgbClr val="005EB8"/>
                </a:solidFill>
                <a:effectLst/>
                <a:latin typeface="Arial" panose="020B0604020202020204" pitchFamily="34" charset="0"/>
                <a:ea typeface="+mn-ea"/>
                <a:cs typeface="+mn-cs"/>
              </a:defRPr>
            </a:lvl1pPr>
          </a:lstStyle>
          <a:p>
            <a:r>
              <a:rPr lang="en-GB" sz="1400" b="0" dirty="0">
                <a:solidFill>
                  <a:srgbClr val="425563"/>
                </a:solidFill>
              </a:rPr>
              <a:t>Initial median waiting times</a:t>
            </a:r>
          </a:p>
          <a:p>
            <a:r>
              <a:rPr lang="en-GB" sz="1100" b="0" dirty="0">
                <a:solidFill>
                  <a:srgbClr val="425563"/>
                </a:solidFill>
              </a:rPr>
              <a:t>by service type and gender</a:t>
            </a:r>
          </a:p>
        </p:txBody>
      </p:sp>
      <p:sp>
        <p:nvSpPr>
          <p:cNvPr id="12" name="TextBox 11">
            <a:extLst>
              <a:ext uri="{FF2B5EF4-FFF2-40B4-BE49-F238E27FC236}">
                <a16:creationId xmlns:a16="http://schemas.microsoft.com/office/drawing/2014/main" id="{933D2EE6-9004-8606-3836-A2F93AEA0DC8}"/>
              </a:ext>
            </a:extLst>
          </p:cNvPr>
          <p:cNvSpPr txBox="1"/>
          <p:nvPr/>
        </p:nvSpPr>
        <p:spPr>
          <a:xfrm>
            <a:off x="7389600" y="4966835"/>
            <a:ext cx="4039200" cy="1475752"/>
          </a:xfrm>
          <a:prstGeom prst="rect">
            <a:avLst/>
          </a:prstGeom>
          <a:solidFill>
            <a:srgbClr val="BADFDC"/>
          </a:solidFill>
        </p:spPr>
        <p:txBody>
          <a:bodyPr wrap="square" tIns="216000" bIns="72000" rtlCol="0">
            <a:spAutoFit/>
          </a:bodyPr>
          <a:lstStyle/>
          <a:p>
            <a:pPr marL="171450" indent="-171450">
              <a:spcAft>
                <a:spcPts val="600"/>
              </a:spcAft>
              <a:buFont typeface="Arial" panose="020B0604020202020204" pitchFamily="34" charset="0"/>
              <a:buChar char="•"/>
            </a:pPr>
            <a:r>
              <a:rPr lang="en-GB" sz="1100" dirty="0">
                <a:solidFill>
                  <a:srgbClr val="425563"/>
                </a:solidFill>
              </a:rPr>
              <a:t>The difference in waiting times by gender may be affected by the age profile of male and female CYP. For example, it was suggested that in Oxleas for females there is a greater proportion of adolescents with more acute and complex needs, including referrals through A&amp;E. Meanwhile a lot of male CYP referrals are pre-adolescent boys accessing services that tend to be more routine.</a:t>
            </a:r>
          </a:p>
        </p:txBody>
      </p:sp>
      <p:sp>
        <p:nvSpPr>
          <p:cNvPr id="13" name="TextBox 12">
            <a:extLst>
              <a:ext uri="{FF2B5EF4-FFF2-40B4-BE49-F238E27FC236}">
                <a16:creationId xmlns:a16="http://schemas.microsoft.com/office/drawing/2014/main" id="{DAFA75BF-A63D-8375-51DF-C666907F22D4}"/>
              </a:ext>
            </a:extLst>
          </p:cNvPr>
          <p:cNvSpPr txBox="1"/>
          <p:nvPr/>
        </p:nvSpPr>
        <p:spPr>
          <a:xfrm>
            <a:off x="7828069" y="4838150"/>
            <a:ext cx="1568850" cy="257369"/>
          </a:xfrm>
          <a:prstGeom prst="rect">
            <a:avLst/>
          </a:prstGeom>
          <a:solidFill>
            <a:srgbClr val="22364F"/>
          </a:solidFill>
        </p:spPr>
        <p:txBody>
          <a:bodyPr wrap="square" lIns="36000" tIns="36000" rIns="36000" bIns="36000" rtlCol="0" anchor="ctr" anchorCtr="0">
            <a:spAutoFit/>
          </a:bodyPr>
          <a:lstStyle/>
          <a:p>
            <a:pPr algn="ctr">
              <a:defRPr/>
            </a:pPr>
            <a:r>
              <a:rPr lang="en-GB" sz="1200" kern="0">
                <a:solidFill>
                  <a:srgbClr val="FFFFFF"/>
                </a:solidFill>
                <a:latin typeface="Arial" panose="020B0604020202020204" pitchFamily="34" charset="0"/>
                <a:cs typeface="Arial" panose="020B0604020202020204" pitchFamily="34" charset="0"/>
              </a:rPr>
              <a:t>Suggested factors</a:t>
            </a:r>
          </a:p>
        </p:txBody>
      </p:sp>
      <p:sp>
        <p:nvSpPr>
          <p:cNvPr id="14" name="Title 1">
            <a:extLst>
              <a:ext uri="{FF2B5EF4-FFF2-40B4-BE49-F238E27FC236}">
                <a16:creationId xmlns:a16="http://schemas.microsoft.com/office/drawing/2014/main" id="{228F5525-67DA-643B-C7CA-8014C5A720D6}"/>
              </a:ext>
            </a:extLst>
          </p:cNvPr>
          <p:cNvSpPr txBox="1">
            <a:spLocks/>
          </p:cNvSpPr>
          <p:nvPr/>
        </p:nvSpPr>
        <p:spPr>
          <a:xfrm>
            <a:off x="2887070" y="1293071"/>
            <a:ext cx="4121420" cy="257367"/>
          </a:xfrm>
          <a:prstGeom prst="rect">
            <a:avLst/>
          </a:prstGeom>
        </p:spPr>
        <p:txBody>
          <a:bodyPr lIns="0" anchor="ctr"/>
          <a:lstStyle>
            <a:lvl1pPr algn="l" defTabSz="914400" rtl="0" eaLnBrk="1" latinLnBrk="0" hangingPunct="1">
              <a:lnSpc>
                <a:spcPct val="90000"/>
              </a:lnSpc>
              <a:spcBef>
                <a:spcPct val="0"/>
              </a:spcBef>
              <a:buNone/>
              <a:defRPr lang="en-GB" sz="1800" b="1" kern="1200">
                <a:solidFill>
                  <a:srgbClr val="005EB8"/>
                </a:solidFill>
                <a:effectLst/>
                <a:latin typeface="Arial" panose="020B0604020202020204" pitchFamily="34" charset="0"/>
                <a:ea typeface="+mn-ea"/>
                <a:cs typeface="+mn-cs"/>
              </a:defRPr>
            </a:lvl1pPr>
          </a:lstStyle>
          <a:p>
            <a:r>
              <a:rPr lang="en-GB" sz="1400" b="0">
                <a:solidFill>
                  <a:srgbClr val="425563"/>
                </a:solidFill>
              </a:rPr>
              <a:t>Median initial waiting time over time</a:t>
            </a:r>
          </a:p>
        </p:txBody>
      </p:sp>
      <p:graphicFrame>
        <p:nvGraphicFramePr>
          <p:cNvPr id="29" name="Chart 28">
            <a:extLst>
              <a:ext uri="{FF2B5EF4-FFF2-40B4-BE49-F238E27FC236}">
                <a16:creationId xmlns:a16="http://schemas.microsoft.com/office/drawing/2014/main" id="{2F8C9448-0F67-C8D4-28E5-6B6415F8EC97}"/>
              </a:ext>
            </a:extLst>
          </p:cNvPr>
          <p:cNvGraphicFramePr>
            <a:graphicFrameLocks/>
          </p:cNvGraphicFramePr>
          <p:nvPr>
            <p:extLst>
              <p:ext uri="{D42A27DB-BD31-4B8C-83A1-F6EECF244321}">
                <p14:modId xmlns:p14="http://schemas.microsoft.com/office/powerpoint/2010/main" val="971132569"/>
              </p:ext>
            </p:extLst>
          </p:nvPr>
        </p:nvGraphicFramePr>
        <p:xfrm>
          <a:off x="2903674" y="1555496"/>
          <a:ext cx="4121420" cy="21438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Chart 30">
            <a:extLst>
              <a:ext uri="{FF2B5EF4-FFF2-40B4-BE49-F238E27FC236}">
                <a16:creationId xmlns:a16="http://schemas.microsoft.com/office/drawing/2014/main" id="{E27B5EA2-5163-FF2E-0E2A-6D1041607132}"/>
              </a:ext>
            </a:extLst>
          </p:cNvPr>
          <p:cNvGraphicFramePr>
            <a:graphicFrameLocks/>
          </p:cNvGraphicFramePr>
          <p:nvPr>
            <p:extLst>
              <p:ext uri="{D42A27DB-BD31-4B8C-83A1-F6EECF244321}">
                <p14:modId xmlns:p14="http://schemas.microsoft.com/office/powerpoint/2010/main" val="3519904572"/>
              </p:ext>
            </p:extLst>
          </p:nvPr>
        </p:nvGraphicFramePr>
        <p:xfrm>
          <a:off x="3965094" y="4620582"/>
          <a:ext cx="3060000" cy="18220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Chart 32">
            <a:extLst>
              <a:ext uri="{FF2B5EF4-FFF2-40B4-BE49-F238E27FC236}">
                <a16:creationId xmlns:a16="http://schemas.microsoft.com/office/drawing/2014/main" id="{C1F24B0D-6D77-44E7-05DE-C2E9B4526D18}"/>
              </a:ext>
            </a:extLst>
          </p:cNvPr>
          <p:cNvGraphicFramePr>
            <a:graphicFrameLocks/>
          </p:cNvGraphicFramePr>
          <p:nvPr>
            <p:extLst>
              <p:ext uri="{D42A27DB-BD31-4B8C-83A1-F6EECF244321}">
                <p14:modId xmlns:p14="http://schemas.microsoft.com/office/powerpoint/2010/main" val="984303827"/>
              </p:ext>
            </p:extLst>
          </p:nvPr>
        </p:nvGraphicFramePr>
        <p:xfrm>
          <a:off x="762774" y="4605798"/>
          <a:ext cx="3060000" cy="1822005"/>
        </p:xfrm>
        <a:graphic>
          <a:graphicData uri="http://schemas.openxmlformats.org/drawingml/2006/chart">
            <c:chart xmlns:c="http://schemas.openxmlformats.org/drawingml/2006/chart" xmlns:r="http://schemas.openxmlformats.org/officeDocument/2006/relationships" r:id="rId5"/>
          </a:graphicData>
        </a:graphic>
      </p:graphicFrame>
      <p:sp>
        <p:nvSpPr>
          <p:cNvPr id="37" name="TextBox 36">
            <a:extLst>
              <a:ext uri="{FF2B5EF4-FFF2-40B4-BE49-F238E27FC236}">
                <a16:creationId xmlns:a16="http://schemas.microsoft.com/office/drawing/2014/main" id="{E85C97CE-4D6E-7F16-F9CE-46DD91099E9A}"/>
              </a:ext>
            </a:extLst>
          </p:cNvPr>
          <p:cNvSpPr txBox="1"/>
          <p:nvPr/>
        </p:nvSpPr>
        <p:spPr>
          <a:xfrm>
            <a:off x="762773" y="3158542"/>
            <a:ext cx="200027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723D8B"/>
                </a:solidFill>
                <a:effectLst/>
                <a:uLnTx/>
                <a:uFillTx/>
                <a:latin typeface="Arial" panose="020B0604020202020204"/>
                <a:ea typeface="+mn-ea"/>
                <a:cs typeface="+mn-cs"/>
              </a:rPr>
              <a:t>250,030</a:t>
            </a:r>
            <a:r>
              <a:rPr kumimoji="0" lang="en-GB" sz="1200" b="0" i="0" u="none" strike="noStrike" kern="1200" cap="none" spc="0" normalizeH="0" baseline="0" noProof="0">
                <a:ln>
                  <a:noFill/>
                </a:ln>
                <a:solidFill>
                  <a:srgbClr val="723D8B"/>
                </a:solidFill>
                <a:effectLst/>
                <a:uLnTx/>
                <a:uFillTx/>
                <a:latin typeface="Arial" panose="020B0604020202020204"/>
                <a:ea typeface="+mn-ea"/>
                <a:cs typeface="+mn-cs"/>
              </a:rPr>
              <a:t> </a:t>
            </a:r>
            <a:r>
              <a:rPr kumimoji="0" lang="en-GB" sz="1200" b="0" i="0" u="none" strike="noStrike" kern="1200" cap="none" spc="0" normalizeH="0" baseline="0" noProof="0">
                <a:ln>
                  <a:noFill/>
                </a:ln>
                <a:solidFill>
                  <a:srgbClr val="425463"/>
                </a:solidFill>
                <a:effectLst/>
                <a:uLnTx/>
                <a:uFillTx/>
                <a:latin typeface="Arial" panose="020B0604020202020204"/>
                <a:ea typeface="+mn-ea"/>
                <a:cs typeface="+mn-cs"/>
              </a:rPr>
              <a:t>female referrals</a:t>
            </a:r>
          </a:p>
          <a:p>
            <a:pPr algn="ctr">
              <a:defRPr/>
            </a:pPr>
            <a:r>
              <a:rPr kumimoji="0" lang="en-GB" sz="1200" b="1" i="0" u="none" strike="noStrike" kern="1200" cap="none" spc="0" normalizeH="0" baseline="0" noProof="0">
                <a:ln>
                  <a:noFill/>
                </a:ln>
                <a:solidFill>
                  <a:srgbClr val="E82885"/>
                </a:solidFill>
                <a:effectLst/>
                <a:uLnTx/>
                <a:uFillTx/>
                <a:latin typeface="Arial" panose="020B0604020202020204"/>
                <a:ea typeface="+mn-ea"/>
                <a:cs typeface="+mn-cs"/>
              </a:rPr>
              <a:t>171,957</a:t>
            </a:r>
            <a:r>
              <a:rPr kumimoji="0" lang="en-GB" sz="1200" b="0" i="0" u="none" strike="noStrike" kern="1200" cap="none" spc="0" normalizeH="0" baseline="0" noProof="0">
                <a:ln>
                  <a:noFill/>
                </a:ln>
                <a:solidFill>
                  <a:srgbClr val="E82885"/>
                </a:solidFill>
                <a:effectLst/>
                <a:uLnTx/>
                <a:uFillTx/>
                <a:latin typeface="Arial" panose="020B0604020202020204"/>
                <a:ea typeface="+mn-ea"/>
                <a:cs typeface="+mn-cs"/>
              </a:rPr>
              <a:t> </a:t>
            </a:r>
            <a:r>
              <a:rPr kumimoji="0" lang="en-GB" sz="1200" b="0" i="0" u="none" strike="noStrike" kern="1200" cap="none" spc="0" normalizeH="0" baseline="0" noProof="0">
                <a:ln>
                  <a:noFill/>
                </a:ln>
                <a:solidFill>
                  <a:srgbClr val="425463"/>
                </a:solidFill>
                <a:effectLst/>
                <a:uLnTx/>
                <a:uFillTx/>
                <a:latin typeface="Arial" panose="020B0604020202020204"/>
                <a:ea typeface="+mn-ea"/>
                <a:cs typeface="+mn-cs"/>
              </a:rPr>
              <a:t>male referrals</a:t>
            </a:r>
          </a:p>
        </p:txBody>
      </p:sp>
      <p:sp>
        <p:nvSpPr>
          <p:cNvPr id="39" name="Title 1">
            <a:extLst>
              <a:ext uri="{FF2B5EF4-FFF2-40B4-BE49-F238E27FC236}">
                <a16:creationId xmlns:a16="http://schemas.microsoft.com/office/drawing/2014/main" id="{DD0380DB-8636-137D-C6ED-AE45BA38F5A3}"/>
              </a:ext>
            </a:extLst>
          </p:cNvPr>
          <p:cNvSpPr txBox="1">
            <a:spLocks/>
          </p:cNvSpPr>
          <p:nvPr/>
        </p:nvSpPr>
        <p:spPr>
          <a:xfrm>
            <a:off x="762775" y="1293071"/>
            <a:ext cx="2000270" cy="257367"/>
          </a:xfrm>
          <a:prstGeom prst="rect">
            <a:avLst/>
          </a:prstGeom>
        </p:spPr>
        <p:txBody>
          <a:bodyPr lIns="0" anchor="ctr"/>
          <a:lstStyle>
            <a:lvl1pPr algn="l" defTabSz="914400" rtl="0" eaLnBrk="1" latinLnBrk="0" hangingPunct="1">
              <a:lnSpc>
                <a:spcPct val="90000"/>
              </a:lnSpc>
              <a:spcBef>
                <a:spcPct val="0"/>
              </a:spcBef>
              <a:buNone/>
              <a:defRPr lang="en-GB" sz="1800" b="1" kern="1200">
                <a:solidFill>
                  <a:srgbClr val="005EB8"/>
                </a:solidFill>
                <a:effectLst/>
                <a:latin typeface="Arial" panose="020B0604020202020204" pitchFamily="34" charset="0"/>
                <a:ea typeface="+mn-ea"/>
                <a:cs typeface="+mn-cs"/>
              </a:defRPr>
            </a:lvl1pPr>
          </a:lstStyle>
          <a:p>
            <a:r>
              <a:rPr lang="en-GB" sz="1400" b="0">
                <a:solidFill>
                  <a:srgbClr val="425563"/>
                </a:solidFill>
              </a:rPr>
              <a:t>Total referrals</a:t>
            </a:r>
          </a:p>
        </p:txBody>
      </p:sp>
      <p:sp>
        <p:nvSpPr>
          <p:cNvPr id="40" name="TextBox 39">
            <a:extLst>
              <a:ext uri="{FF2B5EF4-FFF2-40B4-BE49-F238E27FC236}">
                <a16:creationId xmlns:a16="http://schemas.microsoft.com/office/drawing/2014/main" id="{E57493AB-B166-FA2F-EDC3-297F2A8B06E3}"/>
              </a:ext>
            </a:extLst>
          </p:cNvPr>
          <p:cNvSpPr txBox="1"/>
          <p:nvPr/>
        </p:nvSpPr>
        <p:spPr>
          <a:xfrm>
            <a:off x="2895372" y="3713874"/>
            <a:ext cx="4138024" cy="400110"/>
          </a:xfrm>
          <a:prstGeom prst="rect">
            <a:avLst/>
          </a:prstGeom>
          <a:noFill/>
        </p:spPr>
        <p:txBody>
          <a:bodyPr wrap="square" lIns="0" rIns="0" rtlCol="0">
            <a:spAutoFit/>
          </a:bodyPr>
          <a:lstStyle/>
          <a:p>
            <a:r>
              <a:rPr lang="en-GB" sz="1000" i="1">
                <a:solidFill>
                  <a:srgbClr val="425463"/>
                </a:solidFill>
              </a:rPr>
              <a:t>*Relative median waiting time = median waiting time for the given cohort divided by the median for all referrals.</a:t>
            </a:r>
          </a:p>
        </p:txBody>
      </p:sp>
      <p:sp>
        <p:nvSpPr>
          <p:cNvPr id="43" name="Rectangle 42">
            <a:extLst>
              <a:ext uri="{FF2B5EF4-FFF2-40B4-BE49-F238E27FC236}">
                <a16:creationId xmlns:a16="http://schemas.microsoft.com/office/drawing/2014/main" id="{65A8C181-9198-8B90-03A2-15FB5E0E4CC5}"/>
              </a:ext>
            </a:extLst>
          </p:cNvPr>
          <p:cNvSpPr/>
          <p:nvPr/>
        </p:nvSpPr>
        <p:spPr>
          <a:xfrm>
            <a:off x="9831977" y="261257"/>
            <a:ext cx="1151312" cy="324000"/>
          </a:xfrm>
          <a:prstGeom prst="rect">
            <a:avLst/>
          </a:prstGeom>
          <a:solidFill>
            <a:schemeClr val="tx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200" b="1"/>
              <a:t>Key finding 2</a:t>
            </a:r>
            <a:endParaRPr lang="en-GB" sz="900" b="1"/>
          </a:p>
        </p:txBody>
      </p:sp>
    </p:spTree>
    <p:extLst>
      <p:ext uri="{BB962C8B-B14F-4D97-AF65-F5344CB8AC3E}">
        <p14:creationId xmlns:p14="http://schemas.microsoft.com/office/powerpoint/2010/main" val="1008675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10C53-CF63-F7B5-1470-7D4B094B4D5D}"/>
              </a:ext>
            </a:extLst>
          </p:cNvPr>
          <p:cNvSpPr>
            <a:spLocks noGrp="1"/>
          </p:cNvSpPr>
          <p:nvPr>
            <p:ph type="title"/>
          </p:nvPr>
        </p:nvSpPr>
        <p:spPr>
          <a:xfrm>
            <a:off x="763200" y="770400"/>
            <a:ext cx="10179216" cy="628346"/>
          </a:xfrm>
        </p:spPr>
        <p:txBody>
          <a:bodyPr/>
          <a:lstStyle/>
          <a:p>
            <a:r>
              <a:rPr lang="en-GB" dirty="0"/>
              <a:t>Black males do not have significantly longer initial waiting times than other racialised communities when compared to those accessing the same service type or ICB</a:t>
            </a:r>
          </a:p>
        </p:txBody>
      </p:sp>
      <p:sp>
        <p:nvSpPr>
          <p:cNvPr id="5" name="TextBox 4">
            <a:extLst>
              <a:ext uri="{FF2B5EF4-FFF2-40B4-BE49-F238E27FC236}">
                <a16:creationId xmlns:a16="http://schemas.microsoft.com/office/drawing/2014/main" id="{16FD5C46-47CE-4734-411D-711154E72BDB}"/>
              </a:ext>
            </a:extLst>
          </p:cNvPr>
          <p:cNvSpPr txBox="1"/>
          <p:nvPr/>
        </p:nvSpPr>
        <p:spPr>
          <a:xfrm>
            <a:off x="6650776" y="1716960"/>
            <a:ext cx="4778024" cy="2291360"/>
          </a:xfrm>
          <a:prstGeom prst="rect">
            <a:avLst/>
          </a:prstGeom>
          <a:solidFill>
            <a:srgbClr val="E8EDEE"/>
          </a:solidFill>
        </p:spPr>
        <p:txBody>
          <a:bodyPr wrap="square" tIns="216000" bIns="72000" rtlCol="0">
            <a:spAutoFit/>
          </a:bodyPr>
          <a:lstStyle/>
          <a:p>
            <a:pPr marL="171450" indent="-171450">
              <a:spcAft>
                <a:spcPts val="600"/>
              </a:spcAft>
              <a:buFont typeface="Arial" panose="020B0604020202020204" pitchFamily="34" charset="0"/>
              <a:buChar char="•"/>
            </a:pPr>
            <a:r>
              <a:rPr lang="en-GB" sz="1200" dirty="0">
                <a:solidFill>
                  <a:srgbClr val="425563"/>
                </a:solidFill>
              </a:rPr>
              <a:t>Males on average have longer median initial waiting times than females accessing the </a:t>
            </a:r>
            <a:r>
              <a:rPr lang="en-GB" sz="1200" b="1" dirty="0">
                <a:solidFill>
                  <a:srgbClr val="425563"/>
                </a:solidFill>
              </a:rPr>
              <a:t>same service type</a:t>
            </a:r>
            <a:r>
              <a:rPr lang="en-GB" sz="1200" dirty="0">
                <a:solidFill>
                  <a:srgbClr val="425563"/>
                </a:solidFill>
              </a:rPr>
              <a:t>.</a:t>
            </a:r>
          </a:p>
          <a:p>
            <a:pPr marL="171450" indent="-171450">
              <a:spcAft>
                <a:spcPts val="600"/>
              </a:spcAft>
              <a:buFont typeface="Arial" panose="020B0604020202020204" pitchFamily="34" charset="0"/>
              <a:buChar char="•"/>
            </a:pPr>
            <a:r>
              <a:rPr lang="en-GB" sz="1200" dirty="0">
                <a:solidFill>
                  <a:srgbClr val="425563"/>
                </a:solidFill>
              </a:rPr>
              <a:t>‘Asian’/’Black’/’Mixed’/’Mixed/Other’ ethnicity groups on average have longer median initial waiting times than ‘White’/’Not Known/Not Stated/Incomplete’ groups accessing the </a:t>
            </a:r>
            <a:r>
              <a:rPr lang="en-GB" sz="1200" b="1" dirty="0">
                <a:solidFill>
                  <a:srgbClr val="425563"/>
                </a:solidFill>
              </a:rPr>
              <a:t>same service type</a:t>
            </a:r>
            <a:r>
              <a:rPr lang="en-GB" sz="1200" dirty="0">
                <a:solidFill>
                  <a:srgbClr val="425563"/>
                </a:solidFill>
              </a:rPr>
              <a:t>.</a:t>
            </a:r>
          </a:p>
          <a:p>
            <a:pPr marL="171450" indent="-171450">
              <a:spcAft>
                <a:spcPts val="600"/>
              </a:spcAft>
              <a:buFont typeface="Arial" panose="020B0604020202020204" pitchFamily="34" charset="0"/>
              <a:buChar char="•"/>
            </a:pPr>
            <a:r>
              <a:rPr lang="en-GB" sz="1200" dirty="0">
                <a:solidFill>
                  <a:srgbClr val="425563"/>
                </a:solidFill>
              </a:rPr>
              <a:t>When comparing gender-ethnicity groups </a:t>
            </a:r>
            <a:r>
              <a:rPr lang="en-GB" sz="1200" b="1" dirty="0">
                <a:solidFill>
                  <a:srgbClr val="425563"/>
                </a:solidFill>
              </a:rPr>
              <a:t>referred to providers within the same ICB, </a:t>
            </a:r>
            <a:r>
              <a:rPr lang="en-GB" sz="1200" dirty="0">
                <a:solidFill>
                  <a:srgbClr val="425563"/>
                </a:solidFill>
              </a:rPr>
              <a:t>Black females on average have the shortest waiting time (excluding non-reported ethnicity) and Asian males have on average the longest waiting times.</a:t>
            </a:r>
          </a:p>
        </p:txBody>
      </p:sp>
      <p:sp>
        <p:nvSpPr>
          <p:cNvPr id="6" name="TextBox 5">
            <a:extLst>
              <a:ext uri="{FF2B5EF4-FFF2-40B4-BE49-F238E27FC236}">
                <a16:creationId xmlns:a16="http://schemas.microsoft.com/office/drawing/2014/main" id="{169FD98C-AE9B-25F7-0688-649E24C4DE5E}"/>
              </a:ext>
            </a:extLst>
          </p:cNvPr>
          <p:cNvSpPr txBox="1"/>
          <p:nvPr/>
        </p:nvSpPr>
        <p:spPr>
          <a:xfrm>
            <a:off x="7123197" y="1588277"/>
            <a:ext cx="1189097" cy="257366"/>
          </a:xfrm>
          <a:prstGeom prst="rect">
            <a:avLst/>
          </a:prstGeom>
          <a:solidFill>
            <a:srgbClr val="22364F"/>
          </a:solidFill>
        </p:spPr>
        <p:txBody>
          <a:bodyPr wrap="square" lIns="36000" tIns="36000" rIns="36000" bIns="36000" rtlCol="0" anchor="ctr" anchorCtr="0">
            <a:spAutoFit/>
          </a:bodyPr>
          <a:lstStyle/>
          <a:p>
            <a:pPr algn="ctr">
              <a:defRPr/>
            </a:pPr>
            <a:r>
              <a:rPr lang="en-GB" sz="1200" kern="0">
                <a:solidFill>
                  <a:srgbClr val="FFFFFF"/>
                </a:solidFill>
                <a:latin typeface="Arial" panose="020B0604020202020204" pitchFamily="34" charset="0"/>
                <a:cs typeface="Arial" panose="020B0604020202020204" pitchFamily="34" charset="0"/>
              </a:rPr>
              <a:t>Key points</a:t>
            </a:r>
          </a:p>
        </p:txBody>
      </p:sp>
      <p:grpSp>
        <p:nvGrpSpPr>
          <p:cNvPr id="30" name="Group 29">
            <a:extLst>
              <a:ext uri="{FF2B5EF4-FFF2-40B4-BE49-F238E27FC236}">
                <a16:creationId xmlns:a16="http://schemas.microsoft.com/office/drawing/2014/main" id="{D8A38521-8174-EE62-71F6-090E42BCA0EF}"/>
              </a:ext>
            </a:extLst>
          </p:cNvPr>
          <p:cNvGrpSpPr/>
          <p:nvPr/>
        </p:nvGrpSpPr>
        <p:grpSpPr>
          <a:xfrm>
            <a:off x="763200" y="3006621"/>
            <a:ext cx="4200294" cy="1634320"/>
            <a:chOff x="769470" y="3342373"/>
            <a:chExt cx="4200294" cy="1634320"/>
          </a:xfrm>
        </p:grpSpPr>
        <p:sp>
          <p:nvSpPr>
            <p:cNvPr id="7" name="Title 1">
              <a:extLst>
                <a:ext uri="{FF2B5EF4-FFF2-40B4-BE49-F238E27FC236}">
                  <a16:creationId xmlns:a16="http://schemas.microsoft.com/office/drawing/2014/main" id="{6C686987-53C8-D3DC-9212-1D733C355C9F}"/>
                </a:ext>
              </a:extLst>
            </p:cNvPr>
            <p:cNvSpPr txBox="1">
              <a:spLocks/>
            </p:cNvSpPr>
            <p:nvPr/>
          </p:nvSpPr>
          <p:spPr>
            <a:xfrm>
              <a:off x="769470" y="3342373"/>
              <a:ext cx="4200294" cy="402658"/>
            </a:xfrm>
            <a:prstGeom prst="rect">
              <a:avLst/>
            </a:prstGeom>
          </p:spPr>
          <p:txBody>
            <a:bodyPr lIns="0" anchor="ctr"/>
            <a:lstStyle>
              <a:lvl1pPr algn="l" defTabSz="914400" rtl="0" eaLnBrk="1" latinLnBrk="0" hangingPunct="1">
                <a:lnSpc>
                  <a:spcPct val="90000"/>
                </a:lnSpc>
                <a:spcBef>
                  <a:spcPct val="0"/>
                </a:spcBef>
                <a:buNone/>
                <a:defRPr lang="en-GB" sz="1800" b="1" kern="1200">
                  <a:solidFill>
                    <a:srgbClr val="005EB8"/>
                  </a:solidFill>
                  <a:effectLst/>
                  <a:latin typeface="Arial" panose="020B0604020202020204" pitchFamily="34" charset="0"/>
                  <a:ea typeface="+mn-ea"/>
                  <a:cs typeface="+mn-cs"/>
                </a:defRPr>
              </a:lvl1pPr>
            </a:lstStyle>
            <a:p>
              <a:r>
                <a:rPr lang="en-GB" sz="1400" b="0" dirty="0">
                  <a:solidFill>
                    <a:srgbClr val="425563"/>
                  </a:solidFill>
                </a:rPr>
                <a:t>Median initial waiting times</a:t>
              </a:r>
            </a:p>
            <a:p>
              <a:r>
                <a:rPr lang="en-GB" sz="1200" b="0" dirty="0">
                  <a:solidFill>
                    <a:srgbClr val="425563"/>
                  </a:solidFill>
                </a:rPr>
                <a:t>standardised by service type</a:t>
              </a:r>
            </a:p>
          </p:txBody>
        </p:sp>
        <p:pic>
          <p:nvPicPr>
            <p:cNvPr id="20" name="Picture 19">
              <a:extLst>
                <a:ext uri="{FF2B5EF4-FFF2-40B4-BE49-F238E27FC236}">
                  <a16:creationId xmlns:a16="http://schemas.microsoft.com/office/drawing/2014/main" id="{29B3249B-5E42-25A4-31CF-A2A2CEE48DA2}"/>
                </a:ext>
              </a:extLst>
            </p:cNvPr>
            <p:cNvPicPr>
              <a:picLocks noChangeAspect="1"/>
            </p:cNvPicPr>
            <p:nvPr/>
          </p:nvPicPr>
          <p:blipFill>
            <a:blip r:embed="rId2"/>
            <a:stretch>
              <a:fillRect/>
            </a:stretch>
          </p:blipFill>
          <p:spPr>
            <a:xfrm>
              <a:off x="769470" y="3726740"/>
              <a:ext cx="4102787" cy="1249953"/>
            </a:xfrm>
            <a:prstGeom prst="rect">
              <a:avLst/>
            </a:prstGeom>
          </p:spPr>
        </p:pic>
      </p:grpSp>
      <p:grpSp>
        <p:nvGrpSpPr>
          <p:cNvPr id="31" name="Group 30">
            <a:extLst>
              <a:ext uri="{FF2B5EF4-FFF2-40B4-BE49-F238E27FC236}">
                <a16:creationId xmlns:a16="http://schemas.microsoft.com/office/drawing/2014/main" id="{98FCAFED-037B-9E16-EE98-2D599B9B1F5B}"/>
              </a:ext>
            </a:extLst>
          </p:cNvPr>
          <p:cNvGrpSpPr/>
          <p:nvPr/>
        </p:nvGrpSpPr>
        <p:grpSpPr>
          <a:xfrm>
            <a:off x="763200" y="4729886"/>
            <a:ext cx="4102787" cy="1615353"/>
            <a:chOff x="763200" y="4985565"/>
            <a:chExt cx="4102787" cy="1615353"/>
          </a:xfrm>
        </p:grpSpPr>
        <p:sp>
          <p:nvSpPr>
            <p:cNvPr id="8" name="Title 1">
              <a:extLst>
                <a:ext uri="{FF2B5EF4-FFF2-40B4-BE49-F238E27FC236}">
                  <a16:creationId xmlns:a16="http://schemas.microsoft.com/office/drawing/2014/main" id="{C9868875-06D2-F192-5E1C-C75429A00524}"/>
                </a:ext>
              </a:extLst>
            </p:cNvPr>
            <p:cNvSpPr txBox="1">
              <a:spLocks/>
            </p:cNvSpPr>
            <p:nvPr/>
          </p:nvSpPr>
          <p:spPr>
            <a:xfrm>
              <a:off x="763200" y="4985565"/>
              <a:ext cx="4102787" cy="371712"/>
            </a:xfrm>
            <a:prstGeom prst="rect">
              <a:avLst/>
            </a:prstGeom>
          </p:spPr>
          <p:txBody>
            <a:bodyPr lIns="0" anchor="ctr"/>
            <a:lstStyle>
              <a:lvl1pPr algn="l" defTabSz="914400" rtl="0" eaLnBrk="1" latinLnBrk="0" hangingPunct="1">
                <a:lnSpc>
                  <a:spcPct val="90000"/>
                </a:lnSpc>
                <a:spcBef>
                  <a:spcPct val="0"/>
                </a:spcBef>
                <a:buNone/>
                <a:defRPr lang="en-GB" sz="1800" b="1" kern="1200">
                  <a:solidFill>
                    <a:srgbClr val="005EB8"/>
                  </a:solidFill>
                  <a:effectLst/>
                  <a:latin typeface="Arial" panose="020B0604020202020204" pitchFamily="34" charset="0"/>
                  <a:ea typeface="+mn-ea"/>
                  <a:cs typeface="+mn-cs"/>
                </a:defRPr>
              </a:lvl1pPr>
            </a:lstStyle>
            <a:p>
              <a:r>
                <a:rPr lang="en-GB" sz="1400" b="0" dirty="0">
                  <a:solidFill>
                    <a:srgbClr val="425563"/>
                  </a:solidFill>
                </a:rPr>
                <a:t>Median initial waiting times</a:t>
              </a:r>
            </a:p>
            <a:p>
              <a:r>
                <a:rPr lang="en-GB" sz="1200" b="0" dirty="0">
                  <a:solidFill>
                    <a:srgbClr val="425563"/>
                  </a:solidFill>
                </a:rPr>
                <a:t>standardised by ICB</a:t>
              </a:r>
              <a:endParaRPr lang="en-GB" sz="1400" b="0" dirty="0">
                <a:solidFill>
                  <a:srgbClr val="425563"/>
                </a:solidFill>
              </a:endParaRPr>
            </a:p>
          </p:txBody>
        </p:sp>
        <p:pic>
          <p:nvPicPr>
            <p:cNvPr id="22" name="Picture 21">
              <a:extLst>
                <a:ext uri="{FF2B5EF4-FFF2-40B4-BE49-F238E27FC236}">
                  <a16:creationId xmlns:a16="http://schemas.microsoft.com/office/drawing/2014/main" id="{F9BB3BAF-DDE6-881F-6886-B4CA21AF197B}"/>
                </a:ext>
              </a:extLst>
            </p:cNvPr>
            <p:cNvPicPr>
              <a:picLocks noChangeAspect="1"/>
            </p:cNvPicPr>
            <p:nvPr/>
          </p:nvPicPr>
          <p:blipFill>
            <a:blip r:embed="rId3"/>
            <a:stretch>
              <a:fillRect/>
            </a:stretch>
          </p:blipFill>
          <p:spPr>
            <a:xfrm>
              <a:off x="763200" y="5350965"/>
              <a:ext cx="4102787" cy="1249953"/>
            </a:xfrm>
            <a:prstGeom prst="rect">
              <a:avLst/>
            </a:prstGeom>
          </p:spPr>
        </p:pic>
      </p:grpSp>
      <p:grpSp>
        <p:nvGrpSpPr>
          <p:cNvPr id="32" name="Group 31">
            <a:extLst>
              <a:ext uri="{FF2B5EF4-FFF2-40B4-BE49-F238E27FC236}">
                <a16:creationId xmlns:a16="http://schemas.microsoft.com/office/drawing/2014/main" id="{0E668431-C1F3-3B72-DCD0-28A89EF7398B}"/>
              </a:ext>
            </a:extLst>
          </p:cNvPr>
          <p:cNvGrpSpPr/>
          <p:nvPr/>
        </p:nvGrpSpPr>
        <p:grpSpPr>
          <a:xfrm>
            <a:off x="763200" y="1443845"/>
            <a:ext cx="4102787" cy="1529676"/>
            <a:chOff x="763200" y="1228085"/>
            <a:chExt cx="4102787" cy="1529676"/>
          </a:xfrm>
        </p:grpSpPr>
        <p:pic>
          <p:nvPicPr>
            <p:cNvPr id="27" name="Picture 26">
              <a:extLst>
                <a:ext uri="{FF2B5EF4-FFF2-40B4-BE49-F238E27FC236}">
                  <a16:creationId xmlns:a16="http://schemas.microsoft.com/office/drawing/2014/main" id="{2A9CE2AB-887A-20EA-E176-24DA8B0D4584}"/>
                </a:ext>
              </a:extLst>
            </p:cNvPr>
            <p:cNvPicPr>
              <a:picLocks noChangeAspect="1"/>
            </p:cNvPicPr>
            <p:nvPr/>
          </p:nvPicPr>
          <p:blipFill>
            <a:blip r:embed="rId4"/>
            <a:stretch>
              <a:fillRect/>
            </a:stretch>
          </p:blipFill>
          <p:spPr>
            <a:xfrm>
              <a:off x="763200" y="1507808"/>
              <a:ext cx="4102787" cy="1249953"/>
            </a:xfrm>
            <a:prstGeom prst="rect">
              <a:avLst/>
            </a:prstGeom>
          </p:spPr>
        </p:pic>
        <p:sp>
          <p:nvSpPr>
            <p:cNvPr id="29" name="TextBox 28">
              <a:extLst>
                <a:ext uri="{FF2B5EF4-FFF2-40B4-BE49-F238E27FC236}">
                  <a16:creationId xmlns:a16="http://schemas.microsoft.com/office/drawing/2014/main" id="{79D75120-D5AF-CFAE-2039-BC5B5EE462BE}"/>
                </a:ext>
              </a:extLst>
            </p:cNvPr>
            <p:cNvSpPr txBox="1"/>
            <p:nvPr/>
          </p:nvSpPr>
          <p:spPr>
            <a:xfrm>
              <a:off x="763200" y="1228085"/>
              <a:ext cx="4102787" cy="307777"/>
            </a:xfrm>
            <a:prstGeom prst="rect">
              <a:avLst/>
            </a:prstGeom>
            <a:noFill/>
          </p:spPr>
          <p:txBody>
            <a:bodyPr wrap="square" lIns="0" rIns="0" anchor="ctr">
              <a:spAutoFit/>
            </a:bodyPr>
            <a:lstStyle/>
            <a:p>
              <a:r>
                <a:rPr lang="en-GB" sz="1400" b="0" dirty="0">
                  <a:solidFill>
                    <a:srgbClr val="425563"/>
                  </a:solidFill>
                </a:rPr>
                <a:t>Median initial waiting times (days)</a:t>
              </a:r>
            </a:p>
          </p:txBody>
        </p:sp>
      </p:grpSp>
      <p:sp>
        <p:nvSpPr>
          <p:cNvPr id="34" name="TextBox 33">
            <a:extLst>
              <a:ext uri="{FF2B5EF4-FFF2-40B4-BE49-F238E27FC236}">
                <a16:creationId xmlns:a16="http://schemas.microsoft.com/office/drawing/2014/main" id="{2D4252B5-2EFF-31BA-A627-812BF21853CB}"/>
              </a:ext>
            </a:extLst>
          </p:cNvPr>
          <p:cNvSpPr txBox="1"/>
          <p:nvPr/>
        </p:nvSpPr>
        <p:spPr>
          <a:xfrm>
            <a:off x="6650776" y="4530933"/>
            <a:ext cx="4778024" cy="1814306"/>
          </a:xfrm>
          <a:prstGeom prst="rect">
            <a:avLst/>
          </a:prstGeom>
          <a:solidFill>
            <a:srgbClr val="BADFDC"/>
          </a:solidFill>
        </p:spPr>
        <p:txBody>
          <a:bodyPr wrap="square" tIns="216000" bIns="72000" rtlCol="0">
            <a:spAutoFit/>
          </a:bodyPr>
          <a:lstStyle/>
          <a:p>
            <a:pPr marL="171450" lvl="1" indent="-171450" fontAlgn="b">
              <a:spcBef>
                <a:spcPts val="0"/>
              </a:spcBef>
              <a:buFont typeface="Arial" panose="020B0604020202020204" pitchFamily="34" charset="0"/>
              <a:buChar char="•"/>
            </a:pPr>
            <a:r>
              <a:rPr lang="en-GB" sz="1100" dirty="0">
                <a:solidFill>
                  <a:srgbClr val="425463"/>
                </a:solidFill>
                <a:latin typeface="+mj-lt"/>
              </a:rPr>
              <a:t>CYP and families from racialised communities may face additional barriers in accessing support. This could be related to stigma, cultural understanding of mental health, language barriers, and lack of trust in NHS or other healthcare professionals. This </a:t>
            </a:r>
            <a:r>
              <a:rPr lang="en-GB" sz="1100" b="0" i="0" u="none" strike="noStrike" dirty="0">
                <a:solidFill>
                  <a:srgbClr val="425463"/>
                </a:solidFill>
                <a:effectLst/>
                <a:latin typeface="+mj-lt"/>
              </a:rPr>
              <a:t>may affect how they present symptoms/behaviours and consequently assessments of risk and prioritisation when triaging.</a:t>
            </a:r>
          </a:p>
          <a:p>
            <a:pPr marL="171450" lvl="1" indent="-171450" fontAlgn="b">
              <a:spcBef>
                <a:spcPts val="0"/>
              </a:spcBef>
              <a:buFont typeface="Arial" panose="020B0604020202020204" pitchFamily="34" charset="0"/>
              <a:buChar char="•"/>
            </a:pPr>
            <a:r>
              <a:rPr lang="en-GB" sz="1100" b="0" i="0" u="none" strike="noStrike" dirty="0">
                <a:solidFill>
                  <a:srgbClr val="425463"/>
                </a:solidFill>
                <a:effectLst/>
                <a:latin typeface="+mj-lt"/>
              </a:rPr>
              <a:t>Additionally, unconscious bias and differencing levels of cultural competencies may influence </a:t>
            </a:r>
            <a:r>
              <a:rPr lang="en-GB" sz="1100" dirty="0">
                <a:solidFill>
                  <a:srgbClr val="425463"/>
                </a:solidFill>
                <a:latin typeface="+mj-lt"/>
              </a:rPr>
              <a:t>staff involved in referrals (e.g., healthcare professionals, schools) when referring and assessing CYP.</a:t>
            </a:r>
            <a:endParaRPr lang="en-GB" sz="1100" b="0" i="0" u="none" strike="noStrike" dirty="0">
              <a:solidFill>
                <a:srgbClr val="425463"/>
              </a:solidFill>
              <a:effectLst/>
              <a:latin typeface="+mj-lt"/>
            </a:endParaRPr>
          </a:p>
        </p:txBody>
      </p:sp>
      <p:sp>
        <p:nvSpPr>
          <p:cNvPr id="35" name="TextBox 34">
            <a:extLst>
              <a:ext uri="{FF2B5EF4-FFF2-40B4-BE49-F238E27FC236}">
                <a16:creationId xmlns:a16="http://schemas.microsoft.com/office/drawing/2014/main" id="{9342979C-7915-680E-795E-5A02FEEBCC14}"/>
              </a:ext>
            </a:extLst>
          </p:cNvPr>
          <p:cNvSpPr txBox="1"/>
          <p:nvPr/>
        </p:nvSpPr>
        <p:spPr>
          <a:xfrm>
            <a:off x="7148475" y="4402248"/>
            <a:ext cx="1795424" cy="257369"/>
          </a:xfrm>
          <a:prstGeom prst="rect">
            <a:avLst/>
          </a:prstGeom>
          <a:solidFill>
            <a:srgbClr val="22364F"/>
          </a:solidFill>
        </p:spPr>
        <p:txBody>
          <a:bodyPr wrap="square" lIns="36000" tIns="36000" rIns="36000" bIns="36000" rtlCol="0" anchor="ctr" anchorCtr="0">
            <a:spAutoFit/>
          </a:bodyPr>
          <a:lstStyle/>
          <a:p>
            <a:pPr algn="ctr">
              <a:defRPr/>
            </a:pPr>
            <a:r>
              <a:rPr lang="en-GB" sz="1200" kern="0" dirty="0">
                <a:solidFill>
                  <a:srgbClr val="FFFFFF"/>
                </a:solidFill>
                <a:latin typeface="Arial" panose="020B0604020202020204" pitchFamily="34" charset="0"/>
                <a:cs typeface="Arial" panose="020B0604020202020204" pitchFamily="34" charset="0"/>
              </a:rPr>
              <a:t>Suggested factors</a:t>
            </a:r>
          </a:p>
        </p:txBody>
      </p:sp>
      <p:sp>
        <p:nvSpPr>
          <p:cNvPr id="36" name="Rectangle: Rounded Corners 35">
            <a:extLst>
              <a:ext uri="{FF2B5EF4-FFF2-40B4-BE49-F238E27FC236}">
                <a16:creationId xmlns:a16="http://schemas.microsoft.com/office/drawing/2014/main" id="{749C9C65-B6B8-4449-DF76-038C9063A973}"/>
              </a:ext>
            </a:extLst>
          </p:cNvPr>
          <p:cNvSpPr/>
          <p:nvPr/>
        </p:nvSpPr>
        <p:spPr>
          <a:xfrm>
            <a:off x="5073433" y="3043878"/>
            <a:ext cx="1369897" cy="872193"/>
          </a:xfrm>
          <a:prstGeom prst="roundRect">
            <a:avLst/>
          </a:prstGeom>
          <a:solidFill>
            <a:srgbClr val="BDD9F0"/>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en-GB" sz="900" dirty="0">
                <a:solidFill>
                  <a:srgbClr val="425463"/>
                </a:solidFill>
                <a:cs typeface="Arial" panose="020B0604020202020204" pitchFamily="34" charset="0"/>
              </a:rPr>
              <a:t>How do waiting times vary by </a:t>
            </a:r>
            <a:r>
              <a:rPr lang="en-GB" sz="900" b="1" dirty="0">
                <a:solidFill>
                  <a:srgbClr val="425463"/>
                </a:solidFill>
                <a:cs typeface="Arial" panose="020B0604020202020204" pitchFamily="34" charset="0"/>
              </a:rPr>
              <a:t>ethnicity</a:t>
            </a:r>
            <a:r>
              <a:rPr lang="en-GB" sz="900" dirty="0">
                <a:solidFill>
                  <a:srgbClr val="425463"/>
                </a:solidFill>
                <a:cs typeface="Arial" panose="020B0604020202020204" pitchFamily="34" charset="0"/>
              </a:rPr>
              <a:t> when comparing referrals to the same </a:t>
            </a:r>
            <a:r>
              <a:rPr lang="en-GB" sz="900" b="1" dirty="0">
                <a:solidFill>
                  <a:srgbClr val="425463"/>
                </a:solidFill>
                <a:cs typeface="Arial" panose="020B0604020202020204" pitchFamily="34" charset="0"/>
              </a:rPr>
              <a:t>service type</a:t>
            </a:r>
            <a:r>
              <a:rPr lang="en-GB" sz="900" dirty="0">
                <a:solidFill>
                  <a:srgbClr val="425463"/>
                </a:solidFill>
                <a:cs typeface="Arial" panose="020B0604020202020204" pitchFamily="34" charset="0"/>
              </a:rPr>
              <a:t>? </a:t>
            </a:r>
            <a:endParaRPr lang="en-GB" sz="900" dirty="0">
              <a:solidFill>
                <a:srgbClr val="425463"/>
              </a:solidFill>
            </a:endParaRPr>
          </a:p>
        </p:txBody>
      </p:sp>
      <p:sp>
        <p:nvSpPr>
          <p:cNvPr id="37" name="Rectangle: Rounded Corners 36">
            <a:extLst>
              <a:ext uri="{FF2B5EF4-FFF2-40B4-BE49-F238E27FC236}">
                <a16:creationId xmlns:a16="http://schemas.microsoft.com/office/drawing/2014/main" id="{07F168B4-7EA5-E3B7-2EA9-4F6C8B5A608F}"/>
              </a:ext>
            </a:extLst>
          </p:cNvPr>
          <p:cNvSpPr/>
          <p:nvPr/>
        </p:nvSpPr>
        <p:spPr>
          <a:xfrm>
            <a:off x="5073433" y="4729886"/>
            <a:ext cx="1369897" cy="872194"/>
          </a:xfrm>
          <a:prstGeom prst="roundRect">
            <a:avLst/>
          </a:prstGeom>
          <a:solidFill>
            <a:srgbClr val="BDD9F0"/>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en-GB" sz="900" dirty="0">
                <a:solidFill>
                  <a:srgbClr val="425463"/>
                </a:solidFill>
                <a:cs typeface="Arial" panose="020B0604020202020204" pitchFamily="34" charset="0"/>
              </a:rPr>
              <a:t>How do waiting times vary by </a:t>
            </a:r>
            <a:r>
              <a:rPr lang="en-GB" sz="900" b="1" dirty="0">
                <a:solidFill>
                  <a:srgbClr val="425463"/>
                </a:solidFill>
                <a:cs typeface="Arial" panose="020B0604020202020204" pitchFamily="34" charset="0"/>
              </a:rPr>
              <a:t>ethnicity</a:t>
            </a:r>
            <a:r>
              <a:rPr lang="en-GB" sz="900" dirty="0">
                <a:solidFill>
                  <a:srgbClr val="425463"/>
                </a:solidFill>
                <a:cs typeface="Arial" panose="020B0604020202020204" pitchFamily="34" charset="0"/>
              </a:rPr>
              <a:t> when comparing referrals within the same </a:t>
            </a:r>
            <a:r>
              <a:rPr lang="en-GB" sz="900" b="1" dirty="0">
                <a:solidFill>
                  <a:srgbClr val="425463"/>
                </a:solidFill>
                <a:cs typeface="Arial" panose="020B0604020202020204" pitchFamily="34" charset="0"/>
              </a:rPr>
              <a:t>ICB</a:t>
            </a:r>
            <a:r>
              <a:rPr lang="en-GB" sz="900" dirty="0">
                <a:solidFill>
                  <a:srgbClr val="425463"/>
                </a:solidFill>
                <a:cs typeface="Arial" panose="020B0604020202020204" pitchFamily="34" charset="0"/>
              </a:rPr>
              <a:t>? </a:t>
            </a:r>
            <a:endParaRPr lang="en-GB" sz="900" dirty="0">
              <a:solidFill>
                <a:srgbClr val="425463"/>
              </a:solidFill>
            </a:endParaRPr>
          </a:p>
        </p:txBody>
      </p:sp>
      <p:cxnSp>
        <p:nvCxnSpPr>
          <p:cNvPr id="39" name="Straight Arrow Connector 38">
            <a:extLst>
              <a:ext uri="{FF2B5EF4-FFF2-40B4-BE49-F238E27FC236}">
                <a16:creationId xmlns:a16="http://schemas.microsoft.com/office/drawing/2014/main" id="{53592FAA-D8BC-7552-0E2F-FDBC315C7FBC}"/>
              </a:ext>
            </a:extLst>
          </p:cNvPr>
          <p:cNvCxnSpPr>
            <a:cxnSpLocks/>
            <a:stCxn id="36" idx="1"/>
          </p:cNvCxnSpPr>
          <p:nvPr/>
        </p:nvCxnSpPr>
        <p:spPr>
          <a:xfrm flipH="1" flipV="1">
            <a:off x="4865987" y="3292822"/>
            <a:ext cx="207446" cy="1871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F1A18260-248F-23F1-BC67-66EB120FA2FC}"/>
              </a:ext>
            </a:extLst>
          </p:cNvPr>
          <p:cNvCxnSpPr>
            <a:cxnSpLocks/>
            <a:stCxn id="37" idx="1"/>
            <a:endCxn id="8" idx="3"/>
          </p:cNvCxnSpPr>
          <p:nvPr/>
        </p:nvCxnSpPr>
        <p:spPr>
          <a:xfrm flipH="1" flipV="1">
            <a:off x="4865987" y="4915742"/>
            <a:ext cx="207446" cy="2502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8" name="Rectangle 47">
            <a:extLst>
              <a:ext uri="{FF2B5EF4-FFF2-40B4-BE49-F238E27FC236}">
                <a16:creationId xmlns:a16="http://schemas.microsoft.com/office/drawing/2014/main" id="{1B2A6E67-3218-C6D3-8916-867D2921E1E1}"/>
              </a:ext>
            </a:extLst>
          </p:cNvPr>
          <p:cNvSpPr/>
          <p:nvPr/>
        </p:nvSpPr>
        <p:spPr>
          <a:xfrm>
            <a:off x="9831977" y="261257"/>
            <a:ext cx="1151312" cy="324000"/>
          </a:xfrm>
          <a:prstGeom prst="rect">
            <a:avLst/>
          </a:prstGeom>
          <a:solidFill>
            <a:schemeClr val="accent5">
              <a:lumMod val="60000"/>
              <a:lumOff val="4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200" b="1"/>
              <a:t>Key finding 3</a:t>
            </a:r>
            <a:endParaRPr lang="en-GB" sz="900" b="1"/>
          </a:p>
        </p:txBody>
      </p:sp>
    </p:spTree>
    <p:extLst>
      <p:ext uri="{BB962C8B-B14F-4D97-AF65-F5344CB8AC3E}">
        <p14:creationId xmlns:p14="http://schemas.microsoft.com/office/powerpoint/2010/main" val="2194769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62F8AC8-4B23-E801-131E-E275FDA8C98C}"/>
              </a:ext>
            </a:extLst>
          </p:cNvPr>
          <p:cNvPicPr>
            <a:picLocks noChangeAspect="1"/>
          </p:cNvPicPr>
          <p:nvPr/>
        </p:nvPicPr>
        <p:blipFill>
          <a:blip r:embed="rId2"/>
          <a:stretch>
            <a:fillRect/>
          </a:stretch>
        </p:blipFill>
        <p:spPr>
          <a:xfrm>
            <a:off x="777388" y="1612174"/>
            <a:ext cx="9814412" cy="1893869"/>
          </a:xfrm>
          <a:prstGeom prst="rect">
            <a:avLst/>
          </a:prstGeom>
        </p:spPr>
      </p:pic>
      <p:sp>
        <p:nvSpPr>
          <p:cNvPr id="10" name="Title 1">
            <a:extLst>
              <a:ext uri="{FF2B5EF4-FFF2-40B4-BE49-F238E27FC236}">
                <a16:creationId xmlns:a16="http://schemas.microsoft.com/office/drawing/2014/main" id="{5351710C-B4C3-60B9-AA96-74946378BDC5}"/>
              </a:ext>
            </a:extLst>
          </p:cNvPr>
          <p:cNvSpPr txBox="1">
            <a:spLocks/>
          </p:cNvSpPr>
          <p:nvPr/>
        </p:nvSpPr>
        <p:spPr>
          <a:xfrm>
            <a:off x="770293" y="1368957"/>
            <a:ext cx="4523286" cy="246460"/>
          </a:xfrm>
          <a:prstGeom prst="rect">
            <a:avLst/>
          </a:prstGeom>
        </p:spPr>
        <p:txBody>
          <a:bodyPr lIns="0" anchor="ctr"/>
          <a:lstStyle>
            <a:lvl1pPr algn="l" defTabSz="914400" rtl="0" eaLnBrk="1" latinLnBrk="0" hangingPunct="1">
              <a:lnSpc>
                <a:spcPct val="90000"/>
              </a:lnSpc>
              <a:spcBef>
                <a:spcPct val="0"/>
              </a:spcBef>
              <a:buNone/>
              <a:defRPr lang="en-GB" sz="1800" b="1" kern="1200">
                <a:solidFill>
                  <a:srgbClr val="005EB8"/>
                </a:solidFill>
                <a:effectLst/>
                <a:latin typeface="Arial" panose="020B0604020202020204" pitchFamily="34" charset="0"/>
                <a:ea typeface="+mn-ea"/>
                <a:cs typeface="+mn-cs"/>
              </a:defRPr>
            </a:lvl1pPr>
          </a:lstStyle>
          <a:p>
            <a:r>
              <a:rPr lang="en-GB" sz="1400" b="0" dirty="0">
                <a:solidFill>
                  <a:srgbClr val="425563"/>
                </a:solidFill>
              </a:rPr>
              <a:t>Service types most frequently accessed by Black males</a:t>
            </a:r>
          </a:p>
        </p:txBody>
      </p:sp>
      <p:sp>
        <p:nvSpPr>
          <p:cNvPr id="3" name="Title 2">
            <a:extLst>
              <a:ext uri="{FF2B5EF4-FFF2-40B4-BE49-F238E27FC236}">
                <a16:creationId xmlns:a16="http://schemas.microsoft.com/office/drawing/2014/main" id="{8F710C53-CF63-F7B5-1470-7D4B094B4D5D}"/>
              </a:ext>
            </a:extLst>
          </p:cNvPr>
          <p:cNvSpPr>
            <a:spLocks noGrp="1"/>
          </p:cNvSpPr>
          <p:nvPr>
            <p:ph type="title"/>
          </p:nvPr>
        </p:nvSpPr>
        <p:spPr>
          <a:xfrm>
            <a:off x="763199" y="770400"/>
            <a:ext cx="10209601" cy="409370"/>
          </a:xfrm>
        </p:spPr>
        <p:txBody>
          <a:bodyPr/>
          <a:lstStyle/>
          <a:p>
            <a:r>
              <a:rPr lang="en-GB">
                <a:solidFill>
                  <a:schemeClr val="tx1"/>
                </a:solidFill>
              </a:rPr>
              <a:t>Waiting times for Black males are improving, compared to the total London CYP population</a:t>
            </a:r>
          </a:p>
        </p:txBody>
      </p:sp>
      <p:sp>
        <p:nvSpPr>
          <p:cNvPr id="5" name="TextBox 4">
            <a:extLst>
              <a:ext uri="{FF2B5EF4-FFF2-40B4-BE49-F238E27FC236}">
                <a16:creationId xmlns:a16="http://schemas.microsoft.com/office/drawing/2014/main" id="{16FD5C46-47CE-4734-411D-711154E72BDB}"/>
              </a:ext>
            </a:extLst>
          </p:cNvPr>
          <p:cNvSpPr txBox="1"/>
          <p:nvPr/>
        </p:nvSpPr>
        <p:spPr>
          <a:xfrm>
            <a:off x="6280219" y="4060586"/>
            <a:ext cx="4311581" cy="2476026"/>
          </a:xfrm>
          <a:prstGeom prst="rect">
            <a:avLst/>
          </a:prstGeom>
          <a:solidFill>
            <a:srgbClr val="E8EDEE"/>
          </a:solidFill>
        </p:spPr>
        <p:txBody>
          <a:bodyPr wrap="square" tIns="216000" bIns="72000" rtlCol="0">
            <a:spAutoFit/>
          </a:bodyPr>
          <a:lstStyle/>
          <a:p>
            <a:pPr marL="171450" indent="-171450">
              <a:spcAft>
                <a:spcPts val="600"/>
              </a:spcAft>
              <a:buFont typeface="Arial" panose="020B0604020202020204" pitchFamily="34" charset="0"/>
              <a:buChar char="•"/>
            </a:pPr>
            <a:r>
              <a:rPr lang="en-GB" sz="1100" dirty="0">
                <a:solidFill>
                  <a:srgbClr val="425463"/>
                </a:solidFill>
                <a:latin typeface="+mj-lt"/>
                <a:cs typeface="Arial"/>
              </a:rPr>
              <a:t>Between 2021 and 2023, the median initial waiting time for Black males has decreased from ~4-5x the median for the full 0-18yrs cohort to just under 2x.</a:t>
            </a:r>
          </a:p>
          <a:p>
            <a:pPr marL="171450" indent="-171450">
              <a:spcAft>
                <a:spcPts val="600"/>
              </a:spcAft>
              <a:buFont typeface="Arial" panose="020B0604020202020204" pitchFamily="34" charset="0"/>
              <a:buChar char="•"/>
            </a:pPr>
            <a:r>
              <a:rPr lang="en-GB" sz="1100" dirty="0">
                <a:solidFill>
                  <a:srgbClr val="425563"/>
                </a:solidFill>
              </a:rPr>
              <a:t>Black males are referred to the ‘General Psychiatry Service’, much more frequently than the wider CYP London population. </a:t>
            </a:r>
            <a:r>
              <a:rPr lang="en-GB" sz="1100" dirty="0">
                <a:solidFill>
                  <a:srgbClr val="425463"/>
                </a:solidFill>
                <a:latin typeface="+mj-lt"/>
                <a:cs typeface="Arial"/>
              </a:rPr>
              <a:t>This service type also has an above average median initial waiting time of 50 days.</a:t>
            </a:r>
            <a:endParaRPr lang="en-GB" sz="1100" dirty="0">
              <a:solidFill>
                <a:srgbClr val="425563"/>
              </a:solidFill>
            </a:endParaRPr>
          </a:p>
          <a:p>
            <a:pPr marL="171450" indent="-171450">
              <a:spcAft>
                <a:spcPts val="600"/>
              </a:spcAft>
              <a:buFont typeface="Arial" panose="020B0604020202020204" pitchFamily="34" charset="0"/>
              <a:buChar char="•"/>
            </a:pPr>
            <a:r>
              <a:rPr lang="en-GB" sz="1100" dirty="0">
                <a:solidFill>
                  <a:srgbClr val="425563"/>
                </a:solidFill>
              </a:rPr>
              <a:t>The initial median waiting time for ‘Other Mental Health Service – in scope of National Tariff Payment System’ is 17x longer for Black males as compared to the full 0-18yr London cohort. This is the 5</a:t>
            </a:r>
            <a:r>
              <a:rPr lang="en-GB" sz="1100" baseline="30000" dirty="0">
                <a:solidFill>
                  <a:srgbClr val="425563"/>
                </a:solidFill>
              </a:rPr>
              <a:t>th</a:t>
            </a:r>
            <a:r>
              <a:rPr lang="en-GB" sz="1100" dirty="0">
                <a:solidFill>
                  <a:srgbClr val="425563"/>
                </a:solidFill>
              </a:rPr>
              <a:t> most commonly accessed service type for Black males. </a:t>
            </a:r>
          </a:p>
        </p:txBody>
      </p:sp>
      <p:sp>
        <p:nvSpPr>
          <p:cNvPr id="6" name="TextBox 5">
            <a:extLst>
              <a:ext uri="{FF2B5EF4-FFF2-40B4-BE49-F238E27FC236}">
                <a16:creationId xmlns:a16="http://schemas.microsoft.com/office/drawing/2014/main" id="{169FD98C-AE9B-25F7-0688-649E24C4DE5E}"/>
              </a:ext>
            </a:extLst>
          </p:cNvPr>
          <p:cNvSpPr txBox="1"/>
          <p:nvPr/>
        </p:nvSpPr>
        <p:spPr>
          <a:xfrm>
            <a:off x="6646190" y="3931903"/>
            <a:ext cx="1195473" cy="257366"/>
          </a:xfrm>
          <a:prstGeom prst="rect">
            <a:avLst/>
          </a:prstGeom>
          <a:solidFill>
            <a:srgbClr val="22364F"/>
          </a:solidFill>
        </p:spPr>
        <p:txBody>
          <a:bodyPr wrap="square" lIns="36000" tIns="36000" rIns="36000" bIns="36000" rtlCol="0" anchor="ctr" anchorCtr="0">
            <a:spAutoFit/>
          </a:bodyPr>
          <a:lstStyle/>
          <a:p>
            <a:pPr algn="ctr">
              <a:defRPr/>
            </a:pPr>
            <a:r>
              <a:rPr lang="en-GB" sz="1200" kern="0" dirty="0">
                <a:solidFill>
                  <a:srgbClr val="FFFFFF"/>
                </a:solidFill>
                <a:latin typeface="Arial" panose="020B0604020202020204" pitchFamily="34" charset="0"/>
                <a:cs typeface="Arial" panose="020B0604020202020204" pitchFamily="34" charset="0"/>
              </a:rPr>
              <a:t>Key points</a:t>
            </a:r>
          </a:p>
        </p:txBody>
      </p:sp>
      <p:sp>
        <p:nvSpPr>
          <p:cNvPr id="9" name="Title 1">
            <a:extLst>
              <a:ext uri="{FF2B5EF4-FFF2-40B4-BE49-F238E27FC236}">
                <a16:creationId xmlns:a16="http://schemas.microsoft.com/office/drawing/2014/main" id="{37F7AB47-7BB0-A18D-AA2A-1B8F1639DEDC}"/>
              </a:ext>
            </a:extLst>
          </p:cNvPr>
          <p:cNvSpPr txBox="1">
            <a:spLocks/>
          </p:cNvSpPr>
          <p:nvPr/>
        </p:nvSpPr>
        <p:spPr>
          <a:xfrm>
            <a:off x="770293" y="3960943"/>
            <a:ext cx="4109881" cy="246460"/>
          </a:xfrm>
          <a:prstGeom prst="rect">
            <a:avLst/>
          </a:prstGeom>
        </p:spPr>
        <p:txBody>
          <a:bodyPr lIns="0" anchor="ctr"/>
          <a:lstStyle>
            <a:lvl1pPr algn="l" defTabSz="914400" rtl="0" eaLnBrk="1" latinLnBrk="0" hangingPunct="1">
              <a:lnSpc>
                <a:spcPct val="90000"/>
              </a:lnSpc>
              <a:spcBef>
                <a:spcPct val="0"/>
              </a:spcBef>
              <a:buNone/>
              <a:defRPr lang="en-GB" sz="1800" b="1" kern="1200">
                <a:solidFill>
                  <a:srgbClr val="005EB8"/>
                </a:solidFill>
                <a:effectLst/>
                <a:latin typeface="Arial" panose="020B0604020202020204" pitchFamily="34" charset="0"/>
                <a:ea typeface="+mn-ea"/>
                <a:cs typeface="+mn-cs"/>
              </a:defRPr>
            </a:lvl1pPr>
          </a:lstStyle>
          <a:p>
            <a:r>
              <a:rPr lang="en-GB" sz="1400" b="0" dirty="0">
                <a:solidFill>
                  <a:srgbClr val="425563"/>
                </a:solidFill>
              </a:rPr>
              <a:t>Trends in Black male relative waiting times</a:t>
            </a:r>
          </a:p>
        </p:txBody>
      </p:sp>
      <p:grpSp>
        <p:nvGrpSpPr>
          <p:cNvPr id="25" name="Group 24">
            <a:extLst>
              <a:ext uri="{FF2B5EF4-FFF2-40B4-BE49-F238E27FC236}">
                <a16:creationId xmlns:a16="http://schemas.microsoft.com/office/drawing/2014/main" id="{36A19E47-0299-678B-9A45-A2041556EC9D}"/>
              </a:ext>
            </a:extLst>
          </p:cNvPr>
          <p:cNvGrpSpPr/>
          <p:nvPr/>
        </p:nvGrpSpPr>
        <p:grpSpPr>
          <a:xfrm>
            <a:off x="777387" y="4201204"/>
            <a:ext cx="5134395" cy="1983028"/>
            <a:chOff x="690885" y="3504536"/>
            <a:chExt cx="4270906" cy="2013141"/>
          </a:xfrm>
        </p:grpSpPr>
        <p:graphicFrame>
          <p:nvGraphicFramePr>
            <p:cNvPr id="12" name="Chart 11">
              <a:extLst>
                <a:ext uri="{FF2B5EF4-FFF2-40B4-BE49-F238E27FC236}">
                  <a16:creationId xmlns:a16="http://schemas.microsoft.com/office/drawing/2014/main" id="{D4C53AB5-ECF8-63F9-5ECC-77F28C128BD3}"/>
                </a:ext>
              </a:extLst>
            </p:cNvPr>
            <p:cNvGraphicFramePr>
              <a:graphicFrameLocks/>
            </p:cNvGraphicFramePr>
            <p:nvPr>
              <p:extLst>
                <p:ext uri="{D42A27DB-BD31-4B8C-83A1-F6EECF244321}">
                  <p14:modId xmlns:p14="http://schemas.microsoft.com/office/powerpoint/2010/main" val="4070141176"/>
                </p:ext>
              </p:extLst>
            </p:nvPr>
          </p:nvGraphicFramePr>
          <p:xfrm>
            <a:off x="690885" y="3504536"/>
            <a:ext cx="4270906" cy="2013141"/>
          </p:xfrm>
          <a:graphic>
            <a:graphicData uri="http://schemas.openxmlformats.org/drawingml/2006/chart">
              <c:chart xmlns:c="http://schemas.openxmlformats.org/drawingml/2006/chart" xmlns:r="http://schemas.openxmlformats.org/officeDocument/2006/relationships" r:id="rId3"/>
            </a:graphicData>
          </a:graphic>
        </p:graphicFrame>
        <p:cxnSp>
          <p:nvCxnSpPr>
            <p:cNvPr id="23" name="Straight Connector 22">
              <a:extLst>
                <a:ext uri="{FF2B5EF4-FFF2-40B4-BE49-F238E27FC236}">
                  <a16:creationId xmlns:a16="http://schemas.microsoft.com/office/drawing/2014/main" id="{31A0A393-C42F-47A2-4C60-4F8B10BB7A09}"/>
                </a:ext>
              </a:extLst>
            </p:cNvPr>
            <p:cNvCxnSpPr>
              <a:cxnSpLocks/>
            </p:cNvCxnSpPr>
            <p:nvPr/>
          </p:nvCxnSpPr>
          <p:spPr>
            <a:xfrm>
              <a:off x="1359473" y="4186754"/>
              <a:ext cx="3543627" cy="0"/>
            </a:xfrm>
            <a:prstGeom prst="line">
              <a:avLst/>
            </a:prstGeom>
            <a:ln w="19050" cap="flat" cmpd="sng" algn="ctr">
              <a:solidFill>
                <a:srgbClr val="42546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 name="TextBox 23">
              <a:extLst>
                <a:ext uri="{FF2B5EF4-FFF2-40B4-BE49-F238E27FC236}">
                  <a16:creationId xmlns:a16="http://schemas.microsoft.com/office/drawing/2014/main" id="{3B4FBBF5-9370-0030-CF64-939E63878350}"/>
                </a:ext>
              </a:extLst>
            </p:cNvPr>
            <p:cNvSpPr txBox="1"/>
            <p:nvPr/>
          </p:nvSpPr>
          <p:spPr>
            <a:xfrm>
              <a:off x="4190933" y="4038878"/>
              <a:ext cx="686709" cy="124980"/>
            </a:xfrm>
            <a:prstGeom prst="rect">
              <a:avLst/>
            </a:prstGeom>
            <a:solidFill>
              <a:schemeClr val="bg1">
                <a:alpha val="50000"/>
              </a:schemeClr>
            </a:solidFill>
          </p:spPr>
          <p:txBody>
            <a:bodyPr wrap="none" lIns="0" tIns="0" rIns="0" bIns="0" rtlCol="0">
              <a:spAutoFit/>
            </a:bodyPr>
            <a:lstStyle/>
            <a:p>
              <a:pPr algn="r"/>
              <a:r>
                <a:rPr lang="en-GB" sz="800" i="1" dirty="0">
                  <a:solidFill>
                    <a:srgbClr val="425463"/>
                  </a:solidFill>
                </a:rPr>
                <a:t>3.3x | 5yr average</a:t>
              </a:r>
            </a:p>
          </p:txBody>
        </p:sp>
      </p:grpSp>
      <p:sp>
        <p:nvSpPr>
          <p:cNvPr id="2" name="TextBox 1">
            <a:extLst>
              <a:ext uri="{FF2B5EF4-FFF2-40B4-BE49-F238E27FC236}">
                <a16:creationId xmlns:a16="http://schemas.microsoft.com/office/drawing/2014/main" id="{F104676A-0489-9B17-F2F2-36373BEA8C5C}"/>
              </a:ext>
            </a:extLst>
          </p:cNvPr>
          <p:cNvSpPr txBox="1"/>
          <p:nvPr/>
        </p:nvSpPr>
        <p:spPr>
          <a:xfrm>
            <a:off x="777387" y="6184232"/>
            <a:ext cx="5134395" cy="400110"/>
          </a:xfrm>
          <a:prstGeom prst="rect">
            <a:avLst/>
          </a:prstGeom>
          <a:noFill/>
        </p:spPr>
        <p:txBody>
          <a:bodyPr wrap="square" lIns="0" rIns="0" rtlCol="0">
            <a:spAutoFit/>
          </a:bodyPr>
          <a:lstStyle/>
          <a:p>
            <a:r>
              <a:rPr lang="en-GB" sz="1000" i="1">
                <a:solidFill>
                  <a:srgbClr val="425463"/>
                </a:solidFill>
              </a:rPr>
              <a:t>*Relative median waiting time = median waiting time for the given cohort divided by the median for all referrals.</a:t>
            </a:r>
          </a:p>
        </p:txBody>
      </p:sp>
      <p:sp>
        <p:nvSpPr>
          <p:cNvPr id="15" name="Rectangle 14">
            <a:extLst>
              <a:ext uri="{FF2B5EF4-FFF2-40B4-BE49-F238E27FC236}">
                <a16:creationId xmlns:a16="http://schemas.microsoft.com/office/drawing/2014/main" id="{1A0CF50A-38DF-E64C-D374-B3032CFB17C9}"/>
              </a:ext>
            </a:extLst>
          </p:cNvPr>
          <p:cNvSpPr/>
          <p:nvPr/>
        </p:nvSpPr>
        <p:spPr>
          <a:xfrm>
            <a:off x="9831977" y="261257"/>
            <a:ext cx="1151312" cy="324000"/>
          </a:xfrm>
          <a:prstGeom prst="rect">
            <a:avLst/>
          </a:prstGeom>
          <a:solidFill>
            <a:schemeClr val="accent5">
              <a:lumMod val="60000"/>
              <a:lumOff val="4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200" b="1"/>
              <a:t>Key finding 3</a:t>
            </a:r>
            <a:endParaRPr lang="en-GB" sz="900" b="1"/>
          </a:p>
        </p:txBody>
      </p:sp>
      <p:sp>
        <p:nvSpPr>
          <p:cNvPr id="47" name="TextBox 46">
            <a:extLst>
              <a:ext uri="{FF2B5EF4-FFF2-40B4-BE49-F238E27FC236}">
                <a16:creationId xmlns:a16="http://schemas.microsoft.com/office/drawing/2014/main" id="{5628F6FF-EE00-7FF2-A7E9-83359D80573F}"/>
              </a:ext>
            </a:extLst>
          </p:cNvPr>
          <p:cNvSpPr txBox="1"/>
          <p:nvPr/>
        </p:nvSpPr>
        <p:spPr>
          <a:xfrm>
            <a:off x="777387" y="3500759"/>
            <a:ext cx="9814412" cy="400110"/>
          </a:xfrm>
          <a:prstGeom prst="rect">
            <a:avLst/>
          </a:prstGeom>
          <a:noFill/>
        </p:spPr>
        <p:txBody>
          <a:bodyPr wrap="square" lIns="0" rIns="0" rtlCol="0">
            <a:spAutoFit/>
          </a:bodyPr>
          <a:lstStyle/>
          <a:p>
            <a:r>
              <a:rPr lang="en-GB" sz="1000" i="1" dirty="0">
                <a:solidFill>
                  <a:srgbClr val="425463"/>
                </a:solidFill>
              </a:rPr>
              <a:t>% referrals and median initial wait are given for the ‘Black male’ referrals and for ‘All’ referrals in our data extract. ‘Difference in % referrals’ is the difference between the % of Black male referrals referred to a given service type and the % of all referrals referred to the same service type. </a:t>
            </a:r>
            <a:r>
              <a:rPr lang="en-GB" sz="1000" b="0" i="1" dirty="0">
                <a:solidFill>
                  <a:srgbClr val="425563"/>
                </a:solidFill>
              </a:rPr>
              <a:t>For total referral counts, see </a:t>
            </a:r>
            <a:r>
              <a:rPr lang="en-GB" sz="1000" b="0" i="1" dirty="0">
                <a:solidFill>
                  <a:srgbClr val="425563"/>
                </a:solidFill>
                <a:hlinkClick r:id="rId4" action="ppaction://hlinksldjump"/>
              </a:rPr>
              <a:t>Appendix 5</a:t>
            </a:r>
            <a:r>
              <a:rPr lang="en-GB" sz="1000" b="0" i="1" dirty="0">
                <a:solidFill>
                  <a:srgbClr val="425563"/>
                </a:solidFill>
              </a:rPr>
              <a:t>.</a:t>
            </a:r>
            <a:endParaRPr lang="en-GB" sz="1000" i="1" dirty="0">
              <a:solidFill>
                <a:srgbClr val="425463"/>
              </a:solidFill>
            </a:endParaRPr>
          </a:p>
        </p:txBody>
      </p:sp>
      <p:sp>
        <p:nvSpPr>
          <p:cNvPr id="48" name="Rectangle 47">
            <a:extLst>
              <a:ext uri="{FF2B5EF4-FFF2-40B4-BE49-F238E27FC236}">
                <a16:creationId xmlns:a16="http://schemas.microsoft.com/office/drawing/2014/main" id="{6DD8D372-7000-8250-CD7B-4907CCD44A8B}"/>
              </a:ext>
            </a:extLst>
          </p:cNvPr>
          <p:cNvSpPr/>
          <p:nvPr/>
        </p:nvSpPr>
        <p:spPr>
          <a:xfrm>
            <a:off x="763199" y="2570661"/>
            <a:ext cx="9828000" cy="165463"/>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5254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BE9087-A34D-F879-952F-DD16E3DCE727}"/>
              </a:ext>
            </a:extLst>
          </p:cNvPr>
          <p:cNvSpPr>
            <a:spLocks noGrp="1"/>
          </p:cNvSpPr>
          <p:nvPr>
            <p:ph type="body" sz="quarter" idx="11"/>
          </p:nvPr>
        </p:nvSpPr>
        <p:spPr>
          <a:xfrm>
            <a:off x="7080377" y="2625381"/>
            <a:ext cx="3847745" cy="3136322"/>
          </a:xfrm>
        </p:spPr>
        <p:txBody>
          <a:bodyPr lIns="91440" tIns="45720" rIns="91440" bIns="45720" anchor="t"/>
          <a:lstStyle/>
          <a:p>
            <a:r>
              <a:rPr lang="en-GB" dirty="0">
                <a:solidFill>
                  <a:srgbClr val="425463"/>
                </a:solidFill>
                <a:latin typeface="+mn-lt"/>
                <a:cs typeface="Arial"/>
              </a:rPr>
              <a:t>Executive summary</a:t>
            </a:r>
          </a:p>
          <a:p>
            <a:r>
              <a:rPr lang="en-GB" dirty="0">
                <a:solidFill>
                  <a:srgbClr val="425463"/>
                </a:solidFill>
                <a:latin typeface="+mn-lt"/>
                <a:cs typeface="Arial"/>
              </a:rPr>
              <a:t>Project background</a:t>
            </a:r>
          </a:p>
          <a:p>
            <a:r>
              <a:rPr lang="en-GB" dirty="0">
                <a:solidFill>
                  <a:srgbClr val="425463"/>
                </a:solidFill>
                <a:latin typeface="+mn-lt"/>
                <a:cs typeface="Arial"/>
              </a:rPr>
              <a:t>Project methodology</a:t>
            </a:r>
          </a:p>
          <a:p>
            <a:r>
              <a:rPr lang="en-GB" dirty="0">
                <a:solidFill>
                  <a:srgbClr val="425463"/>
                </a:solidFill>
                <a:latin typeface="+mn-lt"/>
                <a:cs typeface="Arial"/>
              </a:rPr>
              <a:t>Key findings</a:t>
            </a:r>
          </a:p>
          <a:p>
            <a:r>
              <a:rPr lang="en-GB" dirty="0">
                <a:solidFill>
                  <a:srgbClr val="425463"/>
                </a:solidFill>
                <a:latin typeface="+mn-lt"/>
                <a:cs typeface="Arial"/>
              </a:rPr>
              <a:t>Data analysis</a:t>
            </a:r>
          </a:p>
          <a:p>
            <a:r>
              <a:rPr lang="en-GB" dirty="0">
                <a:solidFill>
                  <a:srgbClr val="425463"/>
                </a:solidFill>
                <a:latin typeface="+mn-lt"/>
                <a:cs typeface="Arial"/>
              </a:rPr>
              <a:t>Engagement findings</a:t>
            </a:r>
          </a:p>
          <a:p>
            <a:r>
              <a:rPr lang="en-GB" dirty="0">
                <a:solidFill>
                  <a:srgbClr val="425463"/>
                </a:solidFill>
                <a:latin typeface="+mn-lt"/>
                <a:cs typeface="Arial"/>
              </a:rPr>
              <a:t>Recommendations</a:t>
            </a:r>
            <a:endParaRPr lang="en-GB" dirty="0">
              <a:solidFill>
                <a:srgbClr val="425463"/>
              </a:solidFill>
              <a:cs typeface="Arial"/>
            </a:endParaRPr>
          </a:p>
          <a:p>
            <a:r>
              <a:rPr lang="en-GB" dirty="0">
                <a:solidFill>
                  <a:srgbClr val="425463"/>
                </a:solidFill>
                <a:latin typeface="+mn-lt"/>
                <a:cs typeface="Arial"/>
              </a:rPr>
              <a:t>Appendices</a:t>
            </a:r>
          </a:p>
        </p:txBody>
      </p:sp>
      <p:sp>
        <p:nvSpPr>
          <p:cNvPr id="3" name="Text Placeholder 2">
            <a:extLst>
              <a:ext uri="{FF2B5EF4-FFF2-40B4-BE49-F238E27FC236}">
                <a16:creationId xmlns:a16="http://schemas.microsoft.com/office/drawing/2014/main" id="{CD086B85-0A15-2DB3-F496-8FC1512A1E28}"/>
              </a:ext>
            </a:extLst>
          </p:cNvPr>
          <p:cNvSpPr>
            <a:spLocks noGrp="1"/>
          </p:cNvSpPr>
          <p:nvPr>
            <p:ph type="body" sz="quarter" idx="12"/>
          </p:nvPr>
        </p:nvSpPr>
        <p:spPr>
          <a:xfrm>
            <a:off x="6301409" y="2625381"/>
            <a:ext cx="746939" cy="2761628"/>
          </a:xfrm>
        </p:spPr>
        <p:txBody>
          <a:bodyPr lIns="91440" tIns="45720" rIns="91440" bIns="45720" anchor="t"/>
          <a:lstStyle/>
          <a:p>
            <a:pPr algn="r"/>
            <a:r>
              <a:rPr lang="en-GB" sz="1200" dirty="0">
                <a:solidFill>
                  <a:srgbClr val="425563"/>
                </a:solidFill>
                <a:latin typeface="Arial"/>
                <a:cs typeface="Arial"/>
              </a:rPr>
              <a:t>3</a:t>
            </a:r>
          </a:p>
          <a:p>
            <a:pPr algn="r"/>
            <a:r>
              <a:rPr lang="en-GB" sz="1200" dirty="0">
                <a:solidFill>
                  <a:srgbClr val="425563"/>
                </a:solidFill>
                <a:effectLst/>
                <a:latin typeface="Arial"/>
                <a:cs typeface="Arial"/>
              </a:rPr>
              <a:t>4</a:t>
            </a:r>
            <a:endParaRPr lang="en-GB" sz="1200" dirty="0">
              <a:solidFill>
                <a:srgbClr val="425563"/>
              </a:solidFill>
              <a:latin typeface="Arial"/>
              <a:cs typeface="Arial"/>
            </a:endParaRPr>
          </a:p>
          <a:p>
            <a:r>
              <a:rPr lang="en-GB" dirty="0">
                <a:latin typeface="Arial"/>
                <a:cs typeface="Arial"/>
              </a:rPr>
              <a:t>5</a:t>
            </a:r>
          </a:p>
          <a:p>
            <a:r>
              <a:rPr lang="en-GB" dirty="0">
                <a:latin typeface="Arial"/>
                <a:cs typeface="Arial"/>
              </a:rPr>
              <a:t>  10</a:t>
            </a:r>
          </a:p>
          <a:p>
            <a:pPr algn="r"/>
            <a:r>
              <a:rPr lang="en-GB" dirty="0">
                <a:latin typeface="Arial"/>
                <a:cs typeface="Arial"/>
              </a:rPr>
              <a:t>13</a:t>
            </a:r>
          </a:p>
          <a:p>
            <a:r>
              <a:rPr lang="en-GB" dirty="0">
                <a:latin typeface="Arial"/>
                <a:cs typeface="Arial"/>
              </a:rPr>
              <a:t>23</a:t>
            </a:r>
          </a:p>
          <a:p>
            <a:pPr algn="r"/>
            <a:r>
              <a:rPr lang="en-GB" dirty="0">
                <a:latin typeface="Arial"/>
                <a:cs typeface="Arial"/>
              </a:rPr>
              <a:t>27</a:t>
            </a:r>
          </a:p>
          <a:p>
            <a:pPr algn="r"/>
            <a:r>
              <a:rPr lang="en-GB" dirty="0">
                <a:latin typeface="Arial"/>
                <a:cs typeface="Arial"/>
              </a:rPr>
              <a:t>30</a:t>
            </a:r>
            <a:endParaRPr lang="en-GB"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CAD98CB1-8B90-5780-6219-15ACDAD9D59D}"/>
              </a:ext>
            </a:extLst>
          </p:cNvPr>
          <p:cNvSpPr>
            <a:spLocks noGrp="1"/>
          </p:cNvSpPr>
          <p:nvPr>
            <p:ph type="title"/>
          </p:nvPr>
        </p:nvSpPr>
        <p:spPr>
          <a:xfrm>
            <a:off x="7081200" y="1638000"/>
            <a:ext cx="3873600" cy="480131"/>
          </a:xfrm>
        </p:spPr>
        <p:txBody>
          <a:bodyPr/>
          <a:lstStyle/>
          <a:p>
            <a:r>
              <a:rPr lang="en-GB">
                <a:latin typeface="+mn-lt"/>
              </a:rPr>
              <a:t>Contents</a:t>
            </a:r>
          </a:p>
        </p:txBody>
      </p:sp>
    </p:spTree>
    <p:extLst>
      <p:ext uri="{BB962C8B-B14F-4D97-AF65-F5344CB8AC3E}">
        <p14:creationId xmlns:p14="http://schemas.microsoft.com/office/powerpoint/2010/main" val="2309795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10C53-CF63-F7B5-1470-7D4B094B4D5D}"/>
              </a:ext>
            </a:extLst>
          </p:cNvPr>
          <p:cNvSpPr>
            <a:spLocks noGrp="1"/>
          </p:cNvSpPr>
          <p:nvPr>
            <p:ph type="title"/>
          </p:nvPr>
        </p:nvSpPr>
        <p:spPr>
          <a:xfrm>
            <a:off x="763199" y="770400"/>
            <a:ext cx="7055677" cy="357829"/>
          </a:xfrm>
        </p:spPr>
        <p:txBody>
          <a:bodyPr/>
          <a:lstStyle/>
          <a:p>
            <a:r>
              <a:rPr lang="en-GB"/>
              <a:t>There is large variation in waiting times between providers</a:t>
            </a:r>
          </a:p>
        </p:txBody>
      </p:sp>
      <p:sp>
        <p:nvSpPr>
          <p:cNvPr id="8" name="TextBox 7">
            <a:extLst>
              <a:ext uri="{FF2B5EF4-FFF2-40B4-BE49-F238E27FC236}">
                <a16:creationId xmlns:a16="http://schemas.microsoft.com/office/drawing/2014/main" id="{957D6D5B-F197-2841-23E2-8B2CDB8BA1C3}"/>
              </a:ext>
            </a:extLst>
          </p:cNvPr>
          <p:cNvSpPr txBox="1"/>
          <p:nvPr/>
        </p:nvSpPr>
        <p:spPr>
          <a:xfrm>
            <a:off x="763199" y="4552690"/>
            <a:ext cx="10665601" cy="2122083"/>
          </a:xfrm>
          <a:prstGeom prst="rect">
            <a:avLst/>
          </a:prstGeom>
          <a:solidFill>
            <a:srgbClr val="E8EDEE"/>
          </a:solidFill>
        </p:spPr>
        <p:txBody>
          <a:bodyPr wrap="square" lIns="91440" tIns="216000" rIns="91440" bIns="72000" rtlCol="0" anchor="t">
            <a:spAutoFit/>
          </a:bodyPr>
          <a:lstStyle/>
          <a:p>
            <a:pPr marL="171450" indent="-171450">
              <a:spcAft>
                <a:spcPts val="600"/>
              </a:spcAft>
              <a:buFont typeface="Arial" panose="020B0604020202020204" pitchFamily="34" charset="0"/>
              <a:buChar char="•"/>
            </a:pPr>
            <a:r>
              <a:rPr lang="en-GB" sz="1100" dirty="0">
                <a:solidFill>
                  <a:srgbClr val="425563"/>
                </a:solidFill>
              </a:rPr>
              <a:t>Oxleas NHS Foundation Trust and Whittington Health NHS Trust have the longest median initial waiting times.</a:t>
            </a:r>
          </a:p>
          <a:p>
            <a:pPr marL="171450" indent="-171450">
              <a:spcAft>
                <a:spcPts val="600"/>
              </a:spcAft>
              <a:buFont typeface="Arial" panose="020B0604020202020204" pitchFamily="34" charset="0"/>
              <a:buChar char="•"/>
            </a:pPr>
            <a:r>
              <a:rPr lang="en-GB" sz="1100" dirty="0">
                <a:solidFill>
                  <a:srgbClr val="425563"/>
                </a:solidFill>
              </a:rPr>
              <a:t>Camden and Islington NHS Foundation Trust and North East London NHS Foundation Trust (NELFT) have the shortest median initial waiting times. Camden and Islington account of only 0.2% of all referrals due to services being provided across North London Mental Health Partnership. Conversely, NELFT accounts for almost 40% of referrals although it is not clear whether their shorter waiting times relate to good practice, increased capacity, differences in data reporting, or other factors.</a:t>
            </a:r>
          </a:p>
          <a:p>
            <a:pPr marL="171450" indent="-171450">
              <a:spcAft>
                <a:spcPts val="600"/>
              </a:spcAft>
              <a:buFont typeface="Arial" panose="020B0604020202020204" pitchFamily="34" charset="0"/>
              <a:buChar char="•"/>
            </a:pPr>
            <a:r>
              <a:rPr lang="en-GB" sz="1100" dirty="0">
                <a:solidFill>
                  <a:srgbClr val="425563"/>
                </a:solidFill>
              </a:rPr>
              <a:t>When comparing to referrals of the same ethnicity to other providers, the pattern of waiting times is similar.</a:t>
            </a:r>
          </a:p>
          <a:p>
            <a:pPr marL="171450" indent="-171450">
              <a:spcAft>
                <a:spcPts val="600"/>
              </a:spcAft>
              <a:buFont typeface="Arial" panose="020B0604020202020204" pitchFamily="34" charset="0"/>
              <a:buChar char="•"/>
            </a:pPr>
            <a:r>
              <a:rPr lang="en-GB" sz="1100" dirty="0">
                <a:solidFill>
                  <a:srgbClr val="425563"/>
                </a:solidFill>
              </a:rPr>
              <a:t>When comparing to referrals for the same service type to other providers, Barnet, Enfield and Haringey Mental Health Trust has relatively longer waiting times. Otherwise, the pattern is similar. </a:t>
            </a:r>
            <a:endParaRPr lang="en-GB" sz="1100" b="1" dirty="0">
              <a:solidFill>
                <a:schemeClr val="accent4"/>
              </a:solidFill>
              <a:ea typeface="+mn-lt"/>
              <a:cs typeface="+mn-lt"/>
            </a:endParaRPr>
          </a:p>
          <a:p>
            <a:pPr>
              <a:spcAft>
                <a:spcPts val="600"/>
              </a:spcAft>
            </a:pPr>
            <a:r>
              <a:rPr lang="en-GB" sz="1100" b="1" dirty="0">
                <a:solidFill>
                  <a:schemeClr val="accent4"/>
                </a:solidFill>
                <a:ea typeface="+mn-lt"/>
                <a:cs typeface="+mn-lt"/>
              </a:rPr>
              <a:t>The variation in median initial waiting times between providers is to a small extent influenced by differences in which service types are delivered at each provider. </a:t>
            </a:r>
            <a:r>
              <a:rPr lang="en-GB" sz="1100" b="1" dirty="0">
                <a:solidFill>
                  <a:schemeClr val="accent4"/>
                </a:solidFill>
                <a:latin typeface="+mj-lt"/>
              </a:rPr>
              <a:t>Some remaining variation may be explained by differing reporting conventions or data quality submitted by providers to the MHSDS.</a:t>
            </a:r>
          </a:p>
        </p:txBody>
      </p:sp>
      <p:sp>
        <p:nvSpPr>
          <p:cNvPr id="9" name="TextBox 8">
            <a:extLst>
              <a:ext uri="{FF2B5EF4-FFF2-40B4-BE49-F238E27FC236}">
                <a16:creationId xmlns:a16="http://schemas.microsoft.com/office/drawing/2014/main" id="{67C55AB1-39A0-0722-0046-C7835DCBA51C}"/>
              </a:ext>
            </a:extLst>
          </p:cNvPr>
          <p:cNvSpPr txBox="1"/>
          <p:nvPr/>
        </p:nvSpPr>
        <p:spPr>
          <a:xfrm>
            <a:off x="1164217" y="4424007"/>
            <a:ext cx="2091781" cy="257366"/>
          </a:xfrm>
          <a:prstGeom prst="rect">
            <a:avLst/>
          </a:prstGeom>
          <a:solidFill>
            <a:srgbClr val="22364F"/>
          </a:solidFill>
        </p:spPr>
        <p:txBody>
          <a:bodyPr wrap="square" lIns="36000" tIns="36000" rIns="36000" bIns="36000" rtlCol="0" anchor="ctr" anchorCtr="0">
            <a:spAutoFit/>
          </a:bodyPr>
          <a:lstStyle/>
          <a:p>
            <a:pPr algn="ctr">
              <a:defRPr/>
            </a:pPr>
            <a:r>
              <a:rPr lang="en-GB" sz="1200" kern="0">
                <a:solidFill>
                  <a:srgbClr val="FFFFFF"/>
                </a:solidFill>
                <a:latin typeface="Arial" panose="020B0604020202020204" pitchFamily="34" charset="0"/>
                <a:cs typeface="Arial" panose="020B0604020202020204" pitchFamily="34" charset="0"/>
              </a:rPr>
              <a:t>Key points</a:t>
            </a:r>
          </a:p>
        </p:txBody>
      </p:sp>
      <p:sp>
        <p:nvSpPr>
          <p:cNvPr id="12" name="Title 1">
            <a:extLst>
              <a:ext uri="{FF2B5EF4-FFF2-40B4-BE49-F238E27FC236}">
                <a16:creationId xmlns:a16="http://schemas.microsoft.com/office/drawing/2014/main" id="{CF3C9EF6-C942-E205-DF7A-20EE812BAB67}"/>
              </a:ext>
            </a:extLst>
          </p:cNvPr>
          <p:cNvSpPr txBox="1">
            <a:spLocks/>
          </p:cNvSpPr>
          <p:nvPr/>
        </p:nvSpPr>
        <p:spPr>
          <a:xfrm>
            <a:off x="763200" y="1261860"/>
            <a:ext cx="6238604" cy="257366"/>
          </a:xfrm>
          <a:prstGeom prst="rect">
            <a:avLst/>
          </a:prstGeom>
        </p:spPr>
        <p:txBody>
          <a:bodyPr lIns="0" anchor="ctr"/>
          <a:lstStyle>
            <a:lvl1pPr algn="l" defTabSz="914400" rtl="0" eaLnBrk="1" latinLnBrk="0" hangingPunct="1">
              <a:lnSpc>
                <a:spcPct val="90000"/>
              </a:lnSpc>
              <a:spcBef>
                <a:spcPct val="0"/>
              </a:spcBef>
              <a:buNone/>
              <a:defRPr lang="en-GB" sz="1800" b="1" kern="1200">
                <a:solidFill>
                  <a:srgbClr val="005EB8"/>
                </a:solidFill>
                <a:effectLst/>
                <a:latin typeface="Arial" panose="020B0604020202020204" pitchFamily="34" charset="0"/>
                <a:ea typeface="+mn-ea"/>
                <a:cs typeface="+mn-cs"/>
              </a:defRPr>
            </a:lvl1pPr>
          </a:lstStyle>
          <a:p>
            <a:r>
              <a:rPr lang="en-GB" sz="1400" b="0">
                <a:solidFill>
                  <a:srgbClr val="425563"/>
                </a:solidFill>
              </a:rPr>
              <a:t>Median initial waiting times by provider</a:t>
            </a:r>
          </a:p>
        </p:txBody>
      </p:sp>
      <p:sp>
        <p:nvSpPr>
          <p:cNvPr id="14" name="TextBox 13">
            <a:extLst>
              <a:ext uri="{FF2B5EF4-FFF2-40B4-BE49-F238E27FC236}">
                <a16:creationId xmlns:a16="http://schemas.microsoft.com/office/drawing/2014/main" id="{DB937608-0BE8-E034-CCA5-FFF27562E361}"/>
              </a:ext>
            </a:extLst>
          </p:cNvPr>
          <p:cNvSpPr txBox="1"/>
          <p:nvPr/>
        </p:nvSpPr>
        <p:spPr>
          <a:xfrm>
            <a:off x="7807567" y="1519226"/>
            <a:ext cx="3621234" cy="2069761"/>
          </a:xfrm>
          <a:prstGeom prst="rect">
            <a:avLst/>
          </a:prstGeom>
          <a:solidFill>
            <a:srgbClr val="BADFDC"/>
          </a:solidFill>
        </p:spPr>
        <p:txBody>
          <a:bodyPr wrap="square" tIns="216000" bIns="72000" rtlCol="0">
            <a:spAutoFit/>
          </a:bodyPr>
          <a:lstStyle/>
          <a:p>
            <a:pPr marL="285750" indent="-285750">
              <a:spcAft>
                <a:spcPts val="600"/>
              </a:spcAft>
              <a:buFont typeface="Arial" panose="020B0604020202020204" pitchFamily="34" charset="0"/>
              <a:buChar char="•"/>
            </a:pPr>
            <a:r>
              <a:rPr lang="en-GB" sz="1100" dirty="0">
                <a:solidFill>
                  <a:srgbClr val="425563"/>
                </a:solidFill>
              </a:rPr>
              <a:t>Several stakeholders indicated that the MHSDS data is not consistent with provider data and expressed concerns regarding data quality.</a:t>
            </a:r>
          </a:p>
          <a:p>
            <a:pPr marL="285750" indent="-285750">
              <a:spcAft>
                <a:spcPts val="600"/>
              </a:spcAft>
              <a:buFont typeface="Arial" panose="020B0604020202020204" pitchFamily="34" charset="0"/>
              <a:buChar char="•"/>
            </a:pPr>
            <a:r>
              <a:rPr lang="en-GB" sz="1100" dirty="0">
                <a:solidFill>
                  <a:srgbClr val="425563"/>
                </a:solidFill>
              </a:rPr>
              <a:t>In particular, Oxleas are investigating causes for MHSDS waiting times being significantly longer than those they observed in their provider data.</a:t>
            </a:r>
          </a:p>
          <a:p>
            <a:pPr marL="285750" marR="0" lvl="0" indent="-285750" algn="l" defTabSz="914400" rtl="0" eaLnBrk="1" fontAlgn="b" latinLnBrk="0" hangingPunct="1">
              <a:lnSpc>
                <a:spcPct val="9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mn-ea"/>
                <a:cs typeface="+mn-cs"/>
              </a:rPr>
              <a:t>Differing approaches to definitions of clock-stops for care contacts as well as poor data quality for some providers may explain a large part of the variation seen.</a:t>
            </a:r>
          </a:p>
        </p:txBody>
      </p:sp>
      <p:sp>
        <p:nvSpPr>
          <p:cNvPr id="15" name="TextBox 14">
            <a:extLst>
              <a:ext uri="{FF2B5EF4-FFF2-40B4-BE49-F238E27FC236}">
                <a16:creationId xmlns:a16="http://schemas.microsoft.com/office/drawing/2014/main" id="{01729903-49CC-641B-FCF2-0C1E470A5B70}"/>
              </a:ext>
            </a:extLst>
          </p:cNvPr>
          <p:cNvSpPr txBox="1"/>
          <p:nvPr/>
        </p:nvSpPr>
        <p:spPr>
          <a:xfrm>
            <a:off x="8200595" y="1390543"/>
            <a:ext cx="1417589" cy="257369"/>
          </a:xfrm>
          <a:prstGeom prst="rect">
            <a:avLst/>
          </a:prstGeom>
          <a:solidFill>
            <a:srgbClr val="22364F"/>
          </a:solidFill>
        </p:spPr>
        <p:txBody>
          <a:bodyPr wrap="square" lIns="36000" tIns="36000" rIns="36000" bIns="36000" rtlCol="0" anchor="ctr" anchorCtr="0">
            <a:spAutoFit/>
          </a:bodyPr>
          <a:lstStyle/>
          <a:p>
            <a:pPr algn="ctr">
              <a:defRPr/>
            </a:pPr>
            <a:r>
              <a:rPr lang="en-GB" sz="1200" kern="0" dirty="0">
                <a:solidFill>
                  <a:srgbClr val="FFFFFF"/>
                </a:solidFill>
                <a:latin typeface="Arial" panose="020B0604020202020204" pitchFamily="34" charset="0"/>
                <a:cs typeface="Arial" panose="020B0604020202020204" pitchFamily="34" charset="0"/>
              </a:rPr>
              <a:t>Suggested factors</a:t>
            </a:r>
          </a:p>
        </p:txBody>
      </p:sp>
      <p:sp>
        <p:nvSpPr>
          <p:cNvPr id="18" name="Rectangle: Rounded Corners 17">
            <a:extLst>
              <a:ext uri="{FF2B5EF4-FFF2-40B4-BE49-F238E27FC236}">
                <a16:creationId xmlns:a16="http://schemas.microsoft.com/office/drawing/2014/main" id="{06029491-EEC9-6306-E1B3-A893FA5E38DE}"/>
              </a:ext>
            </a:extLst>
          </p:cNvPr>
          <p:cNvSpPr/>
          <p:nvPr/>
        </p:nvSpPr>
        <p:spPr>
          <a:xfrm>
            <a:off x="3670443" y="4157754"/>
            <a:ext cx="2027864" cy="576000"/>
          </a:xfrm>
          <a:prstGeom prst="roundRect">
            <a:avLst/>
          </a:prstGeom>
          <a:solidFill>
            <a:srgbClr val="BDD9F0"/>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en-GB" sz="900" dirty="0">
                <a:solidFill>
                  <a:srgbClr val="425463"/>
                </a:solidFill>
                <a:cs typeface="Arial" panose="020B0604020202020204" pitchFamily="34" charset="0"/>
              </a:rPr>
              <a:t>How do waiting times vary by </a:t>
            </a:r>
            <a:r>
              <a:rPr lang="en-GB" sz="900" b="1" dirty="0">
                <a:solidFill>
                  <a:srgbClr val="425463"/>
                </a:solidFill>
                <a:cs typeface="Arial" panose="020B0604020202020204" pitchFamily="34" charset="0"/>
              </a:rPr>
              <a:t>provider</a:t>
            </a:r>
            <a:r>
              <a:rPr lang="en-GB" sz="900" dirty="0">
                <a:solidFill>
                  <a:srgbClr val="425463"/>
                </a:solidFill>
                <a:cs typeface="Arial" panose="020B0604020202020204" pitchFamily="34" charset="0"/>
              </a:rPr>
              <a:t> when comparing referrals with the same </a:t>
            </a:r>
            <a:r>
              <a:rPr lang="en-GB" sz="900" b="1" dirty="0">
                <a:solidFill>
                  <a:srgbClr val="425463"/>
                </a:solidFill>
                <a:cs typeface="Arial" panose="020B0604020202020204" pitchFamily="34" charset="0"/>
              </a:rPr>
              <a:t>ethnicity</a:t>
            </a:r>
            <a:r>
              <a:rPr lang="en-GB" sz="900" dirty="0">
                <a:solidFill>
                  <a:srgbClr val="425463"/>
                </a:solidFill>
                <a:cs typeface="Arial" panose="020B0604020202020204" pitchFamily="34" charset="0"/>
              </a:rPr>
              <a:t>? </a:t>
            </a:r>
            <a:endParaRPr lang="en-GB" sz="900" dirty="0">
              <a:solidFill>
                <a:srgbClr val="425463"/>
              </a:solidFill>
            </a:endParaRPr>
          </a:p>
        </p:txBody>
      </p:sp>
      <p:sp>
        <p:nvSpPr>
          <p:cNvPr id="19" name="Rectangle: Rounded Corners 18">
            <a:extLst>
              <a:ext uri="{FF2B5EF4-FFF2-40B4-BE49-F238E27FC236}">
                <a16:creationId xmlns:a16="http://schemas.microsoft.com/office/drawing/2014/main" id="{43F286C5-650A-93B4-1228-9FC3A65103A3}"/>
              </a:ext>
            </a:extLst>
          </p:cNvPr>
          <p:cNvSpPr/>
          <p:nvPr/>
        </p:nvSpPr>
        <p:spPr>
          <a:xfrm>
            <a:off x="5808658" y="4152437"/>
            <a:ext cx="2027863" cy="576000"/>
          </a:xfrm>
          <a:prstGeom prst="roundRect">
            <a:avLst/>
          </a:prstGeom>
          <a:solidFill>
            <a:srgbClr val="BDD9F0"/>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en-GB" sz="900" dirty="0">
                <a:solidFill>
                  <a:srgbClr val="425463"/>
                </a:solidFill>
                <a:cs typeface="Arial" panose="020B0604020202020204" pitchFamily="34" charset="0"/>
              </a:rPr>
              <a:t>How do waiting times vary by </a:t>
            </a:r>
            <a:r>
              <a:rPr lang="en-GB" sz="900" b="1" dirty="0">
                <a:solidFill>
                  <a:srgbClr val="425463"/>
                </a:solidFill>
                <a:cs typeface="Arial" panose="020B0604020202020204" pitchFamily="34" charset="0"/>
              </a:rPr>
              <a:t>provider</a:t>
            </a:r>
            <a:r>
              <a:rPr lang="en-GB" sz="900" dirty="0">
                <a:solidFill>
                  <a:srgbClr val="425463"/>
                </a:solidFill>
                <a:cs typeface="Arial" panose="020B0604020202020204" pitchFamily="34" charset="0"/>
              </a:rPr>
              <a:t> when comparing referrals to the same </a:t>
            </a:r>
            <a:r>
              <a:rPr lang="en-GB" sz="900" b="1" dirty="0">
                <a:solidFill>
                  <a:srgbClr val="425463"/>
                </a:solidFill>
                <a:cs typeface="Arial" panose="020B0604020202020204" pitchFamily="34" charset="0"/>
              </a:rPr>
              <a:t>service type</a:t>
            </a:r>
            <a:r>
              <a:rPr lang="en-GB" sz="900" dirty="0">
                <a:solidFill>
                  <a:srgbClr val="425463"/>
                </a:solidFill>
                <a:cs typeface="Arial" panose="020B0604020202020204" pitchFamily="34" charset="0"/>
              </a:rPr>
              <a:t>? </a:t>
            </a:r>
            <a:endParaRPr lang="en-GB" sz="900" dirty="0">
              <a:solidFill>
                <a:srgbClr val="425463"/>
              </a:solidFill>
            </a:endParaRPr>
          </a:p>
        </p:txBody>
      </p:sp>
      <p:cxnSp>
        <p:nvCxnSpPr>
          <p:cNvPr id="21" name="Straight Arrow Connector 20">
            <a:extLst>
              <a:ext uri="{FF2B5EF4-FFF2-40B4-BE49-F238E27FC236}">
                <a16:creationId xmlns:a16="http://schemas.microsoft.com/office/drawing/2014/main" id="{9BB4FC65-5D78-7D55-44A1-265A215EDEEA}"/>
              </a:ext>
            </a:extLst>
          </p:cNvPr>
          <p:cNvCxnSpPr>
            <a:cxnSpLocks/>
            <a:stCxn id="18" idx="0"/>
          </p:cNvCxnSpPr>
          <p:nvPr/>
        </p:nvCxnSpPr>
        <p:spPr>
          <a:xfrm flipV="1">
            <a:off x="4684375" y="3996768"/>
            <a:ext cx="124830" cy="1609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FE4A7172-0783-27C6-6F6C-797EF0529FD0}"/>
              </a:ext>
            </a:extLst>
          </p:cNvPr>
          <p:cNvCxnSpPr>
            <a:cxnSpLocks/>
            <a:stCxn id="19" idx="0"/>
          </p:cNvCxnSpPr>
          <p:nvPr/>
        </p:nvCxnSpPr>
        <p:spPr>
          <a:xfrm flipH="1" flipV="1">
            <a:off x="5953125" y="4012245"/>
            <a:ext cx="869465" cy="1401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786D55BD-840C-1FC4-C969-E658D958A9A1}"/>
              </a:ext>
            </a:extLst>
          </p:cNvPr>
          <p:cNvSpPr/>
          <p:nvPr/>
        </p:nvSpPr>
        <p:spPr>
          <a:xfrm>
            <a:off x="9831977" y="261257"/>
            <a:ext cx="1151312" cy="324000"/>
          </a:xfrm>
          <a:prstGeom prst="rect">
            <a:avLst/>
          </a:prstGeom>
          <a:solidFill>
            <a:schemeClr val="accent4"/>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200" b="1"/>
              <a:t>Key finding 4</a:t>
            </a:r>
            <a:endParaRPr lang="en-GB" sz="900" b="1"/>
          </a:p>
        </p:txBody>
      </p:sp>
      <p:pic>
        <p:nvPicPr>
          <p:cNvPr id="4" name="Picture 3">
            <a:extLst>
              <a:ext uri="{FF2B5EF4-FFF2-40B4-BE49-F238E27FC236}">
                <a16:creationId xmlns:a16="http://schemas.microsoft.com/office/drawing/2014/main" id="{48949EBD-87AC-4BA0-D162-09556C6BE8C2}"/>
              </a:ext>
            </a:extLst>
          </p:cNvPr>
          <p:cNvPicPr>
            <a:picLocks noChangeAspect="1"/>
          </p:cNvPicPr>
          <p:nvPr/>
        </p:nvPicPr>
        <p:blipFill>
          <a:blip r:embed="rId2"/>
          <a:stretch>
            <a:fillRect/>
          </a:stretch>
        </p:blipFill>
        <p:spPr>
          <a:xfrm>
            <a:off x="763199" y="1519225"/>
            <a:ext cx="6155266" cy="2512070"/>
          </a:xfrm>
          <a:prstGeom prst="rect">
            <a:avLst/>
          </a:prstGeom>
        </p:spPr>
      </p:pic>
    </p:spTree>
    <p:extLst>
      <p:ext uri="{BB962C8B-B14F-4D97-AF65-F5344CB8AC3E}">
        <p14:creationId xmlns:p14="http://schemas.microsoft.com/office/powerpoint/2010/main" val="2266936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4569067E-2CC6-8ECD-C6F0-F7F49E189989}"/>
              </a:ext>
            </a:extLst>
          </p:cNvPr>
          <p:cNvGrpSpPr/>
          <p:nvPr/>
        </p:nvGrpSpPr>
        <p:grpSpPr>
          <a:xfrm>
            <a:off x="5934075" y="1661558"/>
            <a:ext cx="5494725" cy="2066142"/>
            <a:chOff x="864165" y="2251046"/>
            <a:chExt cx="4148593" cy="2740030"/>
          </a:xfrm>
        </p:grpSpPr>
        <p:graphicFrame>
          <p:nvGraphicFramePr>
            <p:cNvPr id="30" name="Chart 29">
              <a:extLst>
                <a:ext uri="{FF2B5EF4-FFF2-40B4-BE49-F238E27FC236}">
                  <a16:creationId xmlns:a16="http://schemas.microsoft.com/office/drawing/2014/main" id="{084AE068-5462-C18A-DADB-FF1192F07385}"/>
                </a:ext>
              </a:extLst>
            </p:cNvPr>
            <p:cNvGraphicFramePr>
              <a:graphicFrameLocks/>
            </p:cNvGraphicFramePr>
            <p:nvPr>
              <p:extLst>
                <p:ext uri="{D42A27DB-BD31-4B8C-83A1-F6EECF244321}">
                  <p14:modId xmlns:p14="http://schemas.microsoft.com/office/powerpoint/2010/main" val="1632621504"/>
                </p:ext>
              </p:extLst>
            </p:nvPr>
          </p:nvGraphicFramePr>
          <p:xfrm>
            <a:off x="864165" y="2251046"/>
            <a:ext cx="4148593" cy="2740030"/>
          </p:xfrm>
          <a:graphic>
            <a:graphicData uri="http://schemas.openxmlformats.org/drawingml/2006/chart">
              <c:chart xmlns:c="http://schemas.openxmlformats.org/drawingml/2006/chart" xmlns:r="http://schemas.openxmlformats.org/officeDocument/2006/relationships" r:id="rId2"/>
            </a:graphicData>
          </a:graphic>
        </p:graphicFrame>
        <p:cxnSp>
          <p:nvCxnSpPr>
            <p:cNvPr id="27" name="Straight Connector 26">
              <a:extLst>
                <a:ext uri="{FF2B5EF4-FFF2-40B4-BE49-F238E27FC236}">
                  <a16:creationId xmlns:a16="http://schemas.microsoft.com/office/drawing/2014/main" id="{7C3BF66E-27F2-6709-9B1E-43F04EC637D5}"/>
                </a:ext>
              </a:extLst>
            </p:cNvPr>
            <p:cNvCxnSpPr/>
            <p:nvPr/>
          </p:nvCxnSpPr>
          <p:spPr>
            <a:xfrm>
              <a:off x="1549983" y="3267574"/>
              <a:ext cx="2853952" cy="0"/>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TextBox 27">
              <a:extLst>
                <a:ext uri="{FF2B5EF4-FFF2-40B4-BE49-F238E27FC236}">
                  <a16:creationId xmlns:a16="http://schemas.microsoft.com/office/drawing/2014/main" id="{13AF3673-653B-AEF0-3BB1-52278E9DD23B}"/>
                </a:ext>
              </a:extLst>
            </p:cNvPr>
            <p:cNvSpPr txBox="1"/>
            <p:nvPr/>
          </p:nvSpPr>
          <p:spPr>
            <a:xfrm>
              <a:off x="1571562" y="3106363"/>
              <a:ext cx="980334" cy="150836"/>
            </a:xfrm>
            <a:prstGeom prst="rect">
              <a:avLst/>
            </a:prstGeom>
            <a:solidFill>
              <a:schemeClr val="bg1">
                <a:alpha val="50000"/>
              </a:schemeClr>
            </a:solidFill>
          </p:spPr>
          <p:txBody>
            <a:bodyPr wrap="none" lIns="0" tIns="0" rIns="0" bIns="0" rtlCol="0">
              <a:spAutoFit/>
            </a:bodyPr>
            <a:lstStyle/>
            <a:p>
              <a:r>
                <a:rPr lang="en-GB" sz="800" i="1" dirty="0">
                  <a:solidFill>
                    <a:srgbClr val="FF0000"/>
                  </a:solidFill>
                </a:rPr>
                <a:t>18.7% | 5yr London average</a:t>
              </a:r>
            </a:p>
          </p:txBody>
        </p:sp>
      </p:grpSp>
      <p:sp>
        <p:nvSpPr>
          <p:cNvPr id="3" name="Title 2">
            <a:extLst>
              <a:ext uri="{FF2B5EF4-FFF2-40B4-BE49-F238E27FC236}">
                <a16:creationId xmlns:a16="http://schemas.microsoft.com/office/drawing/2014/main" id="{8F710C53-CF63-F7B5-1470-7D4B094B4D5D}"/>
              </a:ext>
            </a:extLst>
          </p:cNvPr>
          <p:cNvSpPr>
            <a:spLocks noGrp="1"/>
          </p:cNvSpPr>
          <p:nvPr>
            <p:ph type="title"/>
          </p:nvPr>
        </p:nvSpPr>
        <p:spPr>
          <a:xfrm>
            <a:off x="763200" y="770400"/>
            <a:ext cx="7142550" cy="560956"/>
          </a:xfrm>
        </p:spPr>
        <p:txBody>
          <a:bodyPr/>
          <a:lstStyle/>
          <a:p>
            <a:r>
              <a:rPr lang="en-GB" dirty="0"/>
              <a:t>Rates of unreported ethnicity are high, generally steady, and worst for referrals to the Single Point of Access service</a:t>
            </a:r>
          </a:p>
        </p:txBody>
      </p:sp>
      <p:sp>
        <p:nvSpPr>
          <p:cNvPr id="7" name="TextBox 6">
            <a:extLst>
              <a:ext uri="{FF2B5EF4-FFF2-40B4-BE49-F238E27FC236}">
                <a16:creationId xmlns:a16="http://schemas.microsoft.com/office/drawing/2014/main" id="{0A74DE82-4F30-4CA7-09F9-7749C91C35DE}"/>
              </a:ext>
            </a:extLst>
          </p:cNvPr>
          <p:cNvSpPr txBox="1"/>
          <p:nvPr/>
        </p:nvSpPr>
        <p:spPr>
          <a:xfrm>
            <a:off x="5934076" y="3975181"/>
            <a:ext cx="5485232" cy="2460637"/>
          </a:xfrm>
          <a:prstGeom prst="rect">
            <a:avLst/>
          </a:prstGeom>
          <a:solidFill>
            <a:srgbClr val="E8EDEE"/>
          </a:solidFill>
        </p:spPr>
        <p:txBody>
          <a:bodyPr wrap="square" lIns="91440" tIns="216000" rIns="91440" bIns="72000" rtlCol="0" anchor="t">
            <a:spAutoFit/>
          </a:bodyPr>
          <a:lstStyle/>
          <a:p>
            <a:pPr marL="171450" indent="-171450">
              <a:spcAft>
                <a:spcPts val="600"/>
              </a:spcAft>
              <a:buFont typeface="Arial" panose="020B0604020202020204" pitchFamily="34" charset="0"/>
              <a:buChar char="•"/>
            </a:pPr>
            <a:r>
              <a:rPr lang="en-GB" sz="1100" dirty="0">
                <a:solidFill>
                  <a:srgbClr val="425563"/>
                </a:solidFill>
                <a:ea typeface="+mn-lt"/>
                <a:cs typeface="+mn-lt"/>
              </a:rPr>
              <a:t>NEL has the greatest proportion of referrals with unreported ethnicity. However, this improved significantly dropping from 25-30% to 15-20% from 2022.</a:t>
            </a:r>
          </a:p>
          <a:p>
            <a:pPr marL="171450" indent="-171450">
              <a:spcAft>
                <a:spcPts val="600"/>
              </a:spcAft>
              <a:buFont typeface="Arial" panose="020B0604020202020204" pitchFamily="34" charset="0"/>
              <a:buChar char="•"/>
            </a:pPr>
            <a:r>
              <a:rPr lang="en-GB" sz="1100" dirty="0">
                <a:solidFill>
                  <a:srgbClr val="425563"/>
                </a:solidFill>
                <a:ea typeface="+mn-lt"/>
                <a:cs typeface="+mn-lt"/>
              </a:rPr>
              <a:t>Unreported ethnicity rates are similar across broad service categories, but vary significantly across service types.</a:t>
            </a:r>
          </a:p>
          <a:p>
            <a:pPr marL="171450" indent="-171450">
              <a:spcAft>
                <a:spcPts val="600"/>
              </a:spcAft>
              <a:buFont typeface="Arial" panose="020B0604020202020204" pitchFamily="34" charset="0"/>
              <a:buChar char="•"/>
            </a:pPr>
            <a:r>
              <a:rPr lang="en-GB" sz="1100" dirty="0">
                <a:solidFill>
                  <a:srgbClr val="425563"/>
                </a:solidFill>
                <a:ea typeface="+mn-lt"/>
                <a:cs typeface="+mn-lt"/>
              </a:rPr>
              <a:t>Of service types with &gt;10,000 referrals, the </a:t>
            </a:r>
            <a:r>
              <a:rPr lang="en-GB" sz="1100" b="1" dirty="0">
                <a:solidFill>
                  <a:srgbClr val="425563"/>
                </a:solidFill>
                <a:ea typeface="+mn-lt"/>
                <a:cs typeface="+mn-lt"/>
              </a:rPr>
              <a:t>highest</a:t>
            </a:r>
            <a:r>
              <a:rPr lang="en-GB" sz="1100" dirty="0">
                <a:solidFill>
                  <a:srgbClr val="425563"/>
                </a:solidFill>
                <a:ea typeface="+mn-lt"/>
                <a:cs typeface="+mn-lt"/>
              </a:rPr>
              <a:t> rates of unreported ethnicity are for ‘Single Point of Access’ (29.0%) and ‘24/7 Crisis Response Line’ (24.3%)</a:t>
            </a:r>
          </a:p>
          <a:p>
            <a:pPr marL="171450" indent="-171450">
              <a:spcAft>
                <a:spcPts val="600"/>
              </a:spcAft>
              <a:buFont typeface="Arial" panose="020B0604020202020204" pitchFamily="34" charset="0"/>
              <a:buChar char="•"/>
            </a:pPr>
            <a:r>
              <a:rPr lang="en-GB" sz="1100" dirty="0">
                <a:solidFill>
                  <a:srgbClr val="425563"/>
                </a:solidFill>
                <a:ea typeface="+mn-lt"/>
                <a:cs typeface="+mn-lt"/>
              </a:rPr>
              <a:t>Of service types with &gt;10,000 referrals, the </a:t>
            </a:r>
            <a:r>
              <a:rPr lang="en-GB" sz="1100" b="1" dirty="0">
                <a:solidFill>
                  <a:srgbClr val="425563"/>
                </a:solidFill>
                <a:ea typeface="+mn-lt"/>
                <a:cs typeface="+mn-lt"/>
              </a:rPr>
              <a:t>lowest</a:t>
            </a:r>
            <a:r>
              <a:rPr lang="en-GB" sz="1100" dirty="0">
                <a:solidFill>
                  <a:srgbClr val="425563"/>
                </a:solidFill>
                <a:ea typeface="+mn-lt"/>
                <a:cs typeface="+mn-lt"/>
              </a:rPr>
              <a:t> rates of unreported ethnicity are for ‘Mental Health Support Team’ (6.8%) and ‘General Psychiatry Service’ (7.7%).</a:t>
            </a:r>
          </a:p>
          <a:p>
            <a:pPr marL="171450" indent="-171450">
              <a:spcAft>
                <a:spcPts val="600"/>
              </a:spcAft>
              <a:buFont typeface="Arial" panose="020B0604020202020204" pitchFamily="34" charset="0"/>
              <a:buChar char="•"/>
            </a:pPr>
            <a:r>
              <a:rPr lang="en-GB" sz="1100" dirty="0">
                <a:solidFill>
                  <a:srgbClr val="425463"/>
                </a:solidFill>
                <a:ea typeface="+mn-lt"/>
                <a:cs typeface="+mn-lt"/>
              </a:rPr>
              <a:t>While not a finding of this report, </a:t>
            </a:r>
            <a:r>
              <a:rPr lang="en-GB" sz="1100" dirty="0">
                <a:solidFill>
                  <a:srgbClr val="425563"/>
                </a:solidFill>
                <a:ea typeface="+mn-lt"/>
                <a:cs typeface="+mn-lt"/>
              </a:rPr>
              <a:t>Nuffield Trust has reported that “data quality problems affect [health service dataset] records for minority ethnic patients disproportionately”.</a:t>
            </a:r>
            <a:r>
              <a:rPr lang="en-GB" sz="1100" baseline="30000" dirty="0">
                <a:solidFill>
                  <a:srgbClr val="425563"/>
                </a:solidFill>
                <a:ea typeface="+mn-lt"/>
                <a:cs typeface="+mn-lt"/>
              </a:rPr>
              <a:t>1</a:t>
            </a:r>
          </a:p>
        </p:txBody>
      </p:sp>
      <p:sp>
        <p:nvSpPr>
          <p:cNvPr id="8" name="TextBox 7">
            <a:extLst>
              <a:ext uri="{FF2B5EF4-FFF2-40B4-BE49-F238E27FC236}">
                <a16:creationId xmlns:a16="http://schemas.microsoft.com/office/drawing/2014/main" id="{073F57D4-696E-6C48-2633-110F111BFC24}"/>
              </a:ext>
            </a:extLst>
          </p:cNvPr>
          <p:cNvSpPr txBox="1"/>
          <p:nvPr/>
        </p:nvSpPr>
        <p:spPr>
          <a:xfrm>
            <a:off x="6566346" y="3846498"/>
            <a:ext cx="1070162" cy="257366"/>
          </a:xfrm>
          <a:prstGeom prst="rect">
            <a:avLst/>
          </a:prstGeom>
          <a:solidFill>
            <a:srgbClr val="22364F"/>
          </a:solidFill>
        </p:spPr>
        <p:txBody>
          <a:bodyPr wrap="square" lIns="36000" tIns="36000" rIns="36000" bIns="36000" rtlCol="0" anchor="ctr" anchorCtr="0">
            <a:spAutoFit/>
          </a:bodyPr>
          <a:lstStyle/>
          <a:p>
            <a:pPr algn="ctr">
              <a:defRPr/>
            </a:pPr>
            <a:r>
              <a:rPr lang="en-GB" sz="1200" kern="0">
                <a:solidFill>
                  <a:srgbClr val="FFFFFF"/>
                </a:solidFill>
                <a:latin typeface="Arial" panose="020B0604020202020204" pitchFamily="34" charset="0"/>
                <a:cs typeface="Arial" panose="020B0604020202020204" pitchFamily="34" charset="0"/>
              </a:rPr>
              <a:t>Key points</a:t>
            </a:r>
          </a:p>
        </p:txBody>
      </p:sp>
      <p:sp>
        <p:nvSpPr>
          <p:cNvPr id="10" name="Title 1">
            <a:extLst>
              <a:ext uri="{FF2B5EF4-FFF2-40B4-BE49-F238E27FC236}">
                <a16:creationId xmlns:a16="http://schemas.microsoft.com/office/drawing/2014/main" id="{0B85CD14-CE57-8E85-524E-6D5D30C9B7C6}"/>
              </a:ext>
            </a:extLst>
          </p:cNvPr>
          <p:cNvSpPr txBox="1">
            <a:spLocks/>
          </p:cNvSpPr>
          <p:nvPr/>
        </p:nvSpPr>
        <p:spPr>
          <a:xfrm>
            <a:off x="5934075" y="1425240"/>
            <a:ext cx="4546165" cy="236318"/>
          </a:xfrm>
          <a:prstGeom prst="rect">
            <a:avLst/>
          </a:prstGeom>
        </p:spPr>
        <p:txBody>
          <a:bodyPr l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0" dirty="0">
                <a:solidFill>
                  <a:srgbClr val="425563"/>
                </a:solidFill>
              </a:rPr>
              <a:t>Percentage of ICB referrals with unreported ethnicity</a:t>
            </a:r>
          </a:p>
        </p:txBody>
      </p:sp>
      <p:sp>
        <p:nvSpPr>
          <p:cNvPr id="15" name="Title 1">
            <a:extLst>
              <a:ext uri="{FF2B5EF4-FFF2-40B4-BE49-F238E27FC236}">
                <a16:creationId xmlns:a16="http://schemas.microsoft.com/office/drawing/2014/main" id="{FE3446DC-D833-A0B4-64A5-2B051E651844}"/>
              </a:ext>
            </a:extLst>
          </p:cNvPr>
          <p:cNvSpPr txBox="1">
            <a:spLocks/>
          </p:cNvSpPr>
          <p:nvPr/>
        </p:nvSpPr>
        <p:spPr>
          <a:xfrm>
            <a:off x="763197" y="3373911"/>
            <a:ext cx="4828412" cy="239087"/>
          </a:xfrm>
          <a:prstGeom prst="rect">
            <a:avLst/>
          </a:prstGeom>
        </p:spPr>
        <p:txBody>
          <a:bodyPr lIns="0" anchor="ctr"/>
          <a:lstStyle>
            <a:lvl1pPr algn="l" defTabSz="914400" rtl="0" eaLnBrk="1" latinLnBrk="0" hangingPunct="1">
              <a:lnSpc>
                <a:spcPct val="90000"/>
              </a:lnSpc>
              <a:spcBef>
                <a:spcPct val="0"/>
              </a:spcBef>
              <a:buNone/>
              <a:defRPr lang="en-GB" sz="1800" b="1" kern="1200">
                <a:solidFill>
                  <a:srgbClr val="005EB8"/>
                </a:solidFill>
                <a:effectLst/>
                <a:latin typeface="Arial" panose="020B0604020202020204" pitchFamily="34" charset="0"/>
                <a:ea typeface="+mn-ea"/>
                <a:cs typeface="+mn-cs"/>
              </a:defRPr>
            </a:lvl1pPr>
          </a:lstStyle>
          <a:p>
            <a:r>
              <a:rPr lang="en-GB" sz="1400" b="0" dirty="0">
                <a:solidFill>
                  <a:srgbClr val="425563"/>
                </a:solidFill>
              </a:rPr>
              <a:t>Service types with most referrals with unreported ethnicity</a:t>
            </a:r>
          </a:p>
        </p:txBody>
      </p:sp>
      <p:sp>
        <p:nvSpPr>
          <p:cNvPr id="31" name="Title 1">
            <a:extLst>
              <a:ext uri="{FF2B5EF4-FFF2-40B4-BE49-F238E27FC236}">
                <a16:creationId xmlns:a16="http://schemas.microsoft.com/office/drawing/2014/main" id="{91ED2EED-31EC-9016-E1AB-8D9A9E4CC8C5}"/>
              </a:ext>
            </a:extLst>
          </p:cNvPr>
          <p:cNvSpPr txBox="1">
            <a:spLocks/>
          </p:cNvSpPr>
          <p:nvPr/>
        </p:nvSpPr>
        <p:spPr>
          <a:xfrm>
            <a:off x="763197" y="1420152"/>
            <a:ext cx="4546165" cy="279110"/>
          </a:xfrm>
          <a:prstGeom prst="rect">
            <a:avLst/>
          </a:prstGeom>
        </p:spPr>
        <p:txBody>
          <a:bodyPr lIns="0" anchor="ctr"/>
          <a:lstStyle>
            <a:lvl1pPr algn="l" defTabSz="914400" rtl="0" eaLnBrk="1" latinLnBrk="0" hangingPunct="1">
              <a:lnSpc>
                <a:spcPct val="90000"/>
              </a:lnSpc>
              <a:spcBef>
                <a:spcPct val="0"/>
              </a:spcBef>
              <a:buNone/>
              <a:defRPr lang="en-GB" sz="1800" b="1" kern="1200">
                <a:solidFill>
                  <a:srgbClr val="005EB8"/>
                </a:solidFill>
                <a:effectLst/>
                <a:latin typeface="Arial" panose="020B0604020202020204" pitchFamily="34" charset="0"/>
                <a:ea typeface="+mn-ea"/>
                <a:cs typeface="+mn-cs"/>
              </a:defRPr>
            </a:lvl1pPr>
          </a:lstStyle>
          <a:p>
            <a:r>
              <a:rPr lang="en-GB" sz="1400" b="0" dirty="0">
                <a:solidFill>
                  <a:srgbClr val="425563"/>
                </a:solidFill>
              </a:rPr>
              <a:t>Unreported ethnicity rate by service category</a:t>
            </a:r>
          </a:p>
        </p:txBody>
      </p:sp>
      <p:graphicFrame>
        <p:nvGraphicFramePr>
          <p:cNvPr id="43" name="Table 42">
            <a:extLst>
              <a:ext uri="{FF2B5EF4-FFF2-40B4-BE49-F238E27FC236}">
                <a16:creationId xmlns:a16="http://schemas.microsoft.com/office/drawing/2014/main" id="{9759037D-29D1-5D7B-100A-29E9F5A2B241}"/>
              </a:ext>
            </a:extLst>
          </p:cNvPr>
          <p:cNvGraphicFramePr>
            <a:graphicFrameLocks noGrp="1"/>
          </p:cNvGraphicFramePr>
          <p:nvPr>
            <p:extLst>
              <p:ext uri="{D42A27DB-BD31-4B8C-83A1-F6EECF244321}">
                <p14:modId xmlns:p14="http://schemas.microsoft.com/office/powerpoint/2010/main" val="3070933069"/>
              </p:ext>
            </p:extLst>
          </p:nvPr>
        </p:nvGraphicFramePr>
        <p:xfrm>
          <a:off x="763196" y="3612998"/>
          <a:ext cx="4837907" cy="2822820"/>
        </p:xfrm>
        <a:graphic>
          <a:graphicData uri="http://schemas.openxmlformats.org/drawingml/2006/table">
            <a:tbl>
              <a:tblPr/>
              <a:tblGrid>
                <a:gridCol w="2666207">
                  <a:extLst>
                    <a:ext uri="{9D8B030D-6E8A-4147-A177-3AD203B41FA5}">
                      <a16:colId xmlns:a16="http://schemas.microsoft.com/office/drawing/2014/main" val="1813653329"/>
                    </a:ext>
                  </a:extLst>
                </a:gridCol>
                <a:gridCol w="1371600">
                  <a:extLst>
                    <a:ext uri="{9D8B030D-6E8A-4147-A177-3AD203B41FA5}">
                      <a16:colId xmlns:a16="http://schemas.microsoft.com/office/drawing/2014/main" val="357030817"/>
                    </a:ext>
                  </a:extLst>
                </a:gridCol>
                <a:gridCol w="800100">
                  <a:extLst>
                    <a:ext uri="{9D8B030D-6E8A-4147-A177-3AD203B41FA5}">
                      <a16:colId xmlns:a16="http://schemas.microsoft.com/office/drawing/2014/main" val="4046668867"/>
                    </a:ext>
                  </a:extLst>
                </a:gridCol>
              </a:tblGrid>
              <a:tr h="373380">
                <a:tc>
                  <a:txBody>
                    <a:bodyPr/>
                    <a:lstStyle/>
                    <a:p>
                      <a:pPr algn="l" fontAlgn="b"/>
                      <a:r>
                        <a:rPr lang="en-GB" sz="1000" b="1" i="0" u="none" strike="noStrike" dirty="0">
                          <a:solidFill>
                            <a:srgbClr val="FFFFFF"/>
                          </a:solidFill>
                          <a:effectLst/>
                          <a:latin typeface="+mj-lt"/>
                        </a:rPr>
                        <a:t>Service types with &gt; 1000 referrals in the dataset</a:t>
                      </a:r>
                    </a:p>
                  </a:txBody>
                  <a:tcPr marL="36000" marR="36000" marT="18000" marB="18000" anchor="b">
                    <a:lnL>
                      <a:noFill/>
                    </a:lnL>
                    <a:lnR>
                      <a:noFill/>
                    </a:lnR>
                    <a:lnT>
                      <a:noFill/>
                    </a:lnT>
                    <a:lnB>
                      <a:noFill/>
                    </a:lnB>
                    <a:solidFill>
                      <a:srgbClr val="005EB8"/>
                    </a:solidFill>
                  </a:tcPr>
                </a:tc>
                <a:tc>
                  <a:txBody>
                    <a:bodyPr/>
                    <a:lstStyle/>
                    <a:p>
                      <a:pPr algn="l" fontAlgn="b"/>
                      <a:r>
                        <a:rPr lang="en-GB" sz="1000" b="1" i="0" u="none" strike="noStrike" dirty="0">
                          <a:solidFill>
                            <a:srgbClr val="FFFFFF"/>
                          </a:solidFill>
                          <a:effectLst/>
                          <a:latin typeface="+mj-lt"/>
                        </a:rPr>
                        <a:t>Percentage unreported ethnicity</a:t>
                      </a:r>
                    </a:p>
                  </a:txBody>
                  <a:tcPr marL="36000" marR="36000" marT="18000" marB="18000" anchor="b">
                    <a:lnL>
                      <a:noFill/>
                    </a:lnL>
                    <a:lnR>
                      <a:noFill/>
                    </a:lnR>
                    <a:lnT>
                      <a:noFill/>
                    </a:lnT>
                    <a:lnB>
                      <a:noFill/>
                    </a:lnB>
                    <a:solidFill>
                      <a:srgbClr val="005EB8"/>
                    </a:solidFill>
                  </a:tcPr>
                </a:tc>
                <a:tc>
                  <a:txBody>
                    <a:bodyPr/>
                    <a:lstStyle/>
                    <a:p>
                      <a:pPr algn="l" fontAlgn="b"/>
                      <a:r>
                        <a:rPr lang="en-GB" sz="1000" b="1" i="0" u="none" strike="noStrike">
                          <a:solidFill>
                            <a:srgbClr val="FFFFFF"/>
                          </a:solidFill>
                          <a:effectLst/>
                          <a:latin typeface="+mj-lt"/>
                        </a:rPr>
                        <a:t>Total referrals</a:t>
                      </a:r>
                    </a:p>
                  </a:txBody>
                  <a:tcPr marL="36000" marR="36000" marT="18000" marB="18000" anchor="b">
                    <a:lnL>
                      <a:noFill/>
                    </a:lnL>
                    <a:lnR>
                      <a:noFill/>
                    </a:lnR>
                    <a:lnT>
                      <a:noFill/>
                    </a:lnT>
                    <a:lnB>
                      <a:noFill/>
                    </a:lnB>
                    <a:solidFill>
                      <a:srgbClr val="005EB8"/>
                    </a:solidFill>
                  </a:tcPr>
                </a:tc>
                <a:extLst>
                  <a:ext uri="{0D108BD9-81ED-4DB2-BD59-A6C34878D82A}">
                    <a16:rowId xmlns:a16="http://schemas.microsoft.com/office/drawing/2014/main" val="2896498391"/>
                  </a:ext>
                </a:extLst>
              </a:tr>
              <a:tr h="182880">
                <a:tc>
                  <a:txBody>
                    <a:bodyPr/>
                    <a:lstStyle/>
                    <a:p>
                      <a:pPr algn="l" fontAlgn="b"/>
                      <a:r>
                        <a:rPr lang="en-GB" sz="900" b="1" i="0" u="none" strike="noStrike">
                          <a:solidFill>
                            <a:srgbClr val="000000"/>
                          </a:solidFill>
                          <a:effectLst/>
                          <a:latin typeface="+mj-lt"/>
                        </a:rPr>
                        <a:t>Highest rates of unreported ethnicity</a:t>
                      </a:r>
                    </a:p>
                  </a:txBody>
                  <a:tcPr marL="36000" marR="36000" marT="18000" marB="18000" anchor="b">
                    <a:lnL>
                      <a:noFill/>
                    </a:lnL>
                    <a:lnR>
                      <a:noFill/>
                    </a:lnR>
                    <a:lnT>
                      <a:noFill/>
                    </a:lnT>
                    <a:lnB w="9525"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l" fontAlgn="b"/>
                      <a:r>
                        <a:rPr lang="en-GB" sz="900" b="0" i="0" u="none" strike="noStrike">
                          <a:solidFill>
                            <a:srgbClr val="000000"/>
                          </a:solidFill>
                          <a:effectLst/>
                          <a:latin typeface="+mj-lt"/>
                        </a:rPr>
                        <a:t> </a:t>
                      </a:r>
                    </a:p>
                  </a:txBody>
                  <a:tcPr marL="36000" marR="36000" marT="18000" marB="18000" anchor="b">
                    <a:lnL>
                      <a:noFill/>
                    </a:lnL>
                    <a:lnR>
                      <a:noFill/>
                    </a:lnR>
                    <a:lnT>
                      <a:noFill/>
                    </a:lnT>
                    <a:lnB w="9525"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l" fontAlgn="b"/>
                      <a:r>
                        <a:rPr lang="en-GB" sz="900" b="0" i="0" u="none" strike="noStrike">
                          <a:solidFill>
                            <a:srgbClr val="000000"/>
                          </a:solidFill>
                          <a:effectLst/>
                          <a:latin typeface="+mj-lt"/>
                        </a:rPr>
                        <a:t> </a:t>
                      </a:r>
                    </a:p>
                  </a:txBody>
                  <a:tcPr marL="36000" marR="36000" marT="18000" marB="18000" anchor="b">
                    <a:lnL>
                      <a:noFill/>
                    </a:lnL>
                    <a:lnR>
                      <a:noFill/>
                    </a:lnR>
                    <a:lnT>
                      <a:noFill/>
                    </a:lnT>
                    <a:lnB w="9525" cap="flat" cmpd="sng" algn="ctr">
                      <a:solidFill>
                        <a:schemeClr val="bg1">
                          <a:lumMod val="85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1508724875"/>
                  </a:ext>
                </a:extLst>
              </a:tr>
              <a:tr h="182880">
                <a:tc>
                  <a:txBody>
                    <a:bodyPr/>
                    <a:lstStyle/>
                    <a:p>
                      <a:pPr algn="l" fontAlgn="b"/>
                      <a:r>
                        <a:rPr lang="en-GB" sz="900" b="0" i="0" u="none" strike="noStrike" dirty="0">
                          <a:solidFill>
                            <a:srgbClr val="000000"/>
                          </a:solidFill>
                          <a:effectLst/>
                          <a:latin typeface="+mj-lt"/>
                        </a:rPr>
                        <a:t>Single Point of Access Service</a:t>
                      </a:r>
                    </a:p>
                  </a:txBody>
                  <a:tcPr marL="36000" marR="36000" marT="18000" marB="18000" anchor="b">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rPr>
                        <a:t>29.0%</a:t>
                      </a:r>
                    </a:p>
                  </a:txBody>
                  <a:tcPr marL="36000" marR="36000" marT="18000" marB="18000" anchor="b">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GB" sz="900" b="1" i="0" u="none" strike="noStrike">
                          <a:solidFill>
                            <a:srgbClr val="000000"/>
                          </a:solidFill>
                          <a:effectLst/>
                          <a:latin typeface="+mj-lt"/>
                        </a:rPr>
                        <a:t>39465</a:t>
                      </a:r>
                    </a:p>
                  </a:txBody>
                  <a:tcPr marL="36000" marR="36000" marT="18000" marB="18000" anchor="b">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046184078"/>
                  </a:ext>
                </a:extLst>
              </a:tr>
              <a:tr h="182880">
                <a:tc>
                  <a:txBody>
                    <a:bodyPr/>
                    <a:lstStyle/>
                    <a:p>
                      <a:pPr algn="l" fontAlgn="b"/>
                      <a:r>
                        <a:rPr lang="en-GB" sz="900" b="0" i="0" u="none" strike="noStrike" dirty="0">
                          <a:solidFill>
                            <a:srgbClr val="000000"/>
                          </a:solidFill>
                          <a:effectLst/>
                          <a:latin typeface="+mj-lt"/>
                        </a:rPr>
                        <a:t>24/7 Crisis Response Line</a:t>
                      </a:r>
                    </a:p>
                  </a:txBody>
                  <a:tcPr marL="36000" marR="36000" marT="18000" marB="18000" anchor="b">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rPr>
                        <a:t>24.3%</a:t>
                      </a:r>
                    </a:p>
                  </a:txBody>
                  <a:tcPr marL="36000" marR="36000" marT="18000" marB="18000" anchor="b">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GB" sz="900" b="1" i="0" u="none" strike="noStrike">
                          <a:solidFill>
                            <a:srgbClr val="000000"/>
                          </a:solidFill>
                          <a:effectLst/>
                          <a:latin typeface="+mj-lt"/>
                        </a:rPr>
                        <a:t>11337</a:t>
                      </a:r>
                    </a:p>
                  </a:txBody>
                  <a:tcPr marL="36000" marR="36000" marT="18000" marB="18000" anchor="b">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646272937"/>
                  </a:ext>
                </a:extLst>
              </a:tr>
              <a:tr h="182880">
                <a:tc>
                  <a:txBody>
                    <a:bodyPr/>
                    <a:lstStyle/>
                    <a:p>
                      <a:pPr algn="l" fontAlgn="b"/>
                      <a:r>
                        <a:rPr lang="en-GB" sz="900" b="0" i="0" u="none" strike="noStrike">
                          <a:solidFill>
                            <a:srgbClr val="000000"/>
                          </a:solidFill>
                          <a:effectLst/>
                          <a:latin typeface="+mj-lt"/>
                        </a:rPr>
                        <a:t>Community Mental Health Team - Functional</a:t>
                      </a:r>
                    </a:p>
                  </a:txBody>
                  <a:tcPr marL="36000" marR="36000" marT="18000" marB="18000" anchor="b">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rPr>
                        <a:t>22.3%</a:t>
                      </a:r>
                    </a:p>
                  </a:txBody>
                  <a:tcPr marL="36000" marR="36000" marT="18000" marB="18000" anchor="b">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GB" sz="900" b="1" i="0" u="none" strike="noStrike">
                          <a:solidFill>
                            <a:srgbClr val="000000"/>
                          </a:solidFill>
                          <a:effectLst/>
                          <a:latin typeface="+mj-lt"/>
                        </a:rPr>
                        <a:t>77687</a:t>
                      </a:r>
                    </a:p>
                  </a:txBody>
                  <a:tcPr marL="36000" marR="36000" marT="18000" marB="18000" anchor="b">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642950330"/>
                  </a:ext>
                </a:extLst>
              </a:tr>
              <a:tr h="182880">
                <a:tc>
                  <a:txBody>
                    <a:bodyPr/>
                    <a:lstStyle/>
                    <a:p>
                      <a:pPr algn="l" fontAlgn="b"/>
                      <a:r>
                        <a:rPr lang="en-GB" sz="900" b="0" i="0" u="none" strike="noStrike">
                          <a:solidFill>
                            <a:srgbClr val="000000"/>
                          </a:solidFill>
                          <a:effectLst/>
                          <a:latin typeface="+mj-lt"/>
                        </a:rPr>
                        <a:t>Neurodevelopment Team</a:t>
                      </a:r>
                    </a:p>
                  </a:txBody>
                  <a:tcPr marL="36000" marR="36000" marT="18000" marB="18000" anchor="b">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rPr>
                        <a:t>21.0%</a:t>
                      </a:r>
                    </a:p>
                  </a:txBody>
                  <a:tcPr marL="36000" marR="36000" marT="18000" marB="18000" anchor="b">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GB" sz="900" b="1" i="0" u="none" strike="noStrike">
                          <a:solidFill>
                            <a:srgbClr val="000000"/>
                          </a:solidFill>
                          <a:effectLst/>
                          <a:latin typeface="+mj-lt"/>
                        </a:rPr>
                        <a:t>13222</a:t>
                      </a:r>
                    </a:p>
                  </a:txBody>
                  <a:tcPr marL="36000" marR="36000" marT="18000" marB="18000" anchor="b">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497487539"/>
                  </a:ext>
                </a:extLst>
              </a:tr>
              <a:tr h="182880">
                <a:tc>
                  <a:txBody>
                    <a:bodyPr/>
                    <a:lstStyle/>
                    <a:p>
                      <a:pPr algn="l" fontAlgn="b"/>
                      <a:r>
                        <a:rPr lang="en-GB" sz="900" b="0" i="0" u="none" strike="noStrike" dirty="0">
                          <a:solidFill>
                            <a:srgbClr val="000000"/>
                          </a:solidFill>
                          <a:effectLst/>
                          <a:latin typeface="+mj-lt"/>
                        </a:rPr>
                        <a:t>Other Mental Health Service - out of scope of National Tariff Payment System</a:t>
                      </a:r>
                    </a:p>
                  </a:txBody>
                  <a:tcPr marL="36000" marR="36000" marT="18000" marB="18000" anchor="b">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rPr>
                        <a:t>20.2%</a:t>
                      </a:r>
                    </a:p>
                  </a:txBody>
                  <a:tcPr marL="36000" marR="36000" marT="18000" marB="18000" anchor="b">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GB" sz="900" b="1" i="0" u="none" strike="noStrike">
                          <a:solidFill>
                            <a:srgbClr val="000000"/>
                          </a:solidFill>
                          <a:effectLst/>
                          <a:latin typeface="+mj-lt"/>
                        </a:rPr>
                        <a:t>74453</a:t>
                      </a:r>
                    </a:p>
                  </a:txBody>
                  <a:tcPr marL="36000" marR="36000" marT="18000" marB="18000" anchor="b">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08196155"/>
                  </a:ext>
                </a:extLst>
              </a:tr>
              <a:tr h="182880">
                <a:tc>
                  <a:txBody>
                    <a:bodyPr/>
                    <a:lstStyle/>
                    <a:p>
                      <a:pPr algn="l" fontAlgn="b"/>
                      <a:r>
                        <a:rPr lang="en-GB" sz="900" b="1" i="0" u="none" strike="noStrike">
                          <a:solidFill>
                            <a:srgbClr val="000000"/>
                          </a:solidFill>
                          <a:effectLst/>
                          <a:latin typeface="+mj-lt"/>
                        </a:rPr>
                        <a:t>Lowest rates of unreported ethnicity</a:t>
                      </a:r>
                    </a:p>
                  </a:txBody>
                  <a:tcPr marL="36000" marR="36000" marT="18000" marB="18000" anchor="b">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BADFDC"/>
                    </a:solidFill>
                  </a:tcPr>
                </a:tc>
                <a:tc>
                  <a:txBody>
                    <a:bodyPr/>
                    <a:lstStyle/>
                    <a:p>
                      <a:pPr algn="l" fontAlgn="b"/>
                      <a:r>
                        <a:rPr lang="en-GB" sz="900" b="0" i="0" u="none" strike="noStrike" dirty="0">
                          <a:solidFill>
                            <a:srgbClr val="000000"/>
                          </a:solidFill>
                          <a:effectLst/>
                          <a:latin typeface="+mj-lt"/>
                        </a:rPr>
                        <a:t> </a:t>
                      </a:r>
                    </a:p>
                  </a:txBody>
                  <a:tcPr marL="36000" marR="36000" marT="18000" marB="18000" anchor="b">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BADFDC"/>
                    </a:solidFill>
                  </a:tcPr>
                </a:tc>
                <a:tc>
                  <a:txBody>
                    <a:bodyPr/>
                    <a:lstStyle/>
                    <a:p>
                      <a:pPr algn="l" fontAlgn="b"/>
                      <a:r>
                        <a:rPr lang="en-GB" sz="900" b="0" i="0" u="none" strike="noStrike">
                          <a:solidFill>
                            <a:srgbClr val="000000"/>
                          </a:solidFill>
                          <a:effectLst/>
                          <a:latin typeface="+mj-lt"/>
                        </a:rPr>
                        <a:t> </a:t>
                      </a:r>
                    </a:p>
                  </a:txBody>
                  <a:tcPr marL="36000" marR="36000" marT="18000" marB="18000" anchor="b">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BADFDC"/>
                    </a:solidFill>
                  </a:tcPr>
                </a:tc>
                <a:extLst>
                  <a:ext uri="{0D108BD9-81ED-4DB2-BD59-A6C34878D82A}">
                    <a16:rowId xmlns:a16="http://schemas.microsoft.com/office/drawing/2014/main" val="27909929"/>
                  </a:ext>
                </a:extLst>
              </a:tr>
              <a:tr h="182880">
                <a:tc>
                  <a:txBody>
                    <a:bodyPr/>
                    <a:lstStyle/>
                    <a:p>
                      <a:pPr algn="l" fontAlgn="b"/>
                      <a:r>
                        <a:rPr lang="en-GB" sz="900" b="0" i="0" u="none" strike="noStrike" dirty="0">
                          <a:solidFill>
                            <a:srgbClr val="000000"/>
                          </a:solidFill>
                          <a:effectLst/>
                          <a:latin typeface="+mj-lt"/>
                        </a:rPr>
                        <a:t>Specialist Parenting Service</a:t>
                      </a:r>
                    </a:p>
                  </a:txBody>
                  <a:tcPr marL="36000" marR="36000" marT="18000" marB="18000" anchor="b">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rPr>
                        <a:t>8.4%</a:t>
                      </a:r>
                    </a:p>
                  </a:txBody>
                  <a:tcPr marL="36000" marR="36000" marT="18000" marB="18000" anchor="b">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rPr>
                        <a:t>1575</a:t>
                      </a:r>
                    </a:p>
                  </a:txBody>
                  <a:tcPr marL="36000" marR="36000" marT="18000" marB="18000" anchor="b">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582861604"/>
                  </a:ext>
                </a:extLst>
              </a:tr>
              <a:tr h="182880">
                <a:tc>
                  <a:txBody>
                    <a:bodyPr/>
                    <a:lstStyle/>
                    <a:p>
                      <a:pPr algn="l" fontAlgn="b"/>
                      <a:r>
                        <a:rPr lang="en-GB" sz="900" b="0" i="0" u="none" strike="noStrike" dirty="0">
                          <a:solidFill>
                            <a:srgbClr val="000000"/>
                          </a:solidFill>
                          <a:effectLst/>
                          <a:latin typeface="+mj-lt"/>
                        </a:rPr>
                        <a:t>Specialist Perinatal Mental Health Community Service</a:t>
                      </a:r>
                    </a:p>
                  </a:txBody>
                  <a:tcPr marL="36000" marR="36000" marT="18000" marB="18000" anchor="b">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rPr>
                        <a:t>8.3%</a:t>
                      </a:r>
                    </a:p>
                  </a:txBody>
                  <a:tcPr marL="36000" marR="36000" marT="18000" marB="18000" anchor="b">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rPr>
                        <a:t>1069</a:t>
                      </a:r>
                    </a:p>
                  </a:txBody>
                  <a:tcPr marL="36000" marR="36000" marT="18000" marB="18000" anchor="b">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325222422"/>
                  </a:ext>
                </a:extLst>
              </a:tr>
              <a:tr h="182880">
                <a:tc>
                  <a:txBody>
                    <a:bodyPr/>
                    <a:lstStyle/>
                    <a:p>
                      <a:pPr algn="l" fontAlgn="b"/>
                      <a:r>
                        <a:rPr lang="en-GB" sz="900" b="0" i="0" u="none" strike="noStrike" dirty="0">
                          <a:solidFill>
                            <a:srgbClr val="000000"/>
                          </a:solidFill>
                          <a:effectLst/>
                          <a:latin typeface="+mj-lt"/>
                        </a:rPr>
                        <a:t>General Psychiatry Service</a:t>
                      </a:r>
                    </a:p>
                  </a:txBody>
                  <a:tcPr marL="36000" marR="36000" marT="18000" marB="18000" anchor="b">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rPr>
                        <a:t>7.7%</a:t>
                      </a:r>
                    </a:p>
                  </a:txBody>
                  <a:tcPr marL="36000" marR="36000" marT="18000" marB="18000" anchor="b">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GB" sz="900" b="1" i="0" u="none" strike="noStrike">
                          <a:solidFill>
                            <a:srgbClr val="000000"/>
                          </a:solidFill>
                          <a:effectLst/>
                          <a:latin typeface="+mj-lt"/>
                        </a:rPr>
                        <a:t>30400</a:t>
                      </a:r>
                    </a:p>
                  </a:txBody>
                  <a:tcPr marL="36000" marR="36000" marT="18000" marB="18000" anchor="b">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06038096"/>
                  </a:ext>
                </a:extLst>
              </a:tr>
              <a:tr h="182880">
                <a:tc>
                  <a:txBody>
                    <a:bodyPr/>
                    <a:lstStyle/>
                    <a:p>
                      <a:pPr algn="l" fontAlgn="b"/>
                      <a:r>
                        <a:rPr lang="en-GB" sz="900" b="0" i="0" u="none" strike="noStrike" dirty="0">
                          <a:solidFill>
                            <a:srgbClr val="000000"/>
                          </a:solidFill>
                          <a:effectLst/>
                          <a:latin typeface="+mj-lt"/>
                        </a:rPr>
                        <a:t>Early Intervention Team for Psychosis</a:t>
                      </a:r>
                    </a:p>
                  </a:txBody>
                  <a:tcPr marL="36000" marR="36000" marT="18000" marB="18000" anchor="b">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rPr>
                        <a:t>7.6%</a:t>
                      </a:r>
                    </a:p>
                  </a:txBody>
                  <a:tcPr marL="36000" marR="36000" marT="18000" marB="18000" anchor="b">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rPr>
                        <a:t>1943</a:t>
                      </a:r>
                    </a:p>
                  </a:txBody>
                  <a:tcPr marL="36000" marR="36000" marT="18000" marB="18000" anchor="b">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95974630"/>
                  </a:ext>
                </a:extLst>
              </a:tr>
              <a:tr h="182880">
                <a:tc>
                  <a:txBody>
                    <a:bodyPr/>
                    <a:lstStyle/>
                    <a:p>
                      <a:pPr algn="l" fontAlgn="b"/>
                      <a:r>
                        <a:rPr lang="en-GB" sz="900" b="0" i="0" u="none" strike="noStrike" dirty="0">
                          <a:solidFill>
                            <a:srgbClr val="000000"/>
                          </a:solidFill>
                          <a:effectLst/>
                          <a:latin typeface="+mj-lt"/>
                        </a:rPr>
                        <a:t>Mental Health Support Team</a:t>
                      </a:r>
                    </a:p>
                  </a:txBody>
                  <a:tcPr marL="36000" marR="36000" marT="18000" marB="18000" anchor="b">
                    <a:lnL>
                      <a:noFill/>
                    </a:lnL>
                    <a:lnR>
                      <a:noFill/>
                    </a:lnR>
                    <a:lnT w="9525" cap="flat" cmpd="sng" algn="ctr">
                      <a:solidFill>
                        <a:schemeClr val="bg1">
                          <a:lumMod val="85000"/>
                        </a:schemeClr>
                      </a:solidFill>
                      <a:prstDash val="solid"/>
                      <a:round/>
                      <a:headEnd type="none" w="med" len="med"/>
                      <a:tailEnd type="none" w="med" len="med"/>
                    </a:lnT>
                    <a:lnB>
                      <a:noFill/>
                    </a:lnB>
                    <a:noFill/>
                  </a:tcPr>
                </a:tc>
                <a:tc>
                  <a:txBody>
                    <a:bodyPr/>
                    <a:lstStyle/>
                    <a:p>
                      <a:pPr algn="r" fontAlgn="b"/>
                      <a:r>
                        <a:rPr lang="en-GB" sz="900" b="0" i="0" u="none" strike="noStrike" dirty="0">
                          <a:solidFill>
                            <a:srgbClr val="000000"/>
                          </a:solidFill>
                          <a:effectLst/>
                          <a:latin typeface="+mj-lt"/>
                        </a:rPr>
                        <a:t>6.8%</a:t>
                      </a:r>
                    </a:p>
                  </a:txBody>
                  <a:tcPr marL="36000" marR="36000" marT="18000" marB="18000" anchor="b">
                    <a:lnL>
                      <a:noFill/>
                    </a:lnL>
                    <a:lnR>
                      <a:noFill/>
                    </a:lnR>
                    <a:lnT w="9525" cap="flat" cmpd="sng" algn="ctr">
                      <a:solidFill>
                        <a:schemeClr val="bg1">
                          <a:lumMod val="85000"/>
                        </a:schemeClr>
                      </a:solidFill>
                      <a:prstDash val="solid"/>
                      <a:round/>
                      <a:headEnd type="none" w="med" len="med"/>
                      <a:tailEnd type="none" w="med" len="med"/>
                    </a:lnT>
                    <a:lnB>
                      <a:noFill/>
                    </a:lnB>
                    <a:noFill/>
                  </a:tcPr>
                </a:tc>
                <a:tc>
                  <a:txBody>
                    <a:bodyPr/>
                    <a:lstStyle/>
                    <a:p>
                      <a:pPr algn="r" fontAlgn="b"/>
                      <a:r>
                        <a:rPr lang="en-GB" sz="900" b="1" i="0" u="none" strike="noStrike" dirty="0">
                          <a:solidFill>
                            <a:srgbClr val="000000"/>
                          </a:solidFill>
                          <a:effectLst/>
                          <a:latin typeface="+mj-lt"/>
                        </a:rPr>
                        <a:t>15500</a:t>
                      </a:r>
                    </a:p>
                  </a:txBody>
                  <a:tcPr marL="36000" marR="36000" marT="18000" marB="18000" anchor="b">
                    <a:lnL>
                      <a:noFill/>
                    </a:lnL>
                    <a:lnR>
                      <a:noFill/>
                    </a:lnR>
                    <a:lnT w="9525" cap="flat" cmpd="sng" algn="ctr">
                      <a:solidFill>
                        <a:schemeClr val="bg1">
                          <a:lumMod val="85000"/>
                        </a:schemeClr>
                      </a:solidFill>
                      <a:prstDash val="solid"/>
                      <a:round/>
                      <a:headEnd type="none" w="med" len="med"/>
                      <a:tailEnd type="none" w="med" len="med"/>
                    </a:lnT>
                    <a:lnB>
                      <a:noFill/>
                    </a:lnB>
                    <a:noFill/>
                  </a:tcPr>
                </a:tc>
                <a:extLst>
                  <a:ext uri="{0D108BD9-81ED-4DB2-BD59-A6C34878D82A}">
                    <a16:rowId xmlns:a16="http://schemas.microsoft.com/office/drawing/2014/main" val="2109133784"/>
                  </a:ext>
                </a:extLst>
              </a:tr>
            </a:tbl>
          </a:graphicData>
        </a:graphic>
      </p:graphicFrame>
      <p:graphicFrame>
        <p:nvGraphicFramePr>
          <p:cNvPr id="52" name="Table 51">
            <a:extLst>
              <a:ext uri="{FF2B5EF4-FFF2-40B4-BE49-F238E27FC236}">
                <a16:creationId xmlns:a16="http://schemas.microsoft.com/office/drawing/2014/main" id="{AA38FE32-9BA5-6072-0E02-74F8639F0A61}"/>
              </a:ext>
            </a:extLst>
          </p:cNvPr>
          <p:cNvGraphicFramePr>
            <a:graphicFrameLocks noGrp="1"/>
          </p:cNvGraphicFramePr>
          <p:nvPr>
            <p:extLst>
              <p:ext uri="{D42A27DB-BD31-4B8C-83A1-F6EECF244321}">
                <p14:modId xmlns:p14="http://schemas.microsoft.com/office/powerpoint/2010/main" val="2795803570"/>
              </p:ext>
            </p:extLst>
          </p:nvPr>
        </p:nvGraphicFramePr>
        <p:xfrm>
          <a:off x="763198" y="1699262"/>
          <a:ext cx="4837905" cy="1346766"/>
        </p:xfrm>
        <a:graphic>
          <a:graphicData uri="http://schemas.openxmlformats.org/drawingml/2006/table">
            <a:tbl>
              <a:tblPr/>
              <a:tblGrid>
                <a:gridCol w="1256100">
                  <a:extLst>
                    <a:ext uri="{9D8B030D-6E8A-4147-A177-3AD203B41FA5}">
                      <a16:colId xmlns:a16="http://schemas.microsoft.com/office/drawing/2014/main" val="4273307198"/>
                    </a:ext>
                  </a:extLst>
                </a:gridCol>
                <a:gridCol w="1876425">
                  <a:extLst>
                    <a:ext uri="{9D8B030D-6E8A-4147-A177-3AD203B41FA5}">
                      <a16:colId xmlns:a16="http://schemas.microsoft.com/office/drawing/2014/main" val="2058338750"/>
                    </a:ext>
                  </a:extLst>
                </a:gridCol>
                <a:gridCol w="1705380">
                  <a:extLst>
                    <a:ext uri="{9D8B030D-6E8A-4147-A177-3AD203B41FA5}">
                      <a16:colId xmlns:a16="http://schemas.microsoft.com/office/drawing/2014/main" val="2886665509"/>
                    </a:ext>
                  </a:extLst>
                </a:gridCol>
              </a:tblGrid>
              <a:tr h="224766">
                <a:tc>
                  <a:txBody>
                    <a:bodyPr/>
                    <a:lstStyle/>
                    <a:p>
                      <a:pPr algn="l" fontAlgn="b"/>
                      <a:r>
                        <a:rPr lang="en-GB" sz="1000" b="1" i="0" u="none" strike="noStrike" dirty="0">
                          <a:solidFill>
                            <a:srgbClr val="FFFFFF"/>
                          </a:solidFill>
                          <a:effectLst/>
                          <a:latin typeface="Arial" panose="020B0604020202020204" pitchFamily="34" charset="0"/>
                        </a:rPr>
                        <a:t>Service category</a:t>
                      </a:r>
                    </a:p>
                  </a:txBody>
                  <a:tcPr marL="36000" marR="36000" marT="36000" marB="36000" anchor="b">
                    <a:lnL>
                      <a:noFill/>
                    </a:lnL>
                    <a:lnR>
                      <a:noFill/>
                    </a:lnR>
                    <a:lnT>
                      <a:noFill/>
                    </a:lnT>
                    <a:lnB>
                      <a:noFill/>
                    </a:lnB>
                    <a:solidFill>
                      <a:srgbClr val="005EB8"/>
                    </a:solidFill>
                  </a:tcPr>
                </a:tc>
                <a:tc>
                  <a:txBody>
                    <a:bodyPr/>
                    <a:lstStyle/>
                    <a:p>
                      <a:pPr algn="l" fontAlgn="b"/>
                      <a:r>
                        <a:rPr lang="en-GB" sz="1000" b="1" i="0" u="none" strike="noStrike" dirty="0">
                          <a:solidFill>
                            <a:srgbClr val="FFFFFF"/>
                          </a:solidFill>
                          <a:effectLst/>
                          <a:latin typeface="Arial" panose="020B0604020202020204" pitchFamily="34" charset="0"/>
                        </a:rPr>
                        <a:t>% unreported ethnicity</a:t>
                      </a:r>
                    </a:p>
                  </a:txBody>
                  <a:tcPr marL="36000" marR="36000" marT="36000" marB="36000" anchor="b">
                    <a:lnL>
                      <a:noFill/>
                    </a:lnL>
                    <a:lnR>
                      <a:noFill/>
                    </a:lnR>
                    <a:lnT>
                      <a:noFill/>
                    </a:lnT>
                    <a:lnB>
                      <a:noFill/>
                    </a:lnB>
                    <a:solidFill>
                      <a:srgbClr val="005EB8"/>
                    </a:solidFill>
                  </a:tcPr>
                </a:tc>
                <a:tc>
                  <a:txBody>
                    <a:bodyPr/>
                    <a:lstStyle/>
                    <a:p>
                      <a:pPr algn="l" fontAlgn="b"/>
                      <a:r>
                        <a:rPr lang="en-GB" sz="1000" b="1" i="0" u="none" strike="noStrike" dirty="0">
                          <a:solidFill>
                            <a:srgbClr val="FFFFFF"/>
                          </a:solidFill>
                          <a:effectLst/>
                          <a:latin typeface="Arial" panose="020B0604020202020204" pitchFamily="34" charset="0"/>
                        </a:rPr>
                        <a:t>Median initial wait (days)</a:t>
                      </a:r>
                    </a:p>
                  </a:txBody>
                  <a:tcPr marL="36000" marR="36000" marT="36000" marB="36000" anchor="b">
                    <a:lnL>
                      <a:noFill/>
                    </a:lnL>
                    <a:lnR>
                      <a:noFill/>
                    </a:lnR>
                    <a:lnT>
                      <a:noFill/>
                    </a:lnT>
                    <a:lnB>
                      <a:noFill/>
                    </a:lnB>
                    <a:solidFill>
                      <a:srgbClr val="005EB8"/>
                    </a:solidFill>
                  </a:tcPr>
                </a:tc>
                <a:extLst>
                  <a:ext uri="{0D108BD9-81ED-4DB2-BD59-A6C34878D82A}">
                    <a16:rowId xmlns:a16="http://schemas.microsoft.com/office/drawing/2014/main" val="3225040374"/>
                  </a:ext>
                </a:extLst>
              </a:tr>
              <a:tr h="182880">
                <a:tc>
                  <a:txBody>
                    <a:bodyPr/>
                    <a:lstStyle/>
                    <a:p>
                      <a:pPr algn="l" fontAlgn="b"/>
                      <a:r>
                        <a:rPr lang="en-GB" sz="1000" b="0" i="0" u="none" strike="noStrike">
                          <a:solidFill>
                            <a:srgbClr val="000000"/>
                          </a:solidFill>
                          <a:effectLst/>
                          <a:latin typeface="Arial" panose="020B0604020202020204" pitchFamily="34" charset="0"/>
                        </a:rPr>
                        <a:t>All Others</a:t>
                      </a:r>
                    </a:p>
                  </a:txBody>
                  <a:tcPr marL="36000" marR="36000" marT="36000" marB="36000" anchor="b">
                    <a:lnL>
                      <a:noFill/>
                    </a:lnL>
                    <a:lnR>
                      <a:noFill/>
                    </a:lnR>
                    <a:lnT>
                      <a:noFill/>
                    </a:lnT>
                    <a:lnB>
                      <a:noFill/>
                    </a:lnB>
                    <a:noFill/>
                  </a:tcPr>
                </a:tc>
                <a:tc>
                  <a:txBody>
                    <a:bodyPr/>
                    <a:lstStyle/>
                    <a:p>
                      <a:pPr algn="r" fontAlgn="b"/>
                      <a:r>
                        <a:rPr lang="en-GB" sz="1000" b="0" i="0" u="none" strike="noStrike">
                          <a:solidFill>
                            <a:srgbClr val="000000"/>
                          </a:solidFill>
                          <a:effectLst/>
                          <a:latin typeface="Arial" panose="020B0604020202020204" pitchFamily="34" charset="0"/>
                        </a:rPr>
                        <a:t>18.6%</a:t>
                      </a:r>
                    </a:p>
                  </a:txBody>
                  <a:tcPr marL="36000" marR="36000" marT="36000" marB="36000" anchor="b">
                    <a:lnL>
                      <a:noFill/>
                    </a:lnL>
                    <a:lnR>
                      <a:noFill/>
                    </a:lnR>
                    <a:lnT>
                      <a:noFill/>
                    </a:lnT>
                    <a:lnB>
                      <a:noFill/>
                    </a:lnB>
                    <a:noFill/>
                  </a:tcPr>
                </a:tc>
                <a:tc>
                  <a:txBody>
                    <a:bodyPr/>
                    <a:lstStyle/>
                    <a:p>
                      <a:pPr algn="r" fontAlgn="b"/>
                      <a:r>
                        <a:rPr lang="en-GB" sz="1000" b="0" i="0" u="none" strike="noStrike">
                          <a:solidFill>
                            <a:srgbClr val="000000"/>
                          </a:solidFill>
                          <a:effectLst/>
                          <a:latin typeface="Arial" panose="020B0604020202020204" pitchFamily="34" charset="0"/>
                        </a:rPr>
                        <a:t>8</a:t>
                      </a:r>
                    </a:p>
                  </a:txBody>
                  <a:tcPr marL="36000" marR="36000" marT="36000" marB="36000" anchor="b">
                    <a:lnL>
                      <a:noFill/>
                    </a:lnL>
                    <a:lnR>
                      <a:noFill/>
                    </a:lnR>
                    <a:lnT>
                      <a:noFill/>
                    </a:lnT>
                    <a:lnB>
                      <a:noFill/>
                    </a:lnB>
                    <a:noFill/>
                  </a:tcPr>
                </a:tc>
                <a:extLst>
                  <a:ext uri="{0D108BD9-81ED-4DB2-BD59-A6C34878D82A}">
                    <a16:rowId xmlns:a16="http://schemas.microsoft.com/office/drawing/2014/main" val="2839124028"/>
                  </a:ext>
                </a:extLst>
              </a:tr>
              <a:tr h="182880">
                <a:tc>
                  <a:txBody>
                    <a:bodyPr/>
                    <a:lstStyle/>
                    <a:p>
                      <a:pPr algn="l" fontAlgn="b"/>
                      <a:r>
                        <a:rPr lang="en-GB" sz="1000" b="0" i="0" u="none" strike="noStrike">
                          <a:solidFill>
                            <a:srgbClr val="000000"/>
                          </a:solidFill>
                          <a:effectLst/>
                          <a:latin typeface="Arial" panose="020B0604020202020204" pitchFamily="34" charset="0"/>
                        </a:rPr>
                        <a:t>Crisis</a:t>
                      </a:r>
                    </a:p>
                  </a:txBody>
                  <a:tcPr marL="36000" marR="36000" marT="36000" marB="36000" anchor="b">
                    <a:lnL>
                      <a:noFill/>
                    </a:lnL>
                    <a:lnR>
                      <a:noFill/>
                    </a:lnR>
                    <a:lnT>
                      <a:noFill/>
                    </a:lnT>
                    <a:lnB>
                      <a:noFill/>
                    </a:lnB>
                    <a:noFill/>
                  </a:tcPr>
                </a:tc>
                <a:tc>
                  <a:txBody>
                    <a:bodyPr/>
                    <a:lstStyle/>
                    <a:p>
                      <a:pPr algn="r" fontAlgn="b"/>
                      <a:r>
                        <a:rPr lang="en-GB" sz="1000" b="0" i="0" u="none" strike="noStrike">
                          <a:solidFill>
                            <a:srgbClr val="000000"/>
                          </a:solidFill>
                          <a:effectLst/>
                          <a:latin typeface="Arial" panose="020B0604020202020204" pitchFamily="34" charset="0"/>
                        </a:rPr>
                        <a:t>19.8%</a:t>
                      </a:r>
                    </a:p>
                  </a:txBody>
                  <a:tcPr marL="36000" marR="36000" marT="36000" marB="36000" anchor="b">
                    <a:lnL>
                      <a:noFill/>
                    </a:lnL>
                    <a:lnR>
                      <a:noFill/>
                    </a:lnR>
                    <a:lnT>
                      <a:noFill/>
                    </a:lnT>
                    <a:lnB>
                      <a:noFill/>
                    </a:lnB>
                    <a:noFill/>
                  </a:tcPr>
                </a:tc>
                <a:tc>
                  <a:txBody>
                    <a:bodyPr/>
                    <a:lstStyle/>
                    <a:p>
                      <a:pPr algn="r" fontAlgn="b"/>
                      <a:r>
                        <a:rPr lang="en-GB" sz="1000" b="0" i="0" u="none" strike="noStrike">
                          <a:solidFill>
                            <a:srgbClr val="000000"/>
                          </a:solidFill>
                          <a:effectLst/>
                          <a:latin typeface="Arial" panose="020B0604020202020204" pitchFamily="34" charset="0"/>
                        </a:rPr>
                        <a:t>0</a:t>
                      </a:r>
                    </a:p>
                  </a:txBody>
                  <a:tcPr marL="36000" marR="36000" marT="36000" marB="36000" anchor="b">
                    <a:lnL>
                      <a:noFill/>
                    </a:lnL>
                    <a:lnR>
                      <a:noFill/>
                    </a:lnR>
                    <a:lnT>
                      <a:noFill/>
                    </a:lnT>
                    <a:lnB>
                      <a:noFill/>
                    </a:lnB>
                    <a:noFill/>
                  </a:tcPr>
                </a:tc>
                <a:extLst>
                  <a:ext uri="{0D108BD9-81ED-4DB2-BD59-A6C34878D82A}">
                    <a16:rowId xmlns:a16="http://schemas.microsoft.com/office/drawing/2014/main" val="1243064573"/>
                  </a:ext>
                </a:extLst>
              </a:tr>
              <a:tr h="182880">
                <a:tc>
                  <a:txBody>
                    <a:bodyPr/>
                    <a:lstStyle/>
                    <a:p>
                      <a:pPr algn="l" fontAlgn="b"/>
                      <a:r>
                        <a:rPr lang="en-GB" sz="1000" b="0" i="0" u="none" strike="noStrike">
                          <a:solidFill>
                            <a:srgbClr val="000000"/>
                          </a:solidFill>
                          <a:effectLst/>
                          <a:latin typeface="Arial" panose="020B0604020202020204" pitchFamily="34" charset="0"/>
                        </a:rPr>
                        <a:t>ED</a:t>
                      </a:r>
                    </a:p>
                  </a:txBody>
                  <a:tcPr marL="36000" marR="36000" marT="36000" marB="36000" anchor="b">
                    <a:lnL>
                      <a:noFill/>
                    </a:lnL>
                    <a:lnR>
                      <a:noFill/>
                    </a:lnR>
                    <a:lnT>
                      <a:noFill/>
                    </a:lnT>
                    <a:lnB>
                      <a:noFill/>
                    </a:lnB>
                    <a:noFill/>
                  </a:tcPr>
                </a:tc>
                <a:tc>
                  <a:txBody>
                    <a:bodyPr/>
                    <a:lstStyle/>
                    <a:p>
                      <a:pPr algn="r" fontAlgn="b"/>
                      <a:r>
                        <a:rPr lang="en-GB" sz="1000" b="0" i="0" u="none" strike="noStrike" dirty="0">
                          <a:solidFill>
                            <a:srgbClr val="000000"/>
                          </a:solidFill>
                          <a:effectLst/>
                          <a:latin typeface="Arial" panose="020B0604020202020204" pitchFamily="34" charset="0"/>
                        </a:rPr>
                        <a:t>18.8%</a:t>
                      </a:r>
                    </a:p>
                  </a:txBody>
                  <a:tcPr marL="36000" marR="36000" marT="36000" marB="36000" anchor="b">
                    <a:lnL>
                      <a:noFill/>
                    </a:lnL>
                    <a:lnR>
                      <a:noFill/>
                    </a:lnR>
                    <a:lnT>
                      <a:noFill/>
                    </a:lnT>
                    <a:lnB>
                      <a:noFill/>
                    </a:lnB>
                    <a:noFill/>
                  </a:tcPr>
                </a:tc>
                <a:tc>
                  <a:txBody>
                    <a:bodyPr/>
                    <a:lstStyle/>
                    <a:p>
                      <a:pPr algn="r" fontAlgn="b"/>
                      <a:r>
                        <a:rPr lang="en-GB" sz="1000" b="0" i="0" u="none" strike="noStrike">
                          <a:solidFill>
                            <a:srgbClr val="000000"/>
                          </a:solidFill>
                          <a:effectLst/>
                          <a:latin typeface="Arial" panose="020B0604020202020204" pitchFamily="34" charset="0"/>
                        </a:rPr>
                        <a:t>9</a:t>
                      </a:r>
                    </a:p>
                  </a:txBody>
                  <a:tcPr marL="36000" marR="36000" marT="36000" marB="36000" anchor="b">
                    <a:lnL>
                      <a:noFill/>
                    </a:lnL>
                    <a:lnR>
                      <a:noFill/>
                    </a:lnR>
                    <a:lnT>
                      <a:noFill/>
                    </a:lnT>
                    <a:lnB>
                      <a:noFill/>
                    </a:lnB>
                    <a:noFill/>
                  </a:tcPr>
                </a:tc>
                <a:extLst>
                  <a:ext uri="{0D108BD9-81ED-4DB2-BD59-A6C34878D82A}">
                    <a16:rowId xmlns:a16="http://schemas.microsoft.com/office/drawing/2014/main" val="626352168"/>
                  </a:ext>
                </a:extLst>
              </a:tr>
              <a:tr h="182880">
                <a:tc>
                  <a:txBody>
                    <a:bodyPr/>
                    <a:lstStyle/>
                    <a:p>
                      <a:pPr algn="l" fontAlgn="b"/>
                      <a:r>
                        <a:rPr lang="en-GB" sz="1000" b="0" i="0" u="none" strike="noStrike">
                          <a:solidFill>
                            <a:srgbClr val="000000"/>
                          </a:solidFill>
                          <a:effectLst/>
                          <a:latin typeface="Arial" panose="020B0604020202020204" pitchFamily="34" charset="0"/>
                        </a:rPr>
                        <a:t>Neurodevelopmental</a:t>
                      </a:r>
                    </a:p>
                  </a:txBody>
                  <a:tcPr marL="36000" marR="36000" marT="36000" marB="3600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a:solidFill>
                            <a:srgbClr val="000000"/>
                          </a:solidFill>
                          <a:effectLst/>
                          <a:latin typeface="Arial" panose="020B0604020202020204" pitchFamily="34" charset="0"/>
                        </a:rPr>
                        <a:t>17.2%</a:t>
                      </a:r>
                    </a:p>
                  </a:txBody>
                  <a:tcPr marL="36000" marR="36000" marT="36000" marB="3600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a:solidFill>
                            <a:srgbClr val="000000"/>
                          </a:solidFill>
                          <a:effectLst/>
                          <a:latin typeface="Arial" panose="020B0604020202020204" pitchFamily="34" charset="0"/>
                        </a:rPr>
                        <a:t>66</a:t>
                      </a:r>
                    </a:p>
                  </a:txBody>
                  <a:tcPr marL="36000" marR="36000" marT="36000" marB="36000" anchor="b">
                    <a:lnL>
                      <a:noFill/>
                    </a:lnL>
                    <a:lnR>
                      <a:noFill/>
                    </a:lnR>
                    <a:lnT>
                      <a:noFill/>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044123160"/>
                  </a:ext>
                </a:extLst>
              </a:tr>
              <a:tr h="182880">
                <a:tc>
                  <a:txBody>
                    <a:bodyPr/>
                    <a:lstStyle/>
                    <a:p>
                      <a:pPr algn="l" fontAlgn="b"/>
                      <a:r>
                        <a:rPr lang="en-GB" sz="1000" b="1" i="0" u="none" strike="noStrike">
                          <a:solidFill>
                            <a:srgbClr val="000000"/>
                          </a:solidFill>
                          <a:effectLst/>
                          <a:latin typeface="Arial" panose="020B0604020202020204" pitchFamily="34" charset="0"/>
                        </a:rPr>
                        <a:t>Grand Total</a:t>
                      </a:r>
                    </a:p>
                  </a:txBody>
                  <a:tcPr marL="36000" marR="36000" marT="36000" marB="3600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1000" b="1" i="0" u="none" strike="noStrike" dirty="0">
                          <a:solidFill>
                            <a:srgbClr val="000000"/>
                          </a:solidFill>
                          <a:effectLst/>
                          <a:latin typeface="Arial" panose="020B0604020202020204" pitchFamily="34" charset="0"/>
                        </a:rPr>
                        <a:t>18.7%</a:t>
                      </a:r>
                    </a:p>
                  </a:txBody>
                  <a:tcPr marL="36000" marR="36000" marT="36000" marB="3600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1000" b="1" i="0" u="none" strike="noStrike" dirty="0">
                          <a:solidFill>
                            <a:srgbClr val="000000"/>
                          </a:solidFill>
                          <a:effectLst/>
                          <a:latin typeface="Arial" panose="020B0604020202020204" pitchFamily="34" charset="0"/>
                        </a:rPr>
                        <a:t>6</a:t>
                      </a:r>
                    </a:p>
                  </a:txBody>
                  <a:tcPr marL="36000" marR="36000" marT="36000" marB="36000" anchor="b">
                    <a:lnL>
                      <a:noFill/>
                    </a:lnL>
                    <a:lnR>
                      <a:noFill/>
                    </a:lnR>
                    <a:lnT w="6350" cap="flat" cmpd="sng" algn="ctr">
                      <a:solidFill>
                        <a:srgbClr val="808080"/>
                      </a:solidFill>
                      <a:prstDash val="solid"/>
                      <a:round/>
                      <a:headEnd type="none" w="med" len="med"/>
                      <a:tailEnd type="none" w="med" len="med"/>
                    </a:lnT>
                    <a:lnB>
                      <a:noFill/>
                    </a:lnB>
                    <a:noFill/>
                  </a:tcPr>
                </a:tc>
                <a:extLst>
                  <a:ext uri="{0D108BD9-81ED-4DB2-BD59-A6C34878D82A}">
                    <a16:rowId xmlns:a16="http://schemas.microsoft.com/office/drawing/2014/main" val="1862258330"/>
                  </a:ext>
                </a:extLst>
              </a:tr>
            </a:tbl>
          </a:graphicData>
        </a:graphic>
      </p:graphicFrame>
      <p:sp>
        <p:nvSpPr>
          <p:cNvPr id="54" name="Rectangle 53">
            <a:extLst>
              <a:ext uri="{FF2B5EF4-FFF2-40B4-BE49-F238E27FC236}">
                <a16:creationId xmlns:a16="http://schemas.microsoft.com/office/drawing/2014/main" id="{9354E94C-8FFA-0AFE-B5AA-8DA5280B947C}"/>
              </a:ext>
            </a:extLst>
          </p:cNvPr>
          <p:cNvSpPr/>
          <p:nvPr/>
        </p:nvSpPr>
        <p:spPr>
          <a:xfrm>
            <a:off x="9831977" y="261257"/>
            <a:ext cx="1151312" cy="324000"/>
          </a:xfrm>
          <a:prstGeom prst="rect">
            <a:avLst/>
          </a:prstGeom>
          <a:solidFill>
            <a:schemeClr val="accent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200" b="1"/>
              <a:t>Key finding 5</a:t>
            </a:r>
            <a:endParaRPr lang="en-GB" sz="900" b="1"/>
          </a:p>
        </p:txBody>
      </p:sp>
      <p:sp>
        <p:nvSpPr>
          <p:cNvPr id="6" name="TextBox 5">
            <a:extLst>
              <a:ext uri="{FF2B5EF4-FFF2-40B4-BE49-F238E27FC236}">
                <a16:creationId xmlns:a16="http://schemas.microsoft.com/office/drawing/2014/main" id="{B9F0219E-98DB-2281-9D58-909B4EA6DCA2}"/>
              </a:ext>
            </a:extLst>
          </p:cNvPr>
          <p:cNvSpPr txBox="1"/>
          <p:nvPr/>
        </p:nvSpPr>
        <p:spPr>
          <a:xfrm>
            <a:off x="5943571" y="6427466"/>
            <a:ext cx="5485232" cy="338554"/>
          </a:xfrm>
          <a:prstGeom prst="rect">
            <a:avLst/>
          </a:prstGeom>
          <a:noFill/>
        </p:spPr>
        <p:txBody>
          <a:bodyPr wrap="square" lIns="0" rIns="0">
            <a:spAutoFit/>
          </a:bodyPr>
          <a:lstStyle/>
          <a:p>
            <a:r>
              <a:rPr lang="en-GB" sz="800" baseline="30000" dirty="0">
                <a:solidFill>
                  <a:srgbClr val="425563"/>
                </a:solidFill>
                <a:latin typeface="+mj-lt"/>
                <a:ea typeface="+mn-lt"/>
                <a:cs typeface="+mn-lt"/>
              </a:rPr>
              <a:t>1</a:t>
            </a:r>
            <a:r>
              <a:rPr kumimoji="0" lang="en-US" altLang="en-US" sz="800" b="0" i="0" u="none" strike="noStrike" cap="none" normalizeH="0" baseline="0" dirty="0">
                <a:ln>
                  <a:noFill/>
                </a:ln>
                <a:solidFill>
                  <a:srgbClr val="425463"/>
                </a:solidFill>
                <a:effectLst/>
                <a:latin typeface="+mj-lt"/>
              </a:rPr>
              <a:t> Scobie S, Spencer J, Raleigh V (2021) </a:t>
            </a:r>
            <a:r>
              <a:rPr kumimoji="0" lang="en-US" altLang="en-US" sz="800" b="0" i="1" u="none" strike="noStrike" cap="none" normalizeH="0" baseline="0" dirty="0">
                <a:ln>
                  <a:noFill/>
                </a:ln>
                <a:solidFill>
                  <a:srgbClr val="425463"/>
                </a:solidFill>
                <a:effectLst/>
                <a:latin typeface="+mj-lt"/>
              </a:rPr>
              <a:t>Ethnicity coding in English health service datasets.</a:t>
            </a:r>
            <a:r>
              <a:rPr kumimoji="0" lang="en-US" altLang="en-US" sz="800" b="0" i="0" u="none" strike="noStrike" cap="none" normalizeH="0" baseline="0" dirty="0">
                <a:ln>
                  <a:noFill/>
                </a:ln>
                <a:solidFill>
                  <a:srgbClr val="425463"/>
                </a:solidFill>
                <a:effectLst/>
                <a:latin typeface="+mj-lt"/>
              </a:rPr>
              <a:t> Research report, Nuffield Trust</a:t>
            </a:r>
            <a:r>
              <a:rPr lang="en-GB" sz="800" dirty="0">
                <a:solidFill>
                  <a:srgbClr val="425463"/>
                </a:solidFill>
                <a:latin typeface="+mj-lt"/>
              </a:rPr>
              <a:t> Available at:</a:t>
            </a:r>
            <a:r>
              <a:rPr lang="en-GB" sz="800" dirty="0">
                <a:latin typeface="+mj-lt"/>
              </a:rPr>
              <a:t> </a:t>
            </a:r>
            <a:r>
              <a:rPr lang="en-GB" sz="800" dirty="0">
                <a:latin typeface="+mj-lt"/>
                <a:hlinkClick r:id="rId3"/>
              </a:rPr>
              <a:t>https://www.nuffieldtrust.org.uk/research/ethnicity-coding-in-english-health-service-datasets</a:t>
            </a:r>
            <a:r>
              <a:rPr lang="en-GB" sz="800" dirty="0">
                <a:latin typeface="+mj-lt"/>
              </a:rPr>
              <a:t>  </a:t>
            </a:r>
          </a:p>
        </p:txBody>
      </p:sp>
      <p:sp>
        <p:nvSpPr>
          <p:cNvPr id="18" name="Rectangle: Rounded Corners 17">
            <a:extLst>
              <a:ext uri="{FF2B5EF4-FFF2-40B4-BE49-F238E27FC236}">
                <a16:creationId xmlns:a16="http://schemas.microsoft.com/office/drawing/2014/main" id="{25EFEB5B-DF23-22EB-7173-6295E2ECB465}"/>
              </a:ext>
            </a:extLst>
          </p:cNvPr>
          <p:cNvSpPr/>
          <p:nvPr/>
        </p:nvSpPr>
        <p:spPr>
          <a:xfrm>
            <a:off x="9335187" y="770400"/>
            <a:ext cx="2093613" cy="560956"/>
          </a:xfrm>
          <a:prstGeom prst="roundRect">
            <a:avLst/>
          </a:prstGeom>
          <a:solidFill>
            <a:srgbClr val="BDD9F0"/>
          </a:solidFill>
          <a:ln>
            <a:noFill/>
          </a:ln>
        </p:spPr>
        <p:style>
          <a:lnRef idx="2">
            <a:schemeClr val="accent3">
              <a:shade val="15000"/>
            </a:schemeClr>
          </a:lnRef>
          <a:fillRef idx="1">
            <a:schemeClr val="accent3"/>
          </a:fillRef>
          <a:effectRef idx="0">
            <a:schemeClr val="accent3"/>
          </a:effectRef>
          <a:fontRef idx="minor">
            <a:schemeClr val="lt1"/>
          </a:fontRef>
        </p:style>
        <p:txBody>
          <a:bodyPr lIns="432000" rtlCol="0" anchor="ctr"/>
          <a:lstStyle/>
          <a:p>
            <a:r>
              <a:rPr lang="en-GB" sz="900" dirty="0">
                <a:solidFill>
                  <a:srgbClr val="425463"/>
                </a:solidFill>
                <a:cs typeface="Arial" panose="020B0604020202020204" pitchFamily="34" charset="0"/>
              </a:rPr>
              <a:t>Unreported ethnicity groups together not known, not stated or incomplete ethnicity.</a:t>
            </a:r>
          </a:p>
        </p:txBody>
      </p:sp>
      <p:pic>
        <p:nvPicPr>
          <p:cNvPr id="22" name="Picture 21">
            <a:extLst>
              <a:ext uri="{FF2B5EF4-FFF2-40B4-BE49-F238E27FC236}">
                <a16:creationId xmlns:a16="http://schemas.microsoft.com/office/drawing/2014/main" id="{7EE6F977-12BF-0452-0974-72F1B2CBD840}"/>
              </a:ext>
            </a:extLst>
          </p:cNvPr>
          <p:cNvPicPr>
            <a:picLocks noChangeAspect="1"/>
          </p:cNvPicPr>
          <p:nvPr/>
        </p:nvPicPr>
        <p:blipFill>
          <a:blip r:embed="rId4">
            <a:duotone>
              <a:prstClr val="black"/>
              <a:srgbClr val="425463">
                <a:tint val="45000"/>
                <a:satMod val="400000"/>
              </a:srgbClr>
            </a:duotone>
          </a:blip>
          <a:stretch>
            <a:fillRect/>
          </a:stretch>
        </p:blipFill>
        <p:spPr>
          <a:xfrm flipH="1">
            <a:off x="9349297" y="828880"/>
            <a:ext cx="446671" cy="446671"/>
          </a:xfrm>
          <a:prstGeom prst="rect">
            <a:avLst/>
          </a:prstGeom>
        </p:spPr>
      </p:pic>
    </p:spTree>
    <p:extLst>
      <p:ext uri="{BB962C8B-B14F-4D97-AF65-F5344CB8AC3E}">
        <p14:creationId xmlns:p14="http://schemas.microsoft.com/office/powerpoint/2010/main" val="3290921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10C53-CF63-F7B5-1470-7D4B094B4D5D}"/>
              </a:ext>
            </a:extLst>
          </p:cNvPr>
          <p:cNvSpPr>
            <a:spLocks noGrp="1"/>
          </p:cNvSpPr>
          <p:nvPr>
            <p:ph type="title"/>
          </p:nvPr>
        </p:nvSpPr>
        <p:spPr>
          <a:xfrm>
            <a:off x="763199" y="770400"/>
            <a:ext cx="8614265" cy="407644"/>
          </a:xfrm>
        </p:spPr>
        <p:txBody>
          <a:bodyPr/>
          <a:lstStyle/>
          <a:p>
            <a:r>
              <a:rPr lang="en-GB" dirty="0"/>
              <a:t>Referrals with unreported ethnicity have shorter initial waits</a:t>
            </a:r>
          </a:p>
        </p:txBody>
      </p:sp>
      <p:sp>
        <p:nvSpPr>
          <p:cNvPr id="7" name="TextBox 6">
            <a:extLst>
              <a:ext uri="{FF2B5EF4-FFF2-40B4-BE49-F238E27FC236}">
                <a16:creationId xmlns:a16="http://schemas.microsoft.com/office/drawing/2014/main" id="{0A74DE82-4F30-4CA7-09F9-7749C91C35DE}"/>
              </a:ext>
            </a:extLst>
          </p:cNvPr>
          <p:cNvSpPr txBox="1"/>
          <p:nvPr/>
        </p:nvSpPr>
        <p:spPr>
          <a:xfrm>
            <a:off x="763199" y="4211023"/>
            <a:ext cx="5270527" cy="2368304"/>
          </a:xfrm>
          <a:prstGeom prst="rect">
            <a:avLst/>
          </a:prstGeom>
          <a:solidFill>
            <a:srgbClr val="E8EDEE"/>
          </a:solidFill>
        </p:spPr>
        <p:txBody>
          <a:bodyPr wrap="square" lIns="91440" tIns="216000" rIns="91440" bIns="72000" rtlCol="0" anchor="t">
            <a:spAutoFit/>
          </a:bodyPr>
          <a:lstStyle/>
          <a:p>
            <a:pPr marL="171450" indent="-171450">
              <a:spcAft>
                <a:spcPts val="600"/>
              </a:spcAft>
              <a:buFont typeface="Arial" panose="020B0604020202020204" pitchFamily="34" charset="0"/>
              <a:buChar char="•"/>
            </a:pPr>
            <a:r>
              <a:rPr lang="en-GB" sz="1200" dirty="0">
                <a:solidFill>
                  <a:srgbClr val="425563"/>
                </a:solidFill>
                <a:ea typeface="+mn-lt"/>
                <a:cs typeface="+mn-lt"/>
              </a:rPr>
              <a:t>Referrals with unreported ethnicity have the shortest median initial waiting time. This remains true when comparing across CYP accessing the same service.</a:t>
            </a:r>
          </a:p>
          <a:p>
            <a:pPr marL="171450" indent="-171450">
              <a:spcAft>
                <a:spcPts val="600"/>
              </a:spcAft>
              <a:buFont typeface="Arial" panose="020B0604020202020204" pitchFamily="34" charset="0"/>
              <a:buChar char="•"/>
            </a:pPr>
            <a:r>
              <a:rPr lang="en-GB" sz="1200" dirty="0">
                <a:solidFill>
                  <a:srgbClr val="425563"/>
                </a:solidFill>
                <a:ea typeface="+mn-lt"/>
                <a:cs typeface="+mn-lt"/>
              </a:rPr>
              <a:t>This pattern is also seen across all ICBs except for SWL.</a:t>
            </a:r>
            <a:endParaRPr lang="en-US" dirty="0">
              <a:ea typeface="+mn-lt"/>
              <a:cs typeface="+mn-lt"/>
            </a:endParaRPr>
          </a:p>
          <a:p>
            <a:pPr marL="171450" indent="-171450">
              <a:spcAft>
                <a:spcPts val="600"/>
              </a:spcAft>
              <a:buFont typeface="Arial" panose="020B0604020202020204" pitchFamily="34" charset="0"/>
              <a:buChar char="•"/>
            </a:pPr>
            <a:r>
              <a:rPr lang="en-GB" sz="1200" dirty="0">
                <a:solidFill>
                  <a:srgbClr val="425563"/>
                </a:solidFill>
                <a:ea typeface="+mn-lt"/>
                <a:cs typeface="+mn-lt"/>
              </a:rPr>
              <a:t>NEL and SWL have relatively short waiting times and a large percentage of referrals without a reported ethnicity.</a:t>
            </a:r>
            <a:endParaRPr lang="en-GB" sz="1200" dirty="0">
              <a:solidFill>
                <a:srgbClr val="425563"/>
              </a:solidFill>
              <a:cs typeface="Arial"/>
            </a:endParaRPr>
          </a:p>
          <a:p>
            <a:pPr>
              <a:spcAft>
                <a:spcPts val="600"/>
              </a:spcAft>
            </a:pPr>
            <a:r>
              <a:rPr lang="en-GB" sz="1200" b="1" dirty="0">
                <a:solidFill>
                  <a:schemeClr val="accent4"/>
                </a:solidFill>
                <a:cs typeface="Arial"/>
              </a:rPr>
              <a:t>We found limited explanation for shorter waiting times when ethnicity is not recorded. Only a small part of this relationship seems to be due to service types with short waiting times (e.g., crisis) recording ethnicity less frequently.</a:t>
            </a:r>
          </a:p>
        </p:txBody>
      </p:sp>
      <p:sp>
        <p:nvSpPr>
          <p:cNvPr id="8" name="TextBox 7">
            <a:extLst>
              <a:ext uri="{FF2B5EF4-FFF2-40B4-BE49-F238E27FC236}">
                <a16:creationId xmlns:a16="http://schemas.microsoft.com/office/drawing/2014/main" id="{073F57D4-696E-6C48-2633-110F111BFC24}"/>
              </a:ext>
            </a:extLst>
          </p:cNvPr>
          <p:cNvSpPr txBox="1"/>
          <p:nvPr/>
        </p:nvSpPr>
        <p:spPr>
          <a:xfrm>
            <a:off x="1198724" y="4082340"/>
            <a:ext cx="1067689" cy="257366"/>
          </a:xfrm>
          <a:prstGeom prst="rect">
            <a:avLst/>
          </a:prstGeom>
          <a:solidFill>
            <a:srgbClr val="22364F"/>
          </a:solidFill>
        </p:spPr>
        <p:txBody>
          <a:bodyPr wrap="square" lIns="36000" tIns="36000" rIns="36000" bIns="36000" rtlCol="0" anchor="ctr" anchorCtr="0">
            <a:spAutoFit/>
          </a:bodyPr>
          <a:lstStyle/>
          <a:p>
            <a:pPr algn="ctr">
              <a:defRPr/>
            </a:pPr>
            <a:r>
              <a:rPr lang="en-GB" sz="1200" kern="0" dirty="0">
                <a:solidFill>
                  <a:srgbClr val="FFFFFF"/>
                </a:solidFill>
                <a:latin typeface="Arial" panose="020B0604020202020204" pitchFamily="34" charset="0"/>
                <a:cs typeface="Arial" panose="020B0604020202020204" pitchFamily="34" charset="0"/>
              </a:rPr>
              <a:t>Key points</a:t>
            </a:r>
          </a:p>
        </p:txBody>
      </p:sp>
      <p:sp>
        <p:nvSpPr>
          <p:cNvPr id="16" name="Title 1">
            <a:extLst>
              <a:ext uri="{FF2B5EF4-FFF2-40B4-BE49-F238E27FC236}">
                <a16:creationId xmlns:a16="http://schemas.microsoft.com/office/drawing/2014/main" id="{B5D1FC91-E837-F69A-58DB-93D0D796F261}"/>
              </a:ext>
            </a:extLst>
          </p:cNvPr>
          <p:cNvSpPr txBox="1">
            <a:spLocks/>
          </p:cNvSpPr>
          <p:nvPr/>
        </p:nvSpPr>
        <p:spPr>
          <a:xfrm>
            <a:off x="5759520" y="1490440"/>
            <a:ext cx="5669280" cy="266400"/>
          </a:xfrm>
          <a:prstGeom prst="rect">
            <a:avLst/>
          </a:prstGeom>
        </p:spPr>
        <p:txBody>
          <a:bodyPr lIns="0" anchor="ctr"/>
          <a:lstStyle>
            <a:lvl1pPr algn="l" defTabSz="914400" rtl="0" eaLnBrk="1" latinLnBrk="0" hangingPunct="1">
              <a:lnSpc>
                <a:spcPct val="90000"/>
              </a:lnSpc>
              <a:spcBef>
                <a:spcPct val="0"/>
              </a:spcBef>
              <a:buNone/>
              <a:defRPr lang="en-GB" sz="1800" b="1" kern="1200">
                <a:solidFill>
                  <a:srgbClr val="005EB8"/>
                </a:solidFill>
                <a:effectLst/>
                <a:latin typeface="Arial" panose="020B0604020202020204" pitchFamily="34" charset="0"/>
                <a:ea typeface="+mn-ea"/>
                <a:cs typeface="+mn-cs"/>
              </a:defRPr>
            </a:lvl1pPr>
          </a:lstStyle>
          <a:p>
            <a:r>
              <a:rPr lang="en-GB" sz="1400" b="0" dirty="0">
                <a:solidFill>
                  <a:srgbClr val="425563"/>
                </a:solidFill>
              </a:rPr>
              <a:t>Median initial waiting times by ethnicity and ICB (days)</a:t>
            </a:r>
          </a:p>
        </p:txBody>
      </p:sp>
      <p:sp>
        <p:nvSpPr>
          <p:cNvPr id="18" name="TextBox 17">
            <a:extLst>
              <a:ext uri="{FF2B5EF4-FFF2-40B4-BE49-F238E27FC236}">
                <a16:creationId xmlns:a16="http://schemas.microsoft.com/office/drawing/2014/main" id="{E3CA0797-4C71-644D-7284-282030CD17EB}"/>
              </a:ext>
            </a:extLst>
          </p:cNvPr>
          <p:cNvSpPr txBox="1"/>
          <p:nvPr/>
        </p:nvSpPr>
        <p:spPr>
          <a:xfrm>
            <a:off x="6390622" y="3410804"/>
            <a:ext cx="5038179" cy="3168523"/>
          </a:xfrm>
          <a:prstGeom prst="rect">
            <a:avLst/>
          </a:prstGeom>
          <a:solidFill>
            <a:srgbClr val="BADFDC"/>
          </a:solidFill>
        </p:spPr>
        <p:txBody>
          <a:bodyPr wrap="square" tIns="216000" bIns="72000" rtlCol="0">
            <a:spAutoFit/>
          </a:bodyPr>
          <a:lstStyle/>
          <a:p>
            <a:pPr marL="171450" indent="-171450">
              <a:buFont typeface="Arial" panose="020B0604020202020204" pitchFamily="34" charset="0"/>
              <a:buChar char="•"/>
            </a:pPr>
            <a:r>
              <a:rPr lang="en-GB" sz="1100" dirty="0">
                <a:solidFill>
                  <a:srgbClr val="425463"/>
                </a:solidFill>
              </a:rPr>
              <a:t>South West London and St George’s Mental Health NHS Trust have observed a lower capture of ethnicity/demographic data at point of referral to Single Point of Access. For these referrals, the referrer often doesn’t input this data. Rates of data capture seem to increase as patients move through treatment pathways.</a:t>
            </a:r>
          </a:p>
          <a:p>
            <a:pPr marL="171450" indent="-171450">
              <a:buFont typeface="Arial" panose="020B0604020202020204" pitchFamily="34" charset="0"/>
              <a:buChar char="•"/>
            </a:pPr>
            <a:endParaRPr lang="en-GB" sz="1100" dirty="0">
              <a:solidFill>
                <a:srgbClr val="425463"/>
              </a:solidFill>
            </a:endParaRPr>
          </a:p>
          <a:p>
            <a:pPr marL="171450" indent="-171450">
              <a:buFont typeface="Arial" panose="020B0604020202020204" pitchFamily="34" charset="0"/>
              <a:buChar char="•"/>
            </a:pPr>
            <a:r>
              <a:rPr lang="en-GB" sz="1100" dirty="0">
                <a:solidFill>
                  <a:srgbClr val="425463"/>
                </a:solidFill>
              </a:rPr>
              <a:t>High rates of unreported ethnicity can be the effect of systems not correctly set up for electronic demographic capture. Large increases were seen in some SWL boroughs when demographic capture was incorporated into electronic referral systems. </a:t>
            </a:r>
          </a:p>
          <a:p>
            <a:pPr marL="171450" indent="-171450">
              <a:buFont typeface="Arial" panose="020B0604020202020204" pitchFamily="34" charset="0"/>
              <a:buChar char="•"/>
            </a:pPr>
            <a:endParaRPr lang="en-GB" sz="1100" dirty="0">
              <a:solidFill>
                <a:srgbClr val="425463"/>
              </a:solidFill>
            </a:endParaRPr>
          </a:p>
          <a:p>
            <a:pPr marL="171450" indent="-171450">
              <a:buFont typeface="Arial" panose="020B0604020202020204" pitchFamily="34" charset="0"/>
              <a:buChar char="•"/>
            </a:pPr>
            <a:r>
              <a:rPr lang="en-GB" sz="1100" dirty="0">
                <a:solidFill>
                  <a:srgbClr val="425463"/>
                </a:solidFill>
              </a:rPr>
              <a:t>It is may be that referrals later in a treatment pathway have on average higher ethnicity capture rates and longer waiting times.</a:t>
            </a:r>
          </a:p>
          <a:p>
            <a:pPr marL="171450" indent="-171450">
              <a:buFont typeface="Arial" panose="020B0604020202020204" pitchFamily="34" charset="0"/>
              <a:buChar char="•"/>
            </a:pPr>
            <a:endParaRPr lang="en-GB" sz="1100" dirty="0">
              <a:solidFill>
                <a:srgbClr val="425463"/>
              </a:solidFill>
            </a:endParaRPr>
          </a:p>
          <a:p>
            <a:pPr marL="171450" indent="-171450">
              <a:buFont typeface="Arial" panose="020B0604020202020204" pitchFamily="34" charset="0"/>
              <a:buChar char="•"/>
            </a:pPr>
            <a:r>
              <a:rPr lang="en-GB" sz="1100" dirty="0">
                <a:solidFill>
                  <a:srgbClr val="425463"/>
                </a:solidFill>
              </a:rPr>
              <a:t>Several stakeholders suggested crisis referrals may explain relationship between unreported ethnicity and short waiting times. This seems to only explain a small amount of the variation seen.</a:t>
            </a:r>
          </a:p>
        </p:txBody>
      </p:sp>
      <p:sp>
        <p:nvSpPr>
          <p:cNvPr id="19" name="TextBox 18">
            <a:extLst>
              <a:ext uri="{FF2B5EF4-FFF2-40B4-BE49-F238E27FC236}">
                <a16:creationId xmlns:a16="http://schemas.microsoft.com/office/drawing/2014/main" id="{113F9B82-11E8-86FE-5978-0F282431534D}"/>
              </a:ext>
            </a:extLst>
          </p:cNvPr>
          <p:cNvSpPr txBox="1"/>
          <p:nvPr/>
        </p:nvSpPr>
        <p:spPr>
          <a:xfrm>
            <a:off x="6845020" y="3291926"/>
            <a:ext cx="1449909" cy="257369"/>
          </a:xfrm>
          <a:prstGeom prst="rect">
            <a:avLst/>
          </a:prstGeom>
          <a:solidFill>
            <a:srgbClr val="22364F"/>
          </a:solidFill>
        </p:spPr>
        <p:txBody>
          <a:bodyPr wrap="square" lIns="36000" tIns="36000" rIns="36000" bIns="36000" rtlCol="0" anchor="ctr" anchorCtr="0">
            <a:spAutoFit/>
          </a:bodyPr>
          <a:lstStyle/>
          <a:p>
            <a:pPr algn="ctr">
              <a:defRPr/>
            </a:pPr>
            <a:r>
              <a:rPr lang="en-GB" sz="1200" kern="0" dirty="0">
                <a:solidFill>
                  <a:srgbClr val="FFFFFF"/>
                </a:solidFill>
                <a:latin typeface="Arial" panose="020B0604020202020204" pitchFamily="34" charset="0"/>
                <a:cs typeface="Arial" panose="020B0604020202020204" pitchFamily="34" charset="0"/>
              </a:rPr>
              <a:t>Suggested factors</a:t>
            </a:r>
          </a:p>
        </p:txBody>
      </p:sp>
      <p:pic>
        <p:nvPicPr>
          <p:cNvPr id="33" name="Picture 32">
            <a:extLst>
              <a:ext uri="{FF2B5EF4-FFF2-40B4-BE49-F238E27FC236}">
                <a16:creationId xmlns:a16="http://schemas.microsoft.com/office/drawing/2014/main" id="{095606D9-70DC-8700-B320-D0D8A052CB67}"/>
              </a:ext>
            </a:extLst>
          </p:cNvPr>
          <p:cNvPicPr>
            <a:picLocks noChangeAspect="1"/>
          </p:cNvPicPr>
          <p:nvPr/>
        </p:nvPicPr>
        <p:blipFill>
          <a:blip r:embed="rId2"/>
          <a:stretch>
            <a:fillRect/>
          </a:stretch>
        </p:blipFill>
        <p:spPr>
          <a:xfrm>
            <a:off x="5759520" y="1743560"/>
            <a:ext cx="5669280" cy="1310640"/>
          </a:xfrm>
          <a:prstGeom prst="rect">
            <a:avLst/>
          </a:prstGeom>
        </p:spPr>
      </p:pic>
      <p:sp>
        <p:nvSpPr>
          <p:cNvPr id="2" name="Title 1">
            <a:extLst>
              <a:ext uri="{FF2B5EF4-FFF2-40B4-BE49-F238E27FC236}">
                <a16:creationId xmlns:a16="http://schemas.microsoft.com/office/drawing/2014/main" id="{61443B0B-D2E7-9D19-BB8E-B75547F9AA08}"/>
              </a:ext>
            </a:extLst>
          </p:cNvPr>
          <p:cNvSpPr txBox="1">
            <a:spLocks/>
          </p:cNvSpPr>
          <p:nvPr/>
        </p:nvSpPr>
        <p:spPr>
          <a:xfrm>
            <a:off x="763200" y="1349281"/>
            <a:ext cx="4160520" cy="407644"/>
          </a:xfrm>
          <a:prstGeom prst="rect">
            <a:avLst/>
          </a:prstGeom>
        </p:spPr>
        <p:txBody>
          <a:bodyPr lIns="0" anchor="ctr"/>
          <a:lstStyle>
            <a:lvl1pPr algn="l" defTabSz="914400" rtl="0" eaLnBrk="1" latinLnBrk="0" hangingPunct="1">
              <a:lnSpc>
                <a:spcPct val="90000"/>
              </a:lnSpc>
              <a:spcBef>
                <a:spcPct val="0"/>
              </a:spcBef>
              <a:buNone/>
              <a:defRPr lang="en-GB" sz="1800" b="1" kern="1200">
                <a:solidFill>
                  <a:srgbClr val="005EB8"/>
                </a:solidFill>
                <a:effectLst/>
                <a:latin typeface="Arial" panose="020B0604020202020204" pitchFamily="34" charset="0"/>
                <a:ea typeface="+mn-ea"/>
                <a:cs typeface="+mn-cs"/>
              </a:defRPr>
            </a:lvl1pPr>
          </a:lstStyle>
          <a:p>
            <a:r>
              <a:rPr lang="en-GB" sz="1400" b="0" dirty="0">
                <a:solidFill>
                  <a:srgbClr val="425563"/>
                </a:solidFill>
              </a:rPr>
              <a:t>Median initial waiting times by ethnicity</a:t>
            </a:r>
          </a:p>
          <a:p>
            <a:r>
              <a:rPr lang="en-GB" sz="1200" b="0" dirty="0">
                <a:solidFill>
                  <a:srgbClr val="425563"/>
                </a:solidFill>
              </a:rPr>
              <a:t>including standardised by service type</a:t>
            </a:r>
            <a:endParaRPr lang="en-GB" sz="1400" b="0" dirty="0">
              <a:solidFill>
                <a:srgbClr val="425563"/>
              </a:solidFill>
            </a:endParaRPr>
          </a:p>
        </p:txBody>
      </p:sp>
      <p:sp>
        <p:nvSpPr>
          <p:cNvPr id="4" name="Rectangle: Rounded Corners 3">
            <a:extLst>
              <a:ext uri="{FF2B5EF4-FFF2-40B4-BE49-F238E27FC236}">
                <a16:creationId xmlns:a16="http://schemas.microsoft.com/office/drawing/2014/main" id="{09D67F9A-9EDD-228B-2871-0902B8F002DE}"/>
              </a:ext>
            </a:extLst>
          </p:cNvPr>
          <p:cNvSpPr/>
          <p:nvPr/>
        </p:nvSpPr>
        <p:spPr>
          <a:xfrm>
            <a:off x="3723123" y="3356268"/>
            <a:ext cx="2078257" cy="473942"/>
          </a:xfrm>
          <a:prstGeom prst="roundRect">
            <a:avLst/>
          </a:prstGeom>
          <a:solidFill>
            <a:srgbClr val="BDD9F0"/>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en-GB" sz="900" dirty="0">
                <a:solidFill>
                  <a:srgbClr val="425463"/>
                </a:solidFill>
                <a:cs typeface="Arial" panose="020B0604020202020204" pitchFamily="34" charset="0"/>
              </a:rPr>
              <a:t>How do waiting times vary by </a:t>
            </a:r>
            <a:r>
              <a:rPr lang="en-GB" sz="900" b="1" dirty="0">
                <a:solidFill>
                  <a:srgbClr val="425463"/>
                </a:solidFill>
                <a:cs typeface="Arial" panose="020B0604020202020204" pitchFamily="34" charset="0"/>
              </a:rPr>
              <a:t>ethnicity</a:t>
            </a:r>
            <a:r>
              <a:rPr lang="en-GB" sz="900" dirty="0">
                <a:solidFill>
                  <a:srgbClr val="425463"/>
                </a:solidFill>
                <a:cs typeface="Arial" panose="020B0604020202020204" pitchFamily="34" charset="0"/>
              </a:rPr>
              <a:t> when comparing referrals to the same </a:t>
            </a:r>
            <a:r>
              <a:rPr lang="en-GB" sz="900" b="1" dirty="0">
                <a:solidFill>
                  <a:srgbClr val="425463"/>
                </a:solidFill>
                <a:cs typeface="Arial" panose="020B0604020202020204" pitchFamily="34" charset="0"/>
              </a:rPr>
              <a:t>service type</a:t>
            </a:r>
            <a:r>
              <a:rPr lang="en-GB" sz="900" dirty="0">
                <a:solidFill>
                  <a:srgbClr val="425463"/>
                </a:solidFill>
                <a:cs typeface="Arial" panose="020B0604020202020204" pitchFamily="34" charset="0"/>
              </a:rPr>
              <a:t>? </a:t>
            </a:r>
            <a:endParaRPr lang="en-GB" sz="900" dirty="0">
              <a:solidFill>
                <a:srgbClr val="425463"/>
              </a:solidFill>
            </a:endParaRPr>
          </a:p>
        </p:txBody>
      </p:sp>
      <p:cxnSp>
        <p:nvCxnSpPr>
          <p:cNvPr id="6" name="Straight Arrow Connector 5">
            <a:extLst>
              <a:ext uri="{FF2B5EF4-FFF2-40B4-BE49-F238E27FC236}">
                <a16:creationId xmlns:a16="http://schemas.microsoft.com/office/drawing/2014/main" id="{C783B504-3551-8BA7-3158-BDF621BDD872}"/>
              </a:ext>
            </a:extLst>
          </p:cNvPr>
          <p:cNvCxnSpPr>
            <a:cxnSpLocks/>
            <a:stCxn id="4" idx="0"/>
          </p:cNvCxnSpPr>
          <p:nvPr/>
        </p:nvCxnSpPr>
        <p:spPr>
          <a:xfrm flipH="1" flipV="1">
            <a:off x="4648200" y="3227585"/>
            <a:ext cx="114052" cy="1286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25990EB-13B5-819D-3F21-7E8BB6351C5B}"/>
              </a:ext>
            </a:extLst>
          </p:cNvPr>
          <p:cNvSpPr/>
          <p:nvPr/>
        </p:nvSpPr>
        <p:spPr>
          <a:xfrm>
            <a:off x="9831977" y="261257"/>
            <a:ext cx="1151312" cy="324000"/>
          </a:xfrm>
          <a:prstGeom prst="rect">
            <a:avLst/>
          </a:prstGeom>
          <a:solidFill>
            <a:schemeClr val="accent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200" b="1"/>
              <a:t>Key finding 5</a:t>
            </a:r>
            <a:endParaRPr lang="en-GB" sz="900" b="1"/>
          </a:p>
        </p:txBody>
      </p:sp>
      <p:pic>
        <p:nvPicPr>
          <p:cNvPr id="9" name="Picture 8">
            <a:extLst>
              <a:ext uri="{FF2B5EF4-FFF2-40B4-BE49-F238E27FC236}">
                <a16:creationId xmlns:a16="http://schemas.microsoft.com/office/drawing/2014/main" id="{87845856-1CF3-B166-C56B-2F7E65CB2501}"/>
              </a:ext>
            </a:extLst>
          </p:cNvPr>
          <p:cNvPicPr>
            <a:picLocks noChangeAspect="1"/>
          </p:cNvPicPr>
          <p:nvPr/>
        </p:nvPicPr>
        <p:blipFill>
          <a:blip r:embed="rId3"/>
          <a:stretch>
            <a:fillRect/>
          </a:stretch>
        </p:blipFill>
        <p:spPr>
          <a:xfrm>
            <a:off x="763199" y="1743560"/>
            <a:ext cx="4229177" cy="1473391"/>
          </a:xfrm>
          <a:prstGeom prst="rect">
            <a:avLst/>
          </a:prstGeom>
        </p:spPr>
      </p:pic>
      <p:sp>
        <p:nvSpPr>
          <p:cNvPr id="10" name="Rectangle: Rounded Corners 9">
            <a:extLst>
              <a:ext uri="{FF2B5EF4-FFF2-40B4-BE49-F238E27FC236}">
                <a16:creationId xmlns:a16="http://schemas.microsoft.com/office/drawing/2014/main" id="{8F28687B-8DF4-856E-B5B9-B1459BA0B607}"/>
              </a:ext>
            </a:extLst>
          </p:cNvPr>
          <p:cNvSpPr/>
          <p:nvPr/>
        </p:nvSpPr>
        <p:spPr>
          <a:xfrm>
            <a:off x="9335187" y="777743"/>
            <a:ext cx="2093613" cy="560956"/>
          </a:xfrm>
          <a:prstGeom prst="roundRect">
            <a:avLst/>
          </a:prstGeom>
          <a:solidFill>
            <a:srgbClr val="BDD9F0"/>
          </a:solidFill>
          <a:ln>
            <a:noFill/>
          </a:ln>
        </p:spPr>
        <p:style>
          <a:lnRef idx="2">
            <a:schemeClr val="accent3">
              <a:shade val="15000"/>
            </a:schemeClr>
          </a:lnRef>
          <a:fillRef idx="1">
            <a:schemeClr val="accent3"/>
          </a:fillRef>
          <a:effectRef idx="0">
            <a:schemeClr val="accent3"/>
          </a:effectRef>
          <a:fontRef idx="minor">
            <a:schemeClr val="lt1"/>
          </a:fontRef>
        </p:style>
        <p:txBody>
          <a:bodyPr lIns="432000" rtlCol="0" anchor="ctr"/>
          <a:lstStyle/>
          <a:p>
            <a:r>
              <a:rPr lang="en-GB" sz="900" dirty="0">
                <a:solidFill>
                  <a:srgbClr val="425463"/>
                </a:solidFill>
                <a:cs typeface="Arial" panose="020B0604020202020204" pitchFamily="34" charset="0"/>
              </a:rPr>
              <a:t>Unreported ethnicity groups together not known, not stated or incomplete ethnicity.</a:t>
            </a:r>
          </a:p>
        </p:txBody>
      </p:sp>
      <p:pic>
        <p:nvPicPr>
          <p:cNvPr id="11" name="Picture 10">
            <a:extLst>
              <a:ext uri="{FF2B5EF4-FFF2-40B4-BE49-F238E27FC236}">
                <a16:creationId xmlns:a16="http://schemas.microsoft.com/office/drawing/2014/main" id="{1113B530-2E09-136B-0C69-783FE81CB7B6}"/>
              </a:ext>
            </a:extLst>
          </p:cNvPr>
          <p:cNvPicPr>
            <a:picLocks noChangeAspect="1"/>
          </p:cNvPicPr>
          <p:nvPr/>
        </p:nvPicPr>
        <p:blipFill>
          <a:blip r:embed="rId4">
            <a:duotone>
              <a:prstClr val="black"/>
              <a:srgbClr val="425463">
                <a:tint val="45000"/>
                <a:satMod val="400000"/>
              </a:srgbClr>
            </a:duotone>
          </a:blip>
          <a:stretch>
            <a:fillRect/>
          </a:stretch>
        </p:blipFill>
        <p:spPr>
          <a:xfrm flipH="1">
            <a:off x="9349297" y="836223"/>
            <a:ext cx="446671" cy="446671"/>
          </a:xfrm>
          <a:prstGeom prst="rect">
            <a:avLst/>
          </a:prstGeom>
        </p:spPr>
      </p:pic>
    </p:spTree>
    <p:extLst>
      <p:ext uri="{BB962C8B-B14F-4D97-AF65-F5344CB8AC3E}">
        <p14:creationId xmlns:p14="http://schemas.microsoft.com/office/powerpoint/2010/main" val="2389811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305EB-E348-9220-1BCB-72B81FA6562F}"/>
              </a:ext>
            </a:extLst>
          </p:cNvPr>
          <p:cNvSpPr>
            <a:spLocks noGrp="1"/>
          </p:cNvSpPr>
          <p:nvPr>
            <p:ph type="title"/>
          </p:nvPr>
        </p:nvSpPr>
        <p:spPr>
          <a:xfrm>
            <a:off x="723599" y="2304000"/>
            <a:ext cx="4359677" cy="2311200"/>
          </a:xfrm>
        </p:spPr>
        <p:txBody>
          <a:bodyPr/>
          <a:lstStyle/>
          <a:p>
            <a:r>
              <a:rPr lang="en-US"/>
              <a:t>Engagement findings</a:t>
            </a:r>
          </a:p>
        </p:txBody>
      </p:sp>
      <p:sp>
        <p:nvSpPr>
          <p:cNvPr id="3" name="Text Placeholder 3">
            <a:extLst>
              <a:ext uri="{FF2B5EF4-FFF2-40B4-BE49-F238E27FC236}">
                <a16:creationId xmlns:a16="http://schemas.microsoft.com/office/drawing/2014/main" id="{843DD841-5A35-2F7C-5706-27E756A9F542}"/>
              </a:ext>
            </a:extLst>
          </p:cNvPr>
          <p:cNvSpPr txBox="1">
            <a:spLocks/>
          </p:cNvSpPr>
          <p:nvPr/>
        </p:nvSpPr>
        <p:spPr>
          <a:xfrm>
            <a:off x="723600" y="4005601"/>
            <a:ext cx="5402650" cy="15887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a:solidFill>
                  <a:srgbClr val="425463"/>
                </a:solidFill>
              </a:rPr>
              <a:t>In this section, we summarise the key feedback from ICB and provider stakeholders.</a:t>
            </a:r>
          </a:p>
          <a:p>
            <a:pPr marL="0" indent="0">
              <a:buNone/>
            </a:pPr>
            <a:r>
              <a:rPr lang="en-GB" sz="1400">
                <a:solidFill>
                  <a:srgbClr val="425463"/>
                </a:solidFill>
              </a:rPr>
              <a:t>This includes comments on focal areas, relevant interventions, data maturity relevant to CYPMH waiting times and insights into the potential factors underpinning our quantitative findings.</a:t>
            </a:r>
          </a:p>
        </p:txBody>
      </p:sp>
    </p:spTree>
    <p:extLst>
      <p:ext uri="{BB962C8B-B14F-4D97-AF65-F5344CB8AC3E}">
        <p14:creationId xmlns:p14="http://schemas.microsoft.com/office/powerpoint/2010/main" val="427149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10C53-CF63-F7B5-1470-7D4B094B4D5D}"/>
              </a:ext>
            </a:extLst>
          </p:cNvPr>
          <p:cNvSpPr>
            <a:spLocks noGrp="1"/>
          </p:cNvSpPr>
          <p:nvPr>
            <p:ph type="title"/>
          </p:nvPr>
        </p:nvSpPr>
        <p:spPr>
          <a:xfrm>
            <a:off x="763199" y="770400"/>
            <a:ext cx="6571455" cy="730800"/>
          </a:xfrm>
        </p:spPr>
        <p:txBody>
          <a:bodyPr/>
          <a:lstStyle/>
          <a:p>
            <a:r>
              <a:rPr lang="en-GB"/>
              <a:t>Where are ICBs and providers focusing their attention?</a:t>
            </a:r>
          </a:p>
        </p:txBody>
      </p:sp>
      <p:grpSp>
        <p:nvGrpSpPr>
          <p:cNvPr id="23" name="Group 22">
            <a:extLst>
              <a:ext uri="{FF2B5EF4-FFF2-40B4-BE49-F238E27FC236}">
                <a16:creationId xmlns:a16="http://schemas.microsoft.com/office/drawing/2014/main" id="{F6AD3433-FDBA-B02A-CEDE-F1C601A2EF48}"/>
              </a:ext>
            </a:extLst>
          </p:cNvPr>
          <p:cNvGrpSpPr/>
          <p:nvPr/>
        </p:nvGrpSpPr>
        <p:grpSpPr>
          <a:xfrm>
            <a:off x="6172204" y="1400963"/>
            <a:ext cx="5256600" cy="2581557"/>
            <a:chOff x="763200" y="4551425"/>
            <a:chExt cx="5162550" cy="2581557"/>
          </a:xfrm>
          <a:effectLst>
            <a:outerShdw blurRad="50800" dist="38100" dir="2700000" algn="tl" rotWithShape="0">
              <a:prstClr val="black">
                <a:alpha val="40000"/>
              </a:prstClr>
            </a:outerShdw>
          </a:effectLst>
        </p:grpSpPr>
        <p:sp>
          <p:nvSpPr>
            <p:cNvPr id="17" name="Text Placeholder 3">
              <a:extLst>
                <a:ext uri="{FF2B5EF4-FFF2-40B4-BE49-F238E27FC236}">
                  <a16:creationId xmlns:a16="http://schemas.microsoft.com/office/drawing/2014/main" id="{B404A996-0F13-D35C-FE00-C7911E18506E}"/>
                </a:ext>
              </a:extLst>
            </p:cNvPr>
            <p:cNvSpPr txBox="1">
              <a:spLocks/>
            </p:cNvSpPr>
            <p:nvPr/>
          </p:nvSpPr>
          <p:spPr>
            <a:xfrm>
              <a:off x="763200" y="4852770"/>
              <a:ext cx="5162550" cy="2280212"/>
            </a:xfrm>
            <a:prstGeom prst="rect">
              <a:avLst/>
            </a:prstGeom>
            <a:solidFill>
              <a:srgbClr val="E8EDEE"/>
            </a:solidFill>
            <a:ln w="19050">
              <a:noFill/>
            </a:ln>
          </p:spPr>
          <p:txBody>
            <a:bodyPr wrap="square" tIns="108000" bIns="108000" numCol="1" spcCol="54000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Arial" panose="020B0604020202020204" pitchFamily="34" charset="0"/>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
                <a:spcBef>
                  <a:spcPts val="0"/>
                </a:spcBef>
                <a:spcAft>
                  <a:spcPts val="1200"/>
                </a:spcAft>
              </a:pPr>
              <a:r>
                <a:rPr lang="en-GB" sz="1100" dirty="0">
                  <a:solidFill>
                    <a:srgbClr val="425463"/>
                  </a:solidFill>
                </a:rPr>
                <a:t>A couple of the ICB stakeholders discussed the benefit of promoting alternative non-CAMHS pathways. For example, several mentioned mental health work in schools, where better access equality has been seen as compared to in clinic. However, this data is not always reflected in the MHSDS, if it is not referral based.</a:t>
              </a:r>
              <a:endParaRPr lang="en-GB" sz="1100" b="1" i="0" u="none" strike="noStrike" kern="1200" dirty="0">
                <a:solidFill>
                  <a:srgbClr val="425463"/>
                </a:solidFill>
                <a:effectLst/>
                <a:latin typeface="Arial" panose="020B0604020202020204" pitchFamily="34" charset="0"/>
              </a:endParaRPr>
            </a:p>
            <a:p>
              <a:pPr fontAlgn="b">
                <a:spcBef>
                  <a:spcPts val="0"/>
                </a:spcBef>
                <a:spcAft>
                  <a:spcPts val="600"/>
                </a:spcAft>
              </a:pPr>
              <a:r>
                <a:rPr lang="en-GB" sz="1100" dirty="0">
                  <a:solidFill>
                    <a:srgbClr val="425463"/>
                  </a:solidFill>
                </a:rPr>
                <a:t>Other interventions include:</a:t>
              </a:r>
            </a:p>
            <a:p>
              <a:pPr marL="171450" indent="-171450" fontAlgn="b">
                <a:spcBef>
                  <a:spcPts val="0"/>
                </a:spcBef>
                <a:spcAft>
                  <a:spcPts val="600"/>
                </a:spcAft>
                <a:buFont typeface="Arial" panose="020B0604020202020204" pitchFamily="34" charset="0"/>
                <a:buChar char="•"/>
              </a:pPr>
              <a:r>
                <a:rPr lang="en-GB" sz="1100" dirty="0">
                  <a:solidFill>
                    <a:srgbClr val="425463"/>
                  </a:solidFill>
                </a:rPr>
                <a:t>addressing the diversity of workforce to match the  population served;</a:t>
              </a:r>
            </a:p>
            <a:p>
              <a:pPr marL="171450" indent="-171450" fontAlgn="b">
                <a:spcBef>
                  <a:spcPts val="0"/>
                </a:spcBef>
                <a:spcAft>
                  <a:spcPts val="600"/>
                </a:spcAft>
                <a:buFont typeface="Arial" panose="020B0604020202020204" pitchFamily="34" charset="0"/>
                <a:buChar char="•"/>
              </a:pPr>
              <a:r>
                <a:rPr lang="en-GB" sz="1100" dirty="0">
                  <a:solidFill>
                    <a:srgbClr val="425463"/>
                  </a:solidFill>
                </a:rPr>
                <a:t>improving p</a:t>
              </a:r>
              <a:r>
                <a:rPr lang="en-GB" sz="1100" b="0" i="0" u="none" strike="noStrike" kern="1200" dirty="0">
                  <a:solidFill>
                    <a:srgbClr val="425463"/>
                  </a:solidFill>
                  <a:effectLst/>
                  <a:latin typeface="Arial" panose="020B0604020202020204" pitchFamily="34" charset="0"/>
                </a:rPr>
                <a:t>athways linking SPA to assessment services;</a:t>
              </a:r>
              <a:endParaRPr lang="en-GB" sz="1100" dirty="0">
                <a:solidFill>
                  <a:srgbClr val="425463"/>
                </a:solidFill>
              </a:endParaRPr>
            </a:p>
            <a:p>
              <a:pPr marL="171450" indent="-171450" fontAlgn="b">
                <a:spcBef>
                  <a:spcPts val="0"/>
                </a:spcBef>
                <a:spcAft>
                  <a:spcPts val="600"/>
                </a:spcAft>
                <a:buFont typeface="Arial" panose="020B0604020202020204" pitchFamily="34" charset="0"/>
                <a:buChar char="•"/>
              </a:pPr>
              <a:r>
                <a:rPr lang="en-GB" sz="1100" b="0" i="0" u="none" strike="noStrike" kern="1200" dirty="0">
                  <a:solidFill>
                    <a:srgbClr val="425463"/>
                  </a:solidFill>
                  <a:effectLst/>
                  <a:latin typeface="Arial" panose="020B0604020202020204" pitchFamily="34" charset="0"/>
                </a:rPr>
                <a:t>introducing </a:t>
              </a:r>
              <a:r>
                <a:rPr lang="en-GB" sz="1100" dirty="0">
                  <a:solidFill>
                    <a:srgbClr val="425463"/>
                  </a:solidFill>
                </a:rPr>
                <a:t>risk management nurses to assess changing risk and re-prioritise cases while CYP wait;</a:t>
              </a:r>
            </a:p>
            <a:p>
              <a:pPr marL="171450" indent="-171450" fontAlgn="b">
                <a:spcBef>
                  <a:spcPts val="0"/>
                </a:spcBef>
                <a:spcAft>
                  <a:spcPts val="1200"/>
                </a:spcAft>
                <a:buFont typeface="Arial" panose="020B0604020202020204" pitchFamily="34" charset="0"/>
                <a:buChar char="•"/>
              </a:pPr>
              <a:r>
                <a:rPr lang="en-GB" sz="1100" dirty="0">
                  <a:solidFill>
                    <a:srgbClr val="425463"/>
                  </a:solidFill>
                </a:rPr>
                <a:t>introducing non-medical prescribing nurses to process referrals more quickly.</a:t>
              </a:r>
            </a:p>
          </p:txBody>
        </p:sp>
        <p:sp>
          <p:nvSpPr>
            <p:cNvPr id="18" name="Rectangle: Rounded Corners 17">
              <a:extLst>
                <a:ext uri="{FF2B5EF4-FFF2-40B4-BE49-F238E27FC236}">
                  <a16:creationId xmlns:a16="http://schemas.microsoft.com/office/drawing/2014/main" id="{F1C56461-114E-3A3A-2354-B1550FFF49F8}"/>
                </a:ext>
              </a:extLst>
            </p:cNvPr>
            <p:cNvSpPr/>
            <p:nvPr/>
          </p:nvSpPr>
          <p:spPr>
            <a:xfrm>
              <a:off x="763200" y="4551425"/>
              <a:ext cx="5162550" cy="324000"/>
            </a:xfrm>
            <a:prstGeom prst="roundRect">
              <a:avLst>
                <a:gd name="adj" fmla="val 0"/>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a:solidFill>
                    <a:schemeClr val="bg1"/>
                  </a:solidFill>
                </a:rPr>
                <a:t>Interventions affecting waiting times</a:t>
              </a:r>
            </a:p>
          </p:txBody>
        </p:sp>
      </p:grpSp>
      <p:grpSp>
        <p:nvGrpSpPr>
          <p:cNvPr id="24" name="Group 23">
            <a:extLst>
              <a:ext uri="{FF2B5EF4-FFF2-40B4-BE49-F238E27FC236}">
                <a16:creationId xmlns:a16="http://schemas.microsoft.com/office/drawing/2014/main" id="{81FE32E3-011A-A4D1-CE2B-0D0BAB1E9CD2}"/>
              </a:ext>
            </a:extLst>
          </p:cNvPr>
          <p:cNvGrpSpPr/>
          <p:nvPr/>
        </p:nvGrpSpPr>
        <p:grpSpPr>
          <a:xfrm>
            <a:off x="763200" y="3537441"/>
            <a:ext cx="5256599" cy="1608555"/>
            <a:chOff x="6266250" y="1646675"/>
            <a:chExt cx="5162550" cy="1608555"/>
          </a:xfrm>
          <a:effectLst>
            <a:outerShdw blurRad="50800" dist="38100" dir="2700000" algn="tl" rotWithShape="0">
              <a:prstClr val="black">
                <a:alpha val="40000"/>
              </a:prstClr>
            </a:outerShdw>
          </a:effectLst>
        </p:grpSpPr>
        <p:sp>
          <p:nvSpPr>
            <p:cNvPr id="19" name="Text Placeholder 3">
              <a:extLst>
                <a:ext uri="{FF2B5EF4-FFF2-40B4-BE49-F238E27FC236}">
                  <a16:creationId xmlns:a16="http://schemas.microsoft.com/office/drawing/2014/main" id="{E5549D9F-7017-C671-1493-9A330D5AA243}"/>
                </a:ext>
              </a:extLst>
            </p:cNvPr>
            <p:cNvSpPr txBox="1">
              <a:spLocks/>
            </p:cNvSpPr>
            <p:nvPr/>
          </p:nvSpPr>
          <p:spPr>
            <a:xfrm>
              <a:off x="6266250" y="1970675"/>
              <a:ext cx="5162550" cy="1284555"/>
            </a:xfrm>
            <a:prstGeom prst="rect">
              <a:avLst/>
            </a:prstGeom>
            <a:solidFill>
              <a:srgbClr val="E8EDEE"/>
            </a:solidFill>
            <a:ln w="19050">
              <a:noFill/>
            </a:ln>
          </p:spPr>
          <p:txBody>
            <a:bodyPr wrap="square" tIns="108000" bIns="108000" numCol="1" spcCol="54000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Arial" panose="020B0604020202020204" pitchFamily="34" charset="0"/>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
                <a:spcBef>
                  <a:spcPts val="0"/>
                </a:spcBef>
                <a:spcAft>
                  <a:spcPts val="1200"/>
                </a:spcAft>
              </a:pPr>
              <a:r>
                <a:rPr lang="en-GB" sz="1100" b="0" i="0" u="none" strike="noStrike">
                  <a:solidFill>
                    <a:srgbClr val="425463"/>
                  </a:solidFill>
                  <a:effectLst/>
                  <a:latin typeface="Arial" panose="020B0604020202020204" pitchFamily="34" charset="0"/>
                </a:rPr>
                <a:t>Focus on demographics, and particularly ethnicity, seems to be targeted more toward access than waiting times, although the two topics are heavily interdependent. Demographic breakdowns are not always available in </a:t>
              </a:r>
              <a:r>
                <a:rPr lang="en-GB" sz="1100">
                  <a:solidFill>
                    <a:srgbClr val="425463"/>
                  </a:solidFill>
                </a:rPr>
                <a:t>‘live’ </a:t>
              </a:r>
              <a:r>
                <a:rPr lang="en-GB" sz="1100" b="0" i="0" u="none" strike="noStrike">
                  <a:solidFill>
                    <a:srgbClr val="425463"/>
                  </a:solidFill>
                  <a:effectLst/>
                  <a:latin typeface="Arial" panose="020B0604020202020204" pitchFamily="34" charset="0"/>
                </a:rPr>
                <a:t>provider waiting times data. </a:t>
              </a:r>
              <a:r>
                <a:rPr lang="en-GB" sz="1100">
                  <a:solidFill>
                    <a:srgbClr val="425463"/>
                  </a:solidFill>
                </a:rPr>
                <a:t>O</a:t>
              </a:r>
              <a:r>
                <a:rPr lang="en-GB" sz="1100" b="0" i="0" u="none" strike="noStrike">
                  <a:solidFill>
                    <a:srgbClr val="425463"/>
                  </a:solidFill>
                  <a:effectLst/>
                  <a:latin typeface="Arial" panose="020B0604020202020204" pitchFamily="34" charset="0"/>
                </a:rPr>
                <a:t>ne provider is developing a post part time that will look at outcomes for psychiatric and psychotherapy interventions for CYP from global majority backgrounds. This will aim to understand the hidden data representing marginalised groups that aren't being referred.</a:t>
              </a:r>
            </a:p>
          </p:txBody>
        </p:sp>
        <p:sp>
          <p:nvSpPr>
            <p:cNvPr id="20" name="Rectangle: Rounded Corners 19">
              <a:extLst>
                <a:ext uri="{FF2B5EF4-FFF2-40B4-BE49-F238E27FC236}">
                  <a16:creationId xmlns:a16="http://schemas.microsoft.com/office/drawing/2014/main" id="{81FF0120-D29D-1E3F-0FE0-387129584F60}"/>
                </a:ext>
              </a:extLst>
            </p:cNvPr>
            <p:cNvSpPr/>
            <p:nvPr/>
          </p:nvSpPr>
          <p:spPr>
            <a:xfrm>
              <a:off x="6266250" y="1646675"/>
              <a:ext cx="5162550" cy="324000"/>
            </a:xfrm>
            <a:prstGeom prst="roundRect">
              <a:avLst>
                <a:gd name="adj" fmla="val 0"/>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a:solidFill>
                    <a:schemeClr val="bg1"/>
                  </a:solidFill>
                </a:rPr>
                <a:t>Access inequalities</a:t>
              </a:r>
            </a:p>
          </p:txBody>
        </p:sp>
      </p:grpSp>
      <p:grpSp>
        <p:nvGrpSpPr>
          <p:cNvPr id="25" name="Group 24">
            <a:extLst>
              <a:ext uri="{FF2B5EF4-FFF2-40B4-BE49-F238E27FC236}">
                <a16:creationId xmlns:a16="http://schemas.microsoft.com/office/drawing/2014/main" id="{86A81531-8306-DAF1-8D2E-ADB0DCB6BDE8}"/>
              </a:ext>
            </a:extLst>
          </p:cNvPr>
          <p:cNvGrpSpPr/>
          <p:nvPr/>
        </p:nvGrpSpPr>
        <p:grpSpPr>
          <a:xfrm>
            <a:off x="6172203" y="4208807"/>
            <a:ext cx="5256600" cy="1878793"/>
            <a:chOff x="6266250" y="4753610"/>
            <a:chExt cx="5162550" cy="1878793"/>
          </a:xfrm>
        </p:grpSpPr>
        <p:sp>
          <p:nvSpPr>
            <p:cNvPr id="21" name="Text Placeholder 3">
              <a:extLst>
                <a:ext uri="{FF2B5EF4-FFF2-40B4-BE49-F238E27FC236}">
                  <a16:creationId xmlns:a16="http://schemas.microsoft.com/office/drawing/2014/main" id="{2FA0B495-04C0-6828-215B-F46F963FBC7E}"/>
                </a:ext>
              </a:extLst>
            </p:cNvPr>
            <p:cNvSpPr txBox="1">
              <a:spLocks/>
            </p:cNvSpPr>
            <p:nvPr/>
          </p:nvSpPr>
          <p:spPr>
            <a:xfrm>
              <a:off x="6266250" y="5041610"/>
              <a:ext cx="5162550" cy="1590793"/>
            </a:xfrm>
            <a:prstGeom prst="rect">
              <a:avLst/>
            </a:prstGeom>
            <a:solidFill>
              <a:srgbClr val="E8EDEE"/>
            </a:solidFill>
            <a:ln w="19050">
              <a:noFill/>
            </a:ln>
            <a:effectLst>
              <a:outerShdw blurRad="50800" dist="38100" dir="2700000" algn="tl" rotWithShape="0">
                <a:prstClr val="black">
                  <a:alpha val="40000"/>
                </a:prstClr>
              </a:outerShdw>
            </a:effectLst>
          </p:spPr>
          <p:txBody>
            <a:bodyPr wrap="square" tIns="108000" bIns="108000" numCol="1" spcCol="54000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Arial" panose="020B0604020202020204" pitchFamily="34" charset="0"/>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b">
                <a:spcBef>
                  <a:spcPts val="0"/>
                </a:spcBef>
                <a:spcAft>
                  <a:spcPts val="1200"/>
                </a:spcAft>
                <a:buNone/>
              </a:pPr>
              <a:r>
                <a:rPr lang="en-GB" sz="1100" dirty="0">
                  <a:solidFill>
                    <a:srgbClr val="425463"/>
                  </a:solidFill>
                </a:rPr>
                <a:t>In NCL, a Patient Tracking List has been developed for </a:t>
              </a:r>
              <a:r>
                <a:rPr lang="en-GB" sz="1100" dirty="0">
                  <a:solidFill>
                    <a:srgbClr val="425563"/>
                  </a:solidFill>
                </a:rPr>
                <a:t>Barnet, Enfield and Haringey Mental Health Trust</a:t>
              </a:r>
              <a:r>
                <a:rPr lang="en-GB" sz="1100" dirty="0">
                  <a:solidFill>
                    <a:srgbClr val="425463"/>
                  </a:solidFill>
                </a:rPr>
                <a:t> and is being rolled out to further providers of CAMHS services within NCL ICS. This will move away from tracking first and second contact and focus on mapping indicators of key waiting time milestones to outcomes of clinical and therapeutic pathways.</a:t>
              </a:r>
            </a:p>
            <a:p>
              <a:pPr marL="0" lvl="1" indent="0" fontAlgn="b">
                <a:spcBef>
                  <a:spcPts val="0"/>
                </a:spcBef>
                <a:spcAft>
                  <a:spcPts val="1200"/>
                </a:spcAft>
                <a:buNone/>
              </a:pPr>
              <a:r>
                <a:rPr lang="en-GB" sz="1100" dirty="0">
                  <a:solidFill>
                    <a:srgbClr val="425463"/>
                  </a:solidFill>
                </a:rPr>
                <a:t>In NWL, work is also taking place to derive insights from the Whole Systems Integrated Care (WSIC) dataset and linking this to the MHSDS. The WSIC dataset only has good data quality and coverage for primary care referrals.</a:t>
              </a:r>
            </a:p>
          </p:txBody>
        </p:sp>
        <p:sp>
          <p:nvSpPr>
            <p:cNvPr id="22" name="Rectangle: Rounded Corners 21">
              <a:extLst>
                <a:ext uri="{FF2B5EF4-FFF2-40B4-BE49-F238E27FC236}">
                  <a16:creationId xmlns:a16="http://schemas.microsoft.com/office/drawing/2014/main" id="{29106E3A-F971-76FA-2183-69FE1CEC640D}"/>
                </a:ext>
              </a:extLst>
            </p:cNvPr>
            <p:cNvSpPr/>
            <p:nvPr/>
          </p:nvSpPr>
          <p:spPr>
            <a:xfrm>
              <a:off x="6266250" y="4753610"/>
              <a:ext cx="5162550" cy="288000"/>
            </a:xfrm>
            <a:prstGeom prst="roundRect">
              <a:avLst>
                <a:gd name="adj" fmla="val 0"/>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a:solidFill>
                    <a:schemeClr val="bg1"/>
                  </a:solidFill>
                </a:rPr>
                <a:t>Alternative datasets</a:t>
              </a:r>
            </a:p>
          </p:txBody>
        </p:sp>
      </p:grpSp>
      <p:grpSp>
        <p:nvGrpSpPr>
          <p:cNvPr id="26" name="Group 25">
            <a:extLst>
              <a:ext uri="{FF2B5EF4-FFF2-40B4-BE49-F238E27FC236}">
                <a16:creationId xmlns:a16="http://schemas.microsoft.com/office/drawing/2014/main" id="{A16335DD-02CA-43CE-E59A-E1397A7B7105}"/>
              </a:ext>
            </a:extLst>
          </p:cNvPr>
          <p:cNvGrpSpPr/>
          <p:nvPr/>
        </p:nvGrpSpPr>
        <p:grpSpPr>
          <a:xfrm>
            <a:off x="763199" y="5414306"/>
            <a:ext cx="5256600" cy="999158"/>
            <a:chOff x="763200" y="4528770"/>
            <a:chExt cx="5162550" cy="999158"/>
          </a:xfrm>
          <a:effectLst>
            <a:outerShdw blurRad="50800" dist="38100" dir="2700000" algn="tl" rotWithShape="0">
              <a:prstClr val="black">
                <a:alpha val="40000"/>
              </a:prstClr>
            </a:outerShdw>
          </a:effectLst>
        </p:grpSpPr>
        <p:sp>
          <p:nvSpPr>
            <p:cNvPr id="27" name="Text Placeholder 3">
              <a:extLst>
                <a:ext uri="{FF2B5EF4-FFF2-40B4-BE49-F238E27FC236}">
                  <a16:creationId xmlns:a16="http://schemas.microsoft.com/office/drawing/2014/main" id="{10E89B7E-52BB-69D9-1EB0-182EEDBBD483}"/>
                </a:ext>
              </a:extLst>
            </p:cNvPr>
            <p:cNvSpPr txBox="1">
              <a:spLocks/>
            </p:cNvSpPr>
            <p:nvPr/>
          </p:nvSpPr>
          <p:spPr>
            <a:xfrm>
              <a:off x="763200" y="4852770"/>
              <a:ext cx="5162550" cy="675158"/>
            </a:xfrm>
            <a:prstGeom prst="rect">
              <a:avLst/>
            </a:prstGeom>
            <a:solidFill>
              <a:srgbClr val="E8EDEE"/>
            </a:solidFill>
            <a:ln w="19050">
              <a:noFill/>
            </a:ln>
          </p:spPr>
          <p:txBody>
            <a:bodyPr wrap="square" tIns="108000" bIns="108000" numCol="1" spcCol="54000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Arial" panose="020B0604020202020204" pitchFamily="34" charset="0"/>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eaLnBrk="1" fontAlgn="b" latinLnBrk="0" hangingPunct="1">
                <a:spcBef>
                  <a:spcPts val="0"/>
                </a:spcBef>
                <a:spcAft>
                  <a:spcPts val="1200"/>
                </a:spcAft>
              </a:pPr>
              <a:r>
                <a:rPr lang="en-GB" sz="1100" b="0" i="0" u="none" strike="noStrike">
                  <a:solidFill>
                    <a:srgbClr val="425463"/>
                  </a:solidFill>
                  <a:effectLst/>
                  <a:latin typeface="Arial" panose="020B0604020202020204" pitchFamily="34" charset="0"/>
                </a:rPr>
                <a:t>Stakeholders are preparing for the new CYPMH waiting times guidan</a:t>
              </a:r>
              <a:r>
                <a:rPr lang="en-GB" sz="1100">
                  <a:solidFill>
                    <a:srgbClr val="425463"/>
                  </a:solidFill>
                </a:rPr>
                <a:t>ce. Adapting to the new guidance may be difficult for some providers, especially for those who currently capture clock stops that do not align with the guidelines.</a:t>
              </a:r>
            </a:p>
          </p:txBody>
        </p:sp>
        <p:sp>
          <p:nvSpPr>
            <p:cNvPr id="28" name="Rectangle: Rounded Corners 27">
              <a:extLst>
                <a:ext uri="{FF2B5EF4-FFF2-40B4-BE49-F238E27FC236}">
                  <a16:creationId xmlns:a16="http://schemas.microsoft.com/office/drawing/2014/main" id="{92221F68-6F8B-453D-7F53-2FF5228875A7}"/>
                </a:ext>
              </a:extLst>
            </p:cNvPr>
            <p:cNvSpPr/>
            <p:nvPr/>
          </p:nvSpPr>
          <p:spPr>
            <a:xfrm>
              <a:off x="763200" y="4528770"/>
              <a:ext cx="5162550" cy="324000"/>
            </a:xfrm>
            <a:prstGeom prst="roundRect">
              <a:avLst>
                <a:gd name="adj" fmla="val 0"/>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a:solidFill>
                    <a:schemeClr val="bg1"/>
                  </a:solidFill>
                </a:rPr>
                <a:t>Preparing for new guidance</a:t>
              </a:r>
            </a:p>
          </p:txBody>
        </p:sp>
      </p:grpSp>
      <p:grpSp>
        <p:nvGrpSpPr>
          <p:cNvPr id="6" name="Group 5">
            <a:extLst>
              <a:ext uri="{FF2B5EF4-FFF2-40B4-BE49-F238E27FC236}">
                <a16:creationId xmlns:a16="http://schemas.microsoft.com/office/drawing/2014/main" id="{FDB54D2A-6F99-1586-9FFE-1DE0BAC38768}"/>
              </a:ext>
            </a:extLst>
          </p:cNvPr>
          <p:cNvGrpSpPr/>
          <p:nvPr/>
        </p:nvGrpSpPr>
        <p:grpSpPr>
          <a:xfrm>
            <a:off x="763200" y="1400314"/>
            <a:ext cx="5256600" cy="1892138"/>
            <a:chOff x="763200" y="4551425"/>
            <a:chExt cx="5162550" cy="1892138"/>
          </a:xfrm>
          <a:effectLst>
            <a:outerShdw blurRad="50800" dist="38100" dir="2700000" algn="tl" rotWithShape="0">
              <a:prstClr val="black">
                <a:alpha val="40000"/>
              </a:prstClr>
            </a:outerShdw>
          </a:effectLst>
        </p:grpSpPr>
        <p:sp>
          <p:nvSpPr>
            <p:cNvPr id="7" name="Text Placeholder 3">
              <a:extLst>
                <a:ext uri="{FF2B5EF4-FFF2-40B4-BE49-F238E27FC236}">
                  <a16:creationId xmlns:a16="http://schemas.microsoft.com/office/drawing/2014/main" id="{39DE569C-CAE6-3886-DF2A-3B04EDBA1F0D}"/>
                </a:ext>
              </a:extLst>
            </p:cNvPr>
            <p:cNvSpPr txBox="1">
              <a:spLocks/>
            </p:cNvSpPr>
            <p:nvPr/>
          </p:nvSpPr>
          <p:spPr>
            <a:xfrm>
              <a:off x="763200" y="4852770"/>
              <a:ext cx="5162550" cy="1590793"/>
            </a:xfrm>
            <a:prstGeom prst="rect">
              <a:avLst/>
            </a:prstGeom>
            <a:solidFill>
              <a:srgbClr val="E8EDEE"/>
            </a:solidFill>
            <a:ln w="19050">
              <a:noFill/>
            </a:ln>
          </p:spPr>
          <p:txBody>
            <a:bodyPr wrap="square" tIns="108000" bIns="108000" numCol="1" spcCol="54000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Arial" panose="020B0604020202020204" pitchFamily="34" charset="0"/>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
                <a:spcBef>
                  <a:spcPts val="0"/>
                </a:spcBef>
                <a:spcAft>
                  <a:spcPts val="1200"/>
                </a:spcAft>
              </a:pPr>
              <a:r>
                <a:rPr lang="en-GB" sz="1100" i="0" u="none" strike="noStrike" kern="1200" dirty="0">
                  <a:solidFill>
                    <a:srgbClr val="425463"/>
                  </a:solidFill>
                  <a:effectLst/>
                  <a:latin typeface="Arial" panose="020B0604020202020204" pitchFamily="34" charset="0"/>
                </a:rPr>
                <a:t>Stakeholders in several ICBs are working </a:t>
              </a:r>
              <a:r>
                <a:rPr lang="en-GB" sz="1100" dirty="0">
                  <a:solidFill>
                    <a:srgbClr val="425463"/>
                  </a:solidFill>
                </a:rPr>
                <a:t>to bring down the longest waiting times. In some cases this means focusing on the variation by service rather than by individual demographics such as ethnicity.</a:t>
              </a:r>
            </a:p>
            <a:p>
              <a:pPr fontAlgn="b">
                <a:spcBef>
                  <a:spcPts val="0"/>
                </a:spcBef>
                <a:spcAft>
                  <a:spcPts val="1200"/>
                </a:spcAft>
              </a:pPr>
              <a:r>
                <a:rPr lang="en-GB" sz="1100" dirty="0">
                  <a:solidFill>
                    <a:srgbClr val="425463"/>
                  </a:solidFill>
                </a:rPr>
                <a:t>Specifically, several talked about work and investment to improve n</a:t>
              </a:r>
              <a:r>
                <a:rPr lang="en-GB" sz="1100" i="0" u="none" strike="noStrike" kern="1200" dirty="0">
                  <a:solidFill>
                    <a:srgbClr val="425463"/>
                  </a:solidFill>
                  <a:effectLst/>
                  <a:latin typeface="Arial" panose="020B0604020202020204" pitchFamily="34" charset="0"/>
                </a:rPr>
                <a:t>eurodevelopmental service pathways and reduce their waiting times. This includes exploring options to begin interventions prior to a specific neurodevelopmental diagnosis</a:t>
              </a:r>
              <a:r>
                <a:rPr lang="en-GB" sz="1100" b="0" i="0" u="none" strike="noStrike" kern="1200" dirty="0">
                  <a:solidFill>
                    <a:srgbClr val="425463"/>
                  </a:solidFill>
                  <a:effectLst/>
                  <a:latin typeface="Arial" panose="020B0604020202020204" pitchFamily="34" charset="0"/>
                </a:rPr>
                <a:t>, e.g., to address behavioural problems, prior to a diagnosis, which can take time and requires a highly qualified professional.</a:t>
              </a:r>
              <a:endParaRPr lang="en-GB" sz="1100" dirty="0"/>
            </a:p>
          </p:txBody>
        </p:sp>
        <p:sp>
          <p:nvSpPr>
            <p:cNvPr id="8" name="Rectangle: Rounded Corners 7">
              <a:extLst>
                <a:ext uri="{FF2B5EF4-FFF2-40B4-BE49-F238E27FC236}">
                  <a16:creationId xmlns:a16="http://schemas.microsoft.com/office/drawing/2014/main" id="{56599EDA-6480-B393-764D-080BEA18340B}"/>
                </a:ext>
              </a:extLst>
            </p:cNvPr>
            <p:cNvSpPr/>
            <p:nvPr/>
          </p:nvSpPr>
          <p:spPr>
            <a:xfrm>
              <a:off x="763200" y="4551425"/>
              <a:ext cx="5162550" cy="324000"/>
            </a:xfrm>
            <a:prstGeom prst="roundRect">
              <a:avLst>
                <a:gd name="adj" fmla="val 0"/>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a:solidFill>
                    <a:schemeClr val="bg1"/>
                  </a:solidFill>
                </a:rPr>
                <a:t>Reducing the longest waiting times</a:t>
              </a:r>
            </a:p>
          </p:txBody>
        </p:sp>
      </p:grpSp>
    </p:spTree>
    <p:extLst>
      <p:ext uri="{BB962C8B-B14F-4D97-AF65-F5344CB8AC3E}">
        <p14:creationId xmlns:p14="http://schemas.microsoft.com/office/powerpoint/2010/main" val="3286288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10C53-CF63-F7B5-1470-7D4B094B4D5D}"/>
              </a:ext>
            </a:extLst>
          </p:cNvPr>
          <p:cNvSpPr>
            <a:spLocks noGrp="1"/>
          </p:cNvSpPr>
          <p:nvPr>
            <p:ph type="title"/>
          </p:nvPr>
        </p:nvSpPr>
        <p:spPr>
          <a:xfrm>
            <a:off x="763199" y="770400"/>
            <a:ext cx="7087021" cy="730800"/>
          </a:xfrm>
        </p:spPr>
        <p:txBody>
          <a:bodyPr/>
          <a:lstStyle/>
          <a:p>
            <a:r>
              <a:rPr lang="en-GB"/>
              <a:t>How mature are the data and analytics offerings across ICBs?</a:t>
            </a:r>
          </a:p>
        </p:txBody>
      </p:sp>
      <p:grpSp>
        <p:nvGrpSpPr>
          <p:cNvPr id="23" name="Group 22">
            <a:extLst>
              <a:ext uri="{FF2B5EF4-FFF2-40B4-BE49-F238E27FC236}">
                <a16:creationId xmlns:a16="http://schemas.microsoft.com/office/drawing/2014/main" id="{F6AD3433-FDBA-B02A-CEDE-F1C601A2EF48}"/>
              </a:ext>
            </a:extLst>
          </p:cNvPr>
          <p:cNvGrpSpPr/>
          <p:nvPr/>
        </p:nvGrpSpPr>
        <p:grpSpPr>
          <a:xfrm>
            <a:off x="6172202" y="1392461"/>
            <a:ext cx="5256600" cy="1739788"/>
            <a:chOff x="763200" y="4551425"/>
            <a:chExt cx="5162550" cy="1739788"/>
          </a:xfrm>
          <a:effectLst>
            <a:outerShdw blurRad="50800" dist="38100" dir="2700000" algn="tl" rotWithShape="0">
              <a:prstClr val="black">
                <a:alpha val="40000"/>
              </a:prstClr>
            </a:outerShdw>
          </a:effectLst>
        </p:grpSpPr>
        <p:sp>
          <p:nvSpPr>
            <p:cNvPr id="17" name="Text Placeholder 3">
              <a:extLst>
                <a:ext uri="{FF2B5EF4-FFF2-40B4-BE49-F238E27FC236}">
                  <a16:creationId xmlns:a16="http://schemas.microsoft.com/office/drawing/2014/main" id="{B404A996-0F13-D35C-FE00-C7911E18506E}"/>
                </a:ext>
              </a:extLst>
            </p:cNvPr>
            <p:cNvSpPr txBox="1">
              <a:spLocks/>
            </p:cNvSpPr>
            <p:nvPr/>
          </p:nvSpPr>
          <p:spPr>
            <a:xfrm>
              <a:off x="763200" y="4852770"/>
              <a:ext cx="5162550" cy="1438443"/>
            </a:xfrm>
            <a:prstGeom prst="rect">
              <a:avLst/>
            </a:prstGeom>
            <a:solidFill>
              <a:srgbClr val="E8EDEE"/>
            </a:solidFill>
            <a:ln w="19050">
              <a:noFill/>
            </a:ln>
          </p:spPr>
          <p:txBody>
            <a:bodyPr wrap="square" tIns="108000" bIns="108000" numCol="1" spcCol="54000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Arial" panose="020B0604020202020204" pitchFamily="34" charset="0"/>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gn="l" rtl="0" eaLnBrk="1" fontAlgn="b" latinLnBrk="0" hangingPunct="1">
                <a:spcBef>
                  <a:spcPts val="0"/>
                </a:spcBef>
                <a:spcAft>
                  <a:spcPts val="1200"/>
                </a:spcAft>
              </a:pPr>
              <a:r>
                <a:rPr lang="en-GB" sz="1100"/>
                <a:t>Most ICBs defer to provider data over the MHSDS as a more accurate source and have identified a need to improve MHSDS data quality. Only one ICB indicated that the MHSDS would be their primary source of waiting times data. The retrospective nature of MHSDS data limits its usefulness as an operational tool.</a:t>
              </a:r>
            </a:p>
            <a:p>
              <a:pPr fontAlgn="b">
                <a:spcBef>
                  <a:spcPts val="0"/>
                </a:spcBef>
                <a:spcAft>
                  <a:spcPts val="1200"/>
                </a:spcAft>
              </a:pPr>
              <a:r>
                <a:rPr lang="en-GB" sz="1100"/>
                <a:t>It was reported that certain interventions, such as whole school approaches, can’t be captured in the MHSDS as they are not referral based. This reinforces a preference for provider data.</a:t>
              </a:r>
            </a:p>
          </p:txBody>
        </p:sp>
        <p:sp>
          <p:nvSpPr>
            <p:cNvPr id="18" name="Rectangle: Rounded Corners 17">
              <a:extLst>
                <a:ext uri="{FF2B5EF4-FFF2-40B4-BE49-F238E27FC236}">
                  <a16:creationId xmlns:a16="http://schemas.microsoft.com/office/drawing/2014/main" id="{F1C56461-114E-3A3A-2354-B1550FFF49F8}"/>
                </a:ext>
              </a:extLst>
            </p:cNvPr>
            <p:cNvSpPr/>
            <p:nvPr/>
          </p:nvSpPr>
          <p:spPr>
            <a:xfrm>
              <a:off x="763200" y="4551425"/>
              <a:ext cx="5162550" cy="324000"/>
            </a:xfrm>
            <a:prstGeom prst="roundRect">
              <a:avLst>
                <a:gd name="adj" fmla="val 0"/>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a:solidFill>
                    <a:schemeClr val="bg1"/>
                  </a:solidFill>
                </a:rPr>
                <a:t>MHSDS vs provider data</a:t>
              </a:r>
            </a:p>
          </p:txBody>
        </p:sp>
      </p:grpSp>
      <p:grpSp>
        <p:nvGrpSpPr>
          <p:cNvPr id="24" name="Group 23">
            <a:extLst>
              <a:ext uri="{FF2B5EF4-FFF2-40B4-BE49-F238E27FC236}">
                <a16:creationId xmlns:a16="http://schemas.microsoft.com/office/drawing/2014/main" id="{81FE32E3-011A-A4D1-CE2B-0D0BAB1E9CD2}"/>
              </a:ext>
            </a:extLst>
          </p:cNvPr>
          <p:cNvGrpSpPr/>
          <p:nvPr/>
        </p:nvGrpSpPr>
        <p:grpSpPr>
          <a:xfrm>
            <a:off x="763199" y="4046070"/>
            <a:ext cx="5256599" cy="2373380"/>
            <a:chOff x="6266250" y="1646675"/>
            <a:chExt cx="5162550" cy="2373380"/>
          </a:xfrm>
          <a:effectLst>
            <a:outerShdw blurRad="50800" dist="38100" dir="2700000" algn="tl" rotWithShape="0">
              <a:prstClr val="black">
                <a:alpha val="40000"/>
              </a:prstClr>
            </a:outerShdw>
          </a:effectLst>
        </p:grpSpPr>
        <p:sp>
          <p:nvSpPr>
            <p:cNvPr id="19" name="Text Placeholder 3">
              <a:extLst>
                <a:ext uri="{FF2B5EF4-FFF2-40B4-BE49-F238E27FC236}">
                  <a16:creationId xmlns:a16="http://schemas.microsoft.com/office/drawing/2014/main" id="{E5549D9F-7017-C671-1493-9A330D5AA243}"/>
                </a:ext>
              </a:extLst>
            </p:cNvPr>
            <p:cNvSpPr txBox="1">
              <a:spLocks/>
            </p:cNvSpPr>
            <p:nvPr/>
          </p:nvSpPr>
          <p:spPr>
            <a:xfrm>
              <a:off x="6266250" y="1970675"/>
              <a:ext cx="5162550" cy="2049380"/>
            </a:xfrm>
            <a:prstGeom prst="rect">
              <a:avLst/>
            </a:prstGeom>
            <a:solidFill>
              <a:srgbClr val="E8EDEE"/>
            </a:solidFill>
            <a:ln w="19050">
              <a:noFill/>
            </a:ln>
          </p:spPr>
          <p:txBody>
            <a:bodyPr wrap="square" tIns="108000" bIns="108000" numCol="1" spcCol="54000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Arial" panose="020B0604020202020204" pitchFamily="34" charset="0"/>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gn="l" rtl="0" eaLnBrk="1" fontAlgn="b" latinLnBrk="0" hangingPunct="1">
                <a:spcBef>
                  <a:spcPts val="0"/>
                </a:spcBef>
                <a:spcAft>
                  <a:spcPts val="1200"/>
                </a:spcAft>
              </a:pPr>
              <a:r>
                <a:rPr lang="en-GB" sz="1100" dirty="0"/>
                <a:t>Many stakeholders view the MHSDS data with caution, citing concerns about the quality of data. Two ICBs commented that the London waiting times in the MHSDS look short, suggesting this could be because they capture triage/indirect contact. This does not always align with how they normally think about waiting times. It was noted that we only analysed time to first and second care contacts.</a:t>
              </a:r>
            </a:p>
            <a:p>
              <a:pPr fontAlgn="b">
                <a:spcBef>
                  <a:spcPts val="0"/>
                </a:spcBef>
                <a:spcAft>
                  <a:spcPts val="1200"/>
                </a:spcAft>
              </a:pPr>
              <a:r>
                <a:rPr lang="en-GB" sz="1100" dirty="0"/>
                <a:t>In one case, it was reported that rates of unknown ethnicity don’t match locally held data, suggesting potential data loss during submission.</a:t>
              </a:r>
            </a:p>
            <a:p>
              <a:pPr fontAlgn="b">
                <a:spcBef>
                  <a:spcPts val="0"/>
                </a:spcBef>
                <a:spcAft>
                  <a:spcPts val="1200"/>
                </a:spcAft>
              </a:pPr>
              <a:r>
                <a:rPr lang="en-GB" sz="1100" dirty="0"/>
                <a:t>In particular SEL ICB and Oxleas NHS Foundation Trust reported significant data quality issues with MHSDS, noting that MHSDS waiting times were much longer than in their provider data.</a:t>
              </a:r>
            </a:p>
          </p:txBody>
        </p:sp>
        <p:sp>
          <p:nvSpPr>
            <p:cNvPr id="20" name="Rectangle: Rounded Corners 19">
              <a:extLst>
                <a:ext uri="{FF2B5EF4-FFF2-40B4-BE49-F238E27FC236}">
                  <a16:creationId xmlns:a16="http://schemas.microsoft.com/office/drawing/2014/main" id="{81FF0120-D29D-1E3F-0FE0-387129584F60}"/>
                </a:ext>
              </a:extLst>
            </p:cNvPr>
            <p:cNvSpPr/>
            <p:nvPr/>
          </p:nvSpPr>
          <p:spPr>
            <a:xfrm>
              <a:off x="6266250" y="1646675"/>
              <a:ext cx="5162550" cy="324000"/>
            </a:xfrm>
            <a:prstGeom prst="roundRect">
              <a:avLst>
                <a:gd name="adj" fmla="val 0"/>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a:solidFill>
                    <a:schemeClr val="bg1"/>
                  </a:solidFill>
                </a:rPr>
                <a:t>Data quality of MHSDS</a:t>
              </a:r>
            </a:p>
          </p:txBody>
        </p:sp>
      </p:grpSp>
      <p:grpSp>
        <p:nvGrpSpPr>
          <p:cNvPr id="25" name="Group 24">
            <a:extLst>
              <a:ext uri="{FF2B5EF4-FFF2-40B4-BE49-F238E27FC236}">
                <a16:creationId xmlns:a16="http://schemas.microsoft.com/office/drawing/2014/main" id="{86A81531-8306-DAF1-8D2E-ADB0DCB6BDE8}"/>
              </a:ext>
            </a:extLst>
          </p:cNvPr>
          <p:cNvGrpSpPr/>
          <p:nvPr/>
        </p:nvGrpSpPr>
        <p:grpSpPr>
          <a:xfrm>
            <a:off x="6172200" y="3262025"/>
            <a:ext cx="5256600" cy="1878793"/>
            <a:chOff x="6266250" y="4753610"/>
            <a:chExt cx="5162550" cy="1878793"/>
          </a:xfrm>
          <a:effectLst>
            <a:outerShdw blurRad="50800" dist="38100" dir="2700000" algn="tl" rotWithShape="0">
              <a:prstClr val="black">
                <a:alpha val="40000"/>
              </a:prstClr>
            </a:outerShdw>
          </a:effectLst>
        </p:grpSpPr>
        <p:sp>
          <p:nvSpPr>
            <p:cNvPr id="21" name="Text Placeholder 3">
              <a:extLst>
                <a:ext uri="{FF2B5EF4-FFF2-40B4-BE49-F238E27FC236}">
                  <a16:creationId xmlns:a16="http://schemas.microsoft.com/office/drawing/2014/main" id="{2FA0B495-04C0-6828-215B-F46F963FBC7E}"/>
                </a:ext>
              </a:extLst>
            </p:cNvPr>
            <p:cNvSpPr txBox="1">
              <a:spLocks/>
            </p:cNvSpPr>
            <p:nvPr/>
          </p:nvSpPr>
          <p:spPr>
            <a:xfrm>
              <a:off x="6266250" y="5041610"/>
              <a:ext cx="5162550" cy="1590793"/>
            </a:xfrm>
            <a:prstGeom prst="rect">
              <a:avLst/>
            </a:prstGeom>
            <a:solidFill>
              <a:srgbClr val="E8EDEE"/>
            </a:solidFill>
            <a:ln w="19050">
              <a:noFill/>
            </a:ln>
          </p:spPr>
          <p:txBody>
            <a:bodyPr wrap="square" tIns="108000" bIns="108000" numCol="1" spcCol="54000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Arial" panose="020B0604020202020204" pitchFamily="34" charset="0"/>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b">
                <a:spcBef>
                  <a:spcPts val="0"/>
                </a:spcBef>
                <a:spcAft>
                  <a:spcPts val="1200"/>
                </a:spcAft>
                <a:defRPr/>
              </a:pPr>
              <a:r>
                <a:rPr lang="en-GB" sz="1100" dirty="0"/>
                <a:t>There is significant uncertainty in the definitions of care contacts and clock stops, and it is assumed that there is large inconsistency in the identification and reporting of waiting times milestones across services and providers. This may change with the adoption of </a:t>
              </a:r>
              <a:r>
                <a:rPr lang="en-GB" sz="1100" dirty="0">
                  <a:hlinkClick r:id="rId2"/>
                </a:rPr>
                <a:t>national waiting times guidance</a:t>
              </a:r>
              <a:r>
                <a:rPr lang="en-GB" sz="1100" dirty="0"/>
                <a:t>.</a:t>
              </a:r>
            </a:p>
            <a:p>
              <a:pPr marL="0" marR="0" lvl="0" indent="0" algn="l" defTabSz="914400" rtl="0" eaLnBrk="1" fontAlgn="b" latinLnBrk="0" hangingPunct="1">
                <a:lnSpc>
                  <a:spcPct val="90000"/>
                </a:lnSpc>
                <a:spcBef>
                  <a:spcPts val="0"/>
                </a:spcBef>
                <a:spcAft>
                  <a:spcPts val="1200"/>
                </a:spcAft>
                <a:buClrTx/>
                <a:buSzTx/>
                <a:buFont typeface="Arial" panose="020B0604020202020204" pitchFamily="34" charset="0"/>
                <a:buNone/>
                <a:tabLst/>
                <a:defRPr/>
              </a:pPr>
              <a:r>
                <a:rPr lang="en-GB" sz="1100" dirty="0"/>
                <a:t>I</a:t>
              </a: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mn-ea"/>
                  <a:cs typeface="+mn-cs"/>
                </a:rPr>
                <a:t>n some cases, stakeholders commented that the current waiting time metrics don’t reflect time to needs met or support implementation of </a:t>
              </a:r>
              <a:r>
                <a:rPr kumimoji="0" lang="en-GB" sz="1100" b="0" i="0" u="none" strike="noStrike" kern="1200" cap="none" spc="0" normalizeH="0" baseline="0" noProof="0" dirty="0">
                  <a:ln>
                    <a:noFill/>
                  </a:ln>
                  <a:effectLst/>
                  <a:uLnTx/>
                  <a:uFillTx/>
                  <a:latin typeface="Arial" panose="020B0604020202020204" pitchFamily="34" charset="0"/>
                  <a:ea typeface="+mn-ea"/>
                  <a:cs typeface="+mn-cs"/>
                </a:rPr>
                <a:t>the </a:t>
              </a:r>
              <a:r>
                <a:rPr kumimoji="0" lang="en-GB" sz="1100" b="0" i="0" u="none" strike="noStrike" kern="1200" cap="none" spc="0" normalizeH="0" baseline="0" noProof="0" dirty="0">
                  <a:ln>
                    <a:noFill/>
                  </a:ln>
                  <a:effectLst/>
                  <a:uLnTx/>
                  <a:uFillTx/>
                  <a:latin typeface="Arial" panose="020B0604020202020204" pitchFamily="34" charset="0"/>
                  <a:ea typeface="+mn-ea"/>
                  <a:cs typeface="+mn-cs"/>
                  <a:hlinkClick r:id="rId3"/>
                </a:rPr>
                <a:t>THRIVE Framework</a:t>
              </a: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mn-ea"/>
                  <a:cs typeface="+mn-cs"/>
                </a:rPr>
                <a:t>. Some providers use manual clock stops </a:t>
              </a:r>
              <a:r>
                <a:rPr lang="en-GB" sz="1100" dirty="0"/>
                <a:t>aiming to</a:t>
              </a: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mn-ea"/>
                  <a:cs typeface="+mn-cs"/>
                </a:rPr>
                <a:t> better reflect the time taken to assessment, rather than initial ‘help’ contact.</a:t>
              </a:r>
            </a:p>
          </p:txBody>
        </p:sp>
        <p:sp>
          <p:nvSpPr>
            <p:cNvPr id="22" name="Rectangle: Rounded Corners 21">
              <a:extLst>
                <a:ext uri="{FF2B5EF4-FFF2-40B4-BE49-F238E27FC236}">
                  <a16:creationId xmlns:a16="http://schemas.microsoft.com/office/drawing/2014/main" id="{29106E3A-F971-76FA-2183-69FE1CEC640D}"/>
                </a:ext>
              </a:extLst>
            </p:cNvPr>
            <p:cNvSpPr/>
            <p:nvPr/>
          </p:nvSpPr>
          <p:spPr>
            <a:xfrm>
              <a:off x="6266250" y="4753610"/>
              <a:ext cx="5162550" cy="288000"/>
            </a:xfrm>
            <a:prstGeom prst="roundRect">
              <a:avLst>
                <a:gd name="adj" fmla="val 0"/>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a:solidFill>
                    <a:schemeClr val="bg1"/>
                  </a:solidFill>
                </a:rPr>
                <a:t>Inconsistency in interpretations of contacts and clock stops</a:t>
              </a:r>
            </a:p>
          </p:txBody>
        </p:sp>
      </p:grpSp>
      <p:grpSp>
        <p:nvGrpSpPr>
          <p:cNvPr id="26" name="Group 25">
            <a:extLst>
              <a:ext uri="{FF2B5EF4-FFF2-40B4-BE49-F238E27FC236}">
                <a16:creationId xmlns:a16="http://schemas.microsoft.com/office/drawing/2014/main" id="{A16335DD-02CA-43CE-E59A-E1397A7B7105}"/>
              </a:ext>
            </a:extLst>
          </p:cNvPr>
          <p:cNvGrpSpPr/>
          <p:nvPr/>
        </p:nvGrpSpPr>
        <p:grpSpPr>
          <a:xfrm>
            <a:off x="6172200" y="5270594"/>
            <a:ext cx="5256600" cy="1151507"/>
            <a:chOff x="763200" y="4528770"/>
            <a:chExt cx="5162550" cy="1151507"/>
          </a:xfrm>
          <a:effectLst>
            <a:outerShdw blurRad="50800" dist="38100" dir="2700000" algn="tl" rotWithShape="0">
              <a:prstClr val="black">
                <a:alpha val="40000"/>
              </a:prstClr>
            </a:outerShdw>
          </a:effectLst>
        </p:grpSpPr>
        <p:sp>
          <p:nvSpPr>
            <p:cNvPr id="27" name="Text Placeholder 3">
              <a:extLst>
                <a:ext uri="{FF2B5EF4-FFF2-40B4-BE49-F238E27FC236}">
                  <a16:creationId xmlns:a16="http://schemas.microsoft.com/office/drawing/2014/main" id="{10E89B7E-52BB-69D9-1EB0-182EEDBBD483}"/>
                </a:ext>
              </a:extLst>
            </p:cNvPr>
            <p:cNvSpPr txBox="1">
              <a:spLocks/>
            </p:cNvSpPr>
            <p:nvPr/>
          </p:nvSpPr>
          <p:spPr>
            <a:xfrm>
              <a:off x="763200" y="4852770"/>
              <a:ext cx="5162550" cy="827507"/>
            </a:xfrm>
            <a:prstGeom prst="rect">
              <a:avLst/>
            </a:prstGeom>
            <a:solidFill>
              <a:srgbClr val="E8EDEE"/>
            </a:solidFill>
            <a:ln w="19050">
              <a:noFill/>
            </a:ln>
          </p:spPr>
          <p:txBody>
            <a:bodyPr wrap="square" tIns="108000" bIns="108000" numCol="1" spcCol="54000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Arial" panose="020B0604020202020204" pitchFamily="34" charset="0"/>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 latinLnBrk="0" hangingPunct="1">
                <a:lnSpc>
                  <a:spcPct val="90000"/>
                </a:lnSpc>
                <a:spcBef>
                  <a:spcPts val="0"/>
                </a:spcBef>
                <a:spcAft>
                  <a:spcPts val="1200"/>
                </a:spcAft>
                <a:buClrTx/>
                <a:buSzTx/>
                <a:buFont typeface="Arial" panose="020B0604020202020204" pitchFamily="34" charset="0"/>
                <a:buNone/>
                <a:tabLst/>
                <a:defRPr/>
              </a:pPr>
              <a:r>
                <a:rPr lang="en-GB" sz="1100" dirty="0"/>
                <a:t>One stakeholder suggested that digital capabilities can be a barrier to waiting times data improving practice. Sometimes organisations create roles for interpretating data, but this can add separation between data and teams delivering services.</a:t>
              </a:r>
            </a:p>
          </p:txBody>
        </p:sp>
        <p:sp>
          <p:nvSpPr>
            <p:cNvPr id="28" name="Rectangle: Rounded Corners 27">
              <a:extLst>
                <a:ext uri="{FF2B5EF4-FFF2-40B4-BE49-F238E27FC236}">
                  <a16:creationId xmlns:a16="http://schemas.microsoft.com/office/drawing/2014/main" id="{92221F68-6F8B-453D-7F53-2FF5228875A7}"/>
                </a:ext>
              </a:extLst>
            </p:cNvPr>
            <p:cNvSpPr/>
            <p:nvPr/>
          </p:nvSpPr>
          <p:spPr>
            <a:xfrm>
              <a:off x="763200" y="4528770"/>
              <a:ext cx="5162550" cy="324000"/>
            </a:xfrm>
            <a:prstGeom prst="roundRect">
              <a:avLst>
                <a:gd name="adj" fmla="val 0"/>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a:solidFill>
                    <a:schemeClr val="bg1"/>
                  </a:solidFill>
                </a:rPr>
                <a:t>Barriers to working with data</a:t>
              </a:r>
            </a:p>
          </p:txBody>
        </p:sp>
      </p:grpSp>
      <p:grpSp>
        <p:nvGrpSpPr>
          <p:cNvPr id="30" name="Group 29">
            <a:extLst>
              <a:ext uri="{FF2B5EF4-FFF2-40B4-BE49-F238E27FC236}">
                <a16:creationId xmlns:a16="http://schemas.microsoft.com/office/drawing/2014/main" id="{2B503253-5CA5-F2A4-F4F2-14A65E2B9944}"/>
              </a:ext>
            </a:extLst>
          </p:cNvPr>
          <p:cNvGrpSpPr/>
          <p:nvPr/>
        </p:nvGrpSpPr>
        <p:grpSpPr>
          <a:xfrm>
            <a:off x="763198" y="1392461"/>
            <a:ext cx="5256600" cy="2352264"/>
            <a:chOff x="763200" y="4551425"/>
            <a:chExt cx="5162550" cy="2352264"/>
          </a:xfrm>
          <a:effectLst>
            <a:outerShdw blurRad="50800" dist="38100" dir="2700000" algn="tl" rotWithShape="0">
              <a:prstClr val="black">
                <a:alpha val="40000"/>
              </a:prstClr>
            </a:outerShdw>
          </a:effectLst>
        </p:grpSpPr>
        <p:sp>
          <p:nvSpPr>
            <p:cNvPr id="31" name="Text Placeholder 3">
              <a:extLst>
                <a:ext uri="{FF2B5EF4-FFF2-40B4-BE49-F238E27FC236}">
                  <a16:creationId xmlns:a16="http://schemas.microsoft.com/office/drawing/2014/main" id="{4CA55AA0-0F2E-1D45-FBE6-253C5077F71D}"/>
                </a:ext>
              </a:extLst>
            </p:cNvPr>
            <p:cNvSpPr txBox="1">
              <a:spLocks/>
            </p:cNvSpPr>
            <p:nvPr/>
          </p:nvSpPr>
          <p:spPr>
            <a:xfrm>
              <a:off x="763200" y="4852770"/>
              <a:ext cx="5162550" cy="2050919"/>
            </a:xfrm>
            <a:prstGeom prst="rect">
              <a:avLst/>
            </a:prstGeom>
            <a:solidFill>
              <a:srgbClr val="E8EDEE"/>
            </a:solidFill>
            <a:ln w="19050">
              <a:noFill/>
            </a:ln>
          </p:spPr>
          <p:txBody>
            <a:bodyPr wrap="square" tIns="108000" bIns="108000" numCol="1" spcCol="54000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Arial" panose="020B0604020202020204" pitchFamily="34" charset="0"/>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eaLnBrk="1" fontAlgn="b" latinLnBrk="0" hangingPunct="1">
                <a:spcBef>
                  <a:spcPts val="0"/>
                </a:spcBef>
                <a:spcAft>
                  <a:spcPts val="1200"/>
                </a:spcAft>
              </a:pPr>
              <a:r>
                <a:rPr lang="en-GB" sz="1100" dirty="0"/>
                <a:t>Reporting is generally at an early stage with focuses on:</a:t>
              </a:r>
            </a:p>
            <a:p>
              <a:pPr marL="285750" indent="-285750" fontAlgn="b">
                <a:spcBef>
                  <a:spcPts val="0"/>
                </a:spcBef>
                <a:spcAft>
                  <a:spcPts val="600"/>
                </a:spcAft>
                <a:buFont typeface="Arial" panose="020B0604020202020204" pitchFamily="34" charset="0"/>
                <a:buChar char="•"/>
              </a:pPr>
              <a:r>
                <a:rPr lang="en-GB" sz="1100" dirty="0"/>
                <a:t>Refining metrics and updating to match new guidance;</a:t>
              </a:r>
            </a:p>
            <a:p>
              <a:pPr marL="285750" indent="-285750" fontAlgn="b">
                <a:spcBef>
                  <a:spcPts val="0"/>
                </a:spcBef>
                <a:spcAft>
                  <a:spcPts val="600"/>
                </a:spcAft>
                <a:buFont typeface="Arial" panose="020B0604020202020204" pitchFamily="34" charset="0"/>
                <a:buChar char="•"/>
              </a:pPr>
              <a:r>
                <a:rPr lang="en-GB" sz="1100" dirty="0"/>
                <a:t>Moving from quarterly/infrequent one-off reporting to continual near-real-time reporting;</a:t>
              </a:r>
            </a:p>
            <a:p>
              <a:pPr marL="285750" indent="-285750" fontAlgn="b">
                <a:spcBef>
                  <a:spcPts val="0"/>
                </a:spcBef>
                <a:spcAft>
                  <a:spcPts val="1200"/>
                </a:spcAft>
                <a:buFont typeface="Arial" panose="020B0604020202020204" pitchFamily="34" charset="0"/>
                <a:buChar char="•"/>
              </a:pPr>
              <a:r>
                <a:rPr lang="en-GB" sz="1100" dirty="0"/>
                <a:t>In some cases, establishing a data source for analysis. Not all ICBs have access to MHSDS data.</a:t>
              </a:r>
            </a:p>
            <a:p>
              <a:pPr fontAlgn="b">
                <a:spcBef>
                  <a:spcPts val="0"/>
                </a:spcBef>
                <a:spcAft>
                  <a:spcPts val="1200"/>
                </a:spcAft>
              </a:pPr>
              <a:r>
                <a:rPr lang="en-GB" sz="1100" dirty="0"/>
                <a:t>Providers generally monitor more continually than ICBs and make referral data submissions to ICBs independent of the MHSDS. Several trusts have established dashboards to monitor waiting times.</a:t>
              </a:r>
              <a:endParaRPr lang="en-GB" sz="1100" b="1" dirty="0"/>
            </a:p>
          </p:txBody>
        </p:sp>
        <p:sp>
          <p:nvSpPr>
            <p:cNvPr id="32" name="Rectangle: Rounded Corners 31">
              <a:extLst>
                <a:ext uri="{FF2B5EF4-FFF2-40B4-BE49-F238E27FC236}">
                  <a16:creationId xmlns:a16="http://schemas.microsoft.com/office/drawing/2014/main" id="{09090E64-59F1-82E2-0E00-6E05A95ABD7C}"/>
                </a:ext>
              </a:extLst>
            </p:cNvPr>
            <p:cNvSpPr/>
            <p:nvPr/>
          </p:nvSpPr>
          <p:spPr>
            <a:xfrm>
              <a:off x="763200" y="4551425"/>
              <a:ext cx="5162550" cy="324000"/>
            </a:xfrm>
            <a:prstGeom prst="roundRect">
              <a:avLst>
                <a:gd name="adj" fmla="val 0"/>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a:solidFill>
                    <a:schemeClr val="bg1"/>
                  </a:solidFill>
                </a:rPr>
                <a:t>Data and analytical maturity varies across providers and ICBs</a:t>
              </a:r>
            </a:p>
          </p:txBody>
        </p:sp>
      </p:grpSp>
    </p:spTree>
    <p:extLst>
      <p:ext uri="{BB962C8B-B14F-4D97-AF65-F5344CB8AC3E}">
        <p14:creationId xmlns:p14="http://schemas.microsoft.com/office/powerpoint/2010/main" val="1098461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10C53-CF63-F7B5-1470-7D4B094B4D5D}"/>
              </a:ext>
            </a:extLst>
          </p:cNvPr>
          <p:cNvSpPr>
            <a:spLocks noGrp="1"/>
          </p:cNvSpPr>
          <p:nvPr>
            <p:ph type="title"/>
          </p:nvPr>
        </p:nvSpPr>
        <p:spPr>
          <a:xfrm>
            <a:off x="763199" y="770400"/>
            <a:ext cx="6694875" cy="730800"/>
          </a:xfrm>
        </p:spPr>
        <p:txBody>
          <a:bodyPr/>
          <a:lstStyle/>
          <a:p>
            <a:r>
              <a:rPr lang="en-GB"/>
              <a:t>Which factors may explain variation in waiting times?</a:t>
            </a:r>
          </a:p>
        </p:txBody>
      </p:sp>
      <p:grpSp>
        <p:nvGrpSpPr>
          <p:cNvPr id="23" name="Group 22">
            <a:extLst>
              <a:ext uri="{FF2B5EF4-FFF2-40B4-BE49-F238E27FC236}">
                <a16:creationId xmlns:a16="http://schemas.microsoft.com/office/drawing/2014/main" id="{F6AD3433-FDBA-B02A-CEDE-F1C601A2EF48}"/>
              </a:ext>
            </a:extLst>
          </p:cNvPr>
          <p:cNvGrpSpPr/>
          <p:nvPr/>
        </p:nvGrpSpPr>
        <p:grpSpPr>
          <a:xfrm>
            <a:off x="6172806" y="1401408"/>
            <a:ext cx="5256000" cy="824153"/>
            <a:chOff x="763200" y="4551425"/>
            <a:chExt cx="5162550" cy="824153"/>
          </a:xfrm>
          <a:effectLst>
            <a:outerShdw blurRad="50800" dist="38100" dir="2700000" algn="tl" rotWithShape="0">
              <a:prstClr val="black">
                <a:alpha val="40000"/>
              </a:prstClr>
            </a:outerShdw>
          </a:effectLst>
        </p:grpSpPr>
        <p:sp>
          <p:nvSpPr>
            <p:cNvPr id="17" name="Text Placeholder 3">
              <a:extLst>
                <a:ext uri="{FF2B5EF4-FFF2-40B4-BE49-F238E27FC236}">
                  <a16:creationId xmlns:a16="http://schemas.microsoft.com/office/drawing/2014/main" id="{B404A996-0F13-D35C-FE00-C7911E18506E}"/>
                </a:ext>
              </a:extLst>
            </p:cNvPr>
            <p:cNvSpPr txBox="1">
              <a:spLocks/>
            </p:cNvSpPr>
            <p:nvPr/>
          </p:nvSpPr>
          <p:spPr>
            <a:xfrm>
              <a:off x="763200" y="4852770"/>
              <a:ext cx="5162550" cy="522808"/>
            </a:xfrm>
            <a:prstGeom prst="rect">
              <a:avLst/>
            </a:prstGeom>
            <a:solidFill>
              <a:srgbClr val="E8EDEE"/>
            </a:solidFill>
            <a:ln w="19050">
              <a:noFill/>
            </a:ln>
          </p:spPr>
          <p:txBody>
            <a:bodyPr wrap="square" tIns="108000" bIns="108000" numCol="1" spcCol="54000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Arial" panose="020B0604020202020204" pitchFamily="34" charset="0"/>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b">
                <a:spcBef>
                  <a:spcPts val="0"/>
                </a:spcBef>
                <a:spcAft>
                  <a:spcPts val="1200"/>
                </a:spcAft>
                <a:buNone/>
              </a:pPr>
              <a:r>
                <a:rPr lang="en-GB" sz="1100">
                  <a:solidFill>
                    <a:srgbClr val="425463"/>
                  </a:solidFill>
                  <a:latin typeface="+mj-lt"/>
                </a:rPr>
                <a:t>E</a:t>
              </a:r>
              <a:r>
                <a:rPr lang="en-GB" sz="1100" b="0" i="0" u="none" strike="noStrike">
                  <a:solidFill>
                    <a:srgbClr val="425463"/>
                  </a:solidFill>
                  <a:effectLst/>
                  <a:latin typeface="+mj-lt"/>
                </a:rPr>
                <a:t>xternal drivers like the GP relationship, the relationship with commissioning bodies, and different referral structures may all affect waiting times.</a:t>
              </a:r>
              <a:endParaRPr lang="en-GB" sz="1100" b="1">
                <a:solidFill>
                  <a:srgbClr val="425463"/>
                </a:solidFill>
                <a:latin typeface="+mj-lt"/>
              </a:endParaRPr>
            </a:p>
          </p:txBody>
        </p:sp>
        <p:sp>
          <p:nvSpPr>
            <p:cNvPr id="18" name="Rectangle: Rounded Corners 17">
              <a:extLst>
                <a:ext uri="{FF2B5EF4-FFF2-40B4-BE49-F238E27FC236}">
                  <a16:creationId xmlns:a16="http://schemas.microsoft.com/office/drawing/2014/main" id="{F1C56461-114E-3A3A-2354-B1550FFF49F8}"/>
                </a:ext>
              </a:extLst>
            </p:cNvPr>
            <p:cNvSpPr/>
            <p:nvPr/>
          </p:nvSpPr>
          <p:spPr>
            <a:xfrm>
              <a:off x="763200" y="4551425"/>
              <a:ext cx="5162550" cy="324000"/>
            </a:xfrm>
            <a:prstGeom prst="roundRect">
              <a:avLst>
                <a:gd name="adj" fmla="val 0"/>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a:solidFill>
                    <a:schemeClr val="bg1"/>
                  </a:solidFill>
                </a:rPr>
                <a:t>The healthcare system</a:t>
              </a:r>
            </a:p>
          </p:txBody>
        </p:sp>
      </p:grpSp>
      <p:grpSp>
        <p:nvGrpSpPr>
          <p:cNvPr id="24" name="Group 23">
            <a:extLst>
              <a:ext uri="{FF2B5EF4-FFF2-40B4-BE49-F238E27FC236}">
                <a16:creationId xmlns:a16="http://schemas.microsoft.com/office/drawing/2014/main" id="{81FE32E3-011A-A4D1-CE2B-0D0BAB1E9CD2}"/>
              </a:ext>
            </a:extLst>
          </p:cNvPr>
          <p:cNvGrpSpPr/>
          <p:nvPr/>
        </p:nvGrpSpPr>
        <p:grpSpPr>
          <a:xfrm>
            <a:off x="763198" y="3746832"/>
            <a:ext cx="5256000" cy="1151507"/>
            <a:chOff x="6266250" y="1646675"/>
            <a:chExt cx="5162550" cy="1151507"/>
          </a:xfrm>
          <a:effectLst>
            <a:outerShdw blurRad="50800" dist="38100" dir="2700000" algn="tl" rotWithShape="0">
              <a:prstClr val="black">
                <a:alpha val="40000"/>
              </a:prstClr>
            </a:outerShdw>
          </a:effectLst>
        </p:grpSpPr>
        <p:sp>
          <p:nvSpPr>
            <p:cNvPr id="19" name="Text Placeholder 3">
              <a:extLst>
                <a:ext uri="{FF2B5EF4-FFF2-40B4-BE49-F238E27FC236}">
                  <a16:creationId xmlns:a16="http://schemas.microsoft.com/office/drawing/2014/main" id="{E5549D9F-7017-C671-1493-9A330D5AA243}"/>
                </a:ext>
              </a:extLst>
            </p:cNvPr>
            <p:cNvSpPr txBox="1">
              <a:spLocks/>
            </p:cNvSpPr>
            <p:nvPr/>
          </p:nvSpPr>
          <p:spPr>
            <a:xfrm>
              <a:off x="6266250" y="1970675"/>
              <a:ext cx="5162550" cy="827507"/>
            </a:xfrm>
            <a:prstGeom prst="rect">
              <a:avLst/>
            </a:prstGeom>
            <a:solidFill>
              <a:srgbClr val="E8EDEE"/>
            </a:solidFill>
            <a:ln w="19050">
              <a:noFill/>
            </a:ln>
          </p:spPr>
          <p:txBody>
            <a:bodyPr wrap="square" tIns="108000" bIns="108000" numCol="1" spcCol="54000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Arial" panose="020B0604020202020204" pitchFamily="34" charset="0"/>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b">
                <a:spcBef>
                  <a:spcPts val="0"/>
                </a:spcBef>
                <a:spcAft>
                  <a:spcPts val="1200"/>
                </a:spcAft>
                <a:buNone/>
              </a:pPr>
              <a:r>
                <a:rPr lang="en-GB" sz="1100">
                  <a:solidFill>
                    <a:srgbClr val="425463"/>
                  </a:solidFill>
                  <a:latin typeface="+mj-lt"/>
                </a:rPr>
                <a:t>Cultural factors relating to gender or ethnicity may affect how individuals or their parents present a condition and diagnosis. This can affect waiting times. </a:t>
              </a:r>
              <a:r>
                <a:rPr lang="en-GB" sz="1100" b="0" i="0" u="none" strike="noStrike">
                  <a:solidFill>
                    <a:srgbClr val="425463"/>
                  </a:solidFill>
                  <a:effectLst/>
                  <a:latin typeface="+mj-lt"/>
                </a:rPr>
                <a:t>Parents may minimise symptoms/behaviours when going to GP and </a:t>
              </a:r>
              <a:r>
                <a:rPr lang="en-GB" sz="1100">
                  <a:solidFill>
                    <a:srgbClr val="425463"/>
                  </a:solidFill>
                  <a:latin typeface="+mj-lt"/>
                </a:rPr>
                <a:t>s</a:t>
              </a:r>
              <a:r>
                <a:rPr lang="en-GB" sz="1100" b="0" i="0" u="none" strike="noStrike">
                  <a:solidFill>
                    <a:srgbClr val="425463"/>
                  </a:solidFill>
                  <a:effectLst/>
                  <a:latin typeface="+mj-lt"/>
                </a:rPr>
                <a:t>tigma can affect the language used, which may affect assessments of acuity when triaging.</a:t>
              </a:r>
              <a:endParaRPr lang="en-GB" sz="1100" b="1">
                <a:solidFill>
                  <a:srgbClr val="425463"/>
                </a:solidFill>
                <a:latin typeface="+mj-lt"/>
              </a:endParaRPr>
            </a:p>
          </p:txBody>
        </p:sp>
        <p:sp>
          <p:nvSpPr>
            <p:cNvPr id="20" name="Rectangle: Rounded Corners 19">
              <a:extLst>
                <a:ext uri="{FF2B5EF4-FFF2-40B4-BE49-F238E27FC236}">
                  <a16:creationId xmlns:a16="http://schemas.microsoft.com/office/drawing/2014/main" id="{81FF0120-D29D-1E3F-0FE0-387129584F60}"/>
                </a:ext>
              </a:extLst>
            </p:cNvPr>
            <p:cNvSpPr/>
            <p:nvPr/>
          </p:nvSpPr>
          <p:spPr>
            <a:xfrm>
              <a:off x="6266250" y="1646675"/>
              <a:ext cx="5162550" cy="324000"/>
            </a:xfrm>
            <a:prstGeom prst="roundRect">
              <a:avLst>
                <a:gd name="adj" fmla="val 0"/>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a:solidFill>
                    <a:schemeClr val="bg1"/>
                  </a:solidFill>
                </a:rPr>
                <a:t>Cultural effects and stigma</a:t>
              </a:r>
            </a:p>
          </p:txBody>
        </p:sp>
      </p:grpSp>
      <p:grpSp>
        <p:nvGrpSpPr>
          <p:cNvPr id="25" name="Group 24">
            <a:extLst>
              <a:ext uri="{FF2B5EF4-FFF2-40B4-BE49-F238E27FC236}">
                <a16:creationId xmlns:a16="http://schemas.microsoft.com/office/drawing/2014/main" id="{86A81531-8306-DAF1-8D2E-ADB0DCB6BDE8}"/>
              </a:ext>
            </a:extLst>
          </p:cNvPr>
          <p:cNvGrpSpPr/>
          <p:nvPr/>
        </p:nvGrpSpPr>
        <p:grpSpPr>
          <a:xfrm>
            <a:off x="6172802" y="2343189"/>
            <a:ext cx="5256000" cy="1789538"/>
            <a:chOff x="6266250" y="4753610"/>
            <a:chExt cx="5162550" cy="1789538"/>
          </a:xfrm>
          <a:effectLst>
            <a:outerShdw blurRad="50800" dist="38100" dir="2700000" algn="tl" rotWithShape="0">
              <a:prstClr val="black">
                <a:alpha val="40000"/>
              </a:prstClr>
            </a:outerShdw>
          </a:effectLst>
        </p:grpSpPr>
        <p:sp>
          <p:nvSpPr>
            <p:cNvPr id="21" name="Text Placeholder 3">
              <a:extLst>
                <a:ext uri="{FF2B5EF4-FFF2-40B4-BE49-F238E27FC236}">
                  <a16:creationId xmlns:a16="http://schemas.microsoft.com/office/drawing/2014/main" id="{2FA0B495-04C0-6828-215B-F46F963FBC7E}"/>
                </a:ext>
              </a:extLst>
            </p:cNvPr>
            <p:cNvSpPr txBox="1">
              <a:spLocks/>
            </p:cNvSpPr>
            <p:nvPr/>
          </p:nvSpPr>
          <p:spPr>
            <a:xfrm>
              <a:off x="6266250" y="5041610"/>
              <a:ext cx="5162550" cy="1501538"/>
            </a:xfrm>
            <a:prstGeom prst="rect">
              <a:avLst/>
            </a:prstGeom>
            <a:solidFill>
              <a:srgbClr val="E8EDEE"/>
            </a:solidFill>
            <a:ln w="19050">
              <a:noFill/>
            </a:ln>
          </p:spPr>
          <p:txBody>
            <a:bodyPr wrap="square" tIns="108000" bIns="108000" numCol="1" spcCol="54000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Arial" panose="020B0604020202020204" pitchFamily="34" charset="0"/>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b">
                <a:spcBef>
                  <a:spcPts val="0"/>
                </a:spcBef>
                <a:spcAft>
                  <a:spcPts val="1200"/>
                </a:spcAft>
                <a:buNone/>
              </a:pPr>
              <a:r>
                <a:rPr lang="en-GB" sz="1100" b="0" i="0" u="none" strike="noStrike" dirty="0">
                  <a:solidFill>
                    <a:srgbClr val="425463"/>
                  </a:solidFill>
                  <a:effectLst/>
                  <a:latin typeface="+mj-lt"/>
                </a:rPr>
                <a:t>Levels and speed of patient engagement will in some cases also affect waiting times. This may be explored in non-attendance rates or lack of returned screening questions etc. leading to missed appointment opportunities. </a:t>
              </a:r>
              <a:endParaRPr lang="en-GB" sz="1100" dirty="0">
                <a:solidFill>
                  <a:srgbClr val="425463"/>
                </a:solidFill>
                <a:latin typeface="+mj-lt"/>
              </a:endParaRPr>
            </a:p>
            <a:p>
              <a:pPr marL="0" lvl="1" indent="0" fontAlgn="b">
                <a:spcBef>
                  <a:spcPts val="0"/>
                </a:spcBef>
                <a:spcAft>
                  <a:spcPts val="600"/>
                </a:spcAft>
                <a:buNone/>
              </a:pPr>
              <a:r>
                <a:rPr lang="en-GB" sz="1100" b="0" i="0" u="none" strike="noStrike" dirty="0">
                  <a:solidFill>
                    <a:srgbClr val="425463"/>
                  </a:solidFill>
                  <a:effectLst/>
                  <a:latin typeface="+mj-lt"/>
                </a:rPr>
                <a:t>Language barriers as well as understanding the importance of a referral may also affect patient engagement. Rates of those who </a:t>
              </a:r>
              <a:r>
                <a:rPr lang="en-GB" sz="1100" i="1" dirty="0">
                  <a:solidFill>
                    <a:srgbClr val="425463"/>
                  </a:solidFill>
                  <a:latin typeface="+mj-lt"/>
                </a:rPr>
                <a:t>could not speak English </a:t>
              </a:r>
              <a:r>
                <a:rPr lang="en-GB" sz="1100" dirty="0">
                  <a:solidFill>
                    <a:srgbClr val="425463"/>
                  </a:solidFill>
                  <a:latin typeface="+mj-lt"/>
                </a:rPr>
                <a:t>or </a:t>
              </a:r>
              <a:r>
                <a:rPr lang="en-GB" sz="1100" i="1" dirty="0">
                  <a:solidFill>
                    <a:srgbClr val="425463"/>
                  </a:solidFill>
                  <a:latin typeface="+mj-lt"/>
                </a:rPr>
                <a:t>could not speak English well</a:t>
              </a:r>
              <a:r>
                <a:rPr lang="en-GB" sz="1100" dirty="0">
                  <a:solidFill>
                    <a:srgbClr val="425463"/>
                  </a:solidFill>
                  <a:latin typeface="+mj-lt"/>
                </a:rPr>
                <a:t> </a:t>
              </a:r>
              <a:r>
                <a:rPr lang="en-GB" sz="1100" b="0" i="0" u="none" strike="noStrike" dirty="0">
                  <a:solidFill>
                    <a:srgbClr val="425463"/>
                  </a:solidFill>
                  <a:effectLst/>
                  <a:latin typeface="+mj-lt"/>
                </a:rPr>
                <a:t>are highest in ‘Asian’, ‘Arab’ and ‘Other White’ ethnicities*.</a:t>
              </a:r>
            </a:p>
            <a:p>
              <a:pPr marL="0" lvl="1" indent="0" fontAlgn="b">
                <a:spcBef>
                  <a:spcPts val="0"/>
                </a:spcBef>
                <a:spcAft>
                  <a:spcPts val="1200"/>
                </a:spcAft>
                <a:buNone/>
              </a:pPr>
              <a:r>
                <a:rPr lang="en-GB" sz="1000" i="1" dirty="0">
                  <a:solidFill>
                    <a:schemeClr val="accent4"/>
                  </a:solidFill>
                  <a:latin typeface="+mj-lt"/>
                </a:rPr>
                <a:t>*</a:t>
              </a:r>
              <a:r>
                <a:rPr lang="en-GB" sz="1000" i="1" dirty="0">
                  <a:solidFill>
                    <a:schemeClr val="accent4"/>
                  </a:solidFill>
                  <a:latin typeface="+mj-lt"/>
                  <a:hlinkClick r:id="rId2">
                    <a:extLst>
                      <a:ext uri="{A12FA001-AC4F-418D-AE19-62706E023703}">
                        <ahyp:hlinkClr xmlns:ahyp="http://schemas.microsoft.com/office/drawing/2018/hyperlinkcolor" val="tx"/>
                      </a:ext>
                    </a:extLst>
                  </a:hlinkClick>
                </a:rPr>
                <a:t>Census 2011</a:t>
              </a:r>
              <a:r>
                <a:rPr lang="en-GB" sz="1000" i="1" dirty="0">
                  <a:solidFill>
                    <a:schemeClr val="accent4"/>
                  </a:solidFill>
                  <a:latin typeface="+mj-lt"/>
                </a:rPr>
                <a:t>, ethnicity breakdown of English proficiency is not yet published for 2021.</a:t>
              </a:r>
            </a:p>
          </p:txBody>
        </p:sp>
        <p:sp>
          <p:nvSpPr>
            <p:cNvPr id="22" name="Rectangle: Rounded Corners 21">
              <a:extLst>
                <a:ext uri="{FF2B5EF4-FFF2-40B4-BE49-F238E27FC236}">
                  <a16:creationId xmlns:a16="http://schemas.microsoft.com/office/drawing/2014/main" id="{29106E3A-F971-76FA-2183-69FE1CEC640D}"/>
                </a:ext>
              </a:extLst>
            </p:cNvPr>
            <p:cNvSpPr/>
            <p:nvPr/>
          </p:nvSpPr>
          <p:spPr>
            <a:xfrm>
              <a:off x="6266250" y="4753610"/>
              <a:ext cx="5162550" cy="288000"/>
            </a:xfrm>
            <a:prstGeom prst="roundRect">
              <a:avLst>
                <a:gd name="adj" fmla="val 0"/>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a:solidFill>
                    <a:schemeClr val="bg1"/>
                  </a:solidFill>
                </a:rPr>
                <a:t>Patient engagement with the system</a:t>
              </a:r>
            </a:p>
          </p:txBody>
        </p:sp>
      </p:grpSp>
      <p:grpSp>
        <p:nvGrpSpPr>
          <p:cNvPr id="26" name="Group 25">
            <a:extLst>
              <a:ext uri="{FF2B5EF4-FFF2-40B4-BE49-F238E27FC236}">
                <a16:creationId xmlns:a16="http://schemas.microsoft.com/office/drawing/2014/main" id="{A16335DD-02CA-43CE-E59A-E1397A7B7105}"/>
              </a:ext>
            </a:extLst>
          </p:cNvPr>
          <p:cNvGrpSpPr/>
          <p:nvPr/>
        </p:nvGrpSpPr>
        <p:grpSpPr>
          <a:xfrm>
            <a:off x="6172802" y="4248764"/>
            <a:ext cx="5256000" cy="2221031"/>
            <a:chOff x="763200" y="4528770"/>
            <a:chExt cx="5162550" cy="2221031"/>
          </a:xfrm>
          <a:effectLst>
            <a:outerShdw blurRad="50800" dist="38100" dir="2700000" algn="tl" rotWithShape="0">
              <a:prstClr val="black">
                <a:alpha val="40000"/>
              </a:prstClr>
            </a:outerShdw>
          </a:effectLst>
        </p:grpSpPr>
        <p:sp>
          <p:nvSpPr>
            <p:cNvPr id="27" name="Text Placeholder 3">
              <a:extLst>
                <a:ext uri="{FF2B5EF4-FFF2-40B4-BE49-F238E27FC236}">
                  <a16:creationId xmlns:a16="http://schemas.microsoft.com/office/drawing/2014/main" id="{10E89B7E-52BB-69D9-1EB0-182EEDBBD483}"/>
                </a:ext>
              </a:extLst>
            </p:cNvPr>
            <p:cNvSpPr txBox="1">
              <a:spLocks/>
            </p:cNvSpPr>
            <p:nvPr/>
          </p:nvSpPr>
          <p:spPr>
            <a:xfrm>
              <a:off x="763200" y="4852770"/>
              <a:ext cx="5162550" cy="1897031"/>
            </a:xfrm>
            <a:prstGeom prst="rect">
              <a:avLst/>
            </a:prstGeom>
            <a:solidFill>
              <a:srgbClr val="E8EDEE"/>
            </a:solidFill>
            <a:ln w="19050">
              <a:noFill/>
            </a:ln>
          </p:spPr>
          <p:txBody>
            <a:bodyPr wrap="square" tIns="108000" bIns="108000" numCol="1" spcCol="54000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Arial" panose="020B0604020202020204" pitchFamily="34" charset="0"/>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b">
                <a:spcBef>
                  <a:spcPts val="0"/>
                </a:spcBef>
                <a:spcAft>
                  <a:spcPts val="1200"/>
                </a:spcAft>
                <a:buNone/>
              </a:pPr>
              <a:r>
                <a:rPr lang="en-GB" sz="1100" dirty="0">
                  <a:solidFill>
                    <a:srgbClr val="425463"/>
                  </a:solidFill>
                  <a:latin typeface="+mj-lt"/>
                </a:rPr>
                <a:t>South West London and St George’s Mental Health NHS Trust have observed a lower capture of ethnicity/demographic data at referral to Single Point of Access. For these referrals, the referrer often doesn’t input complete demographic data. Rates of data capture increase as patients move through treatment pathways.</a:t>
              </a:r>
            </a:p>
            <a:p>
              <a:pPr marL="0" lvl="1" indent="0" fontAlgn="b">
                <a:spcBef>
                  <a:spcPts val="0"/>
                </a:spcBef>
                <a:spcAft>
                  <a:spcPts val="1200"/>
                </a:spcAft>
                <a:buNone/>
              </a:pPr>
              <a:r>
                <a:rPr lang="en-GB" sz="1100" kern="1200" dirty="0">
                  <a:solidFill>
                    <a:srgbClr val="425463"/>
                  </a:solidFill>
                  <a:latin typeface="+mn-lt"/>
                  <a:ea typeface="+mn-ea"/>
                  <a:cs typeface="+mn-cs"/>
                </a:rPr>
                <a:t>Ethnicity is often recorded later on in a treatment pathway and not always picked up by Single Point of Access (SPA) or in the initial referral.</a:t>
              </a:r>
              <a:endParaRPr lang="en-GB" sz="1100" kern="1200" dirty="0">
                <a:solidFill>
                  <a:srgbClr val="425463"/>
                </a:solidFill>
                <a:latin typeface="+mn-lt"/>
              </a:endParaRPr>
            </a:p>
            <a:p>
              <a:pPr marL="0" lvl="1" indent="0" fontAlgn="b">
                <a:spcBef>
                  <a:spcPts val="0"/>
                </a:spcBef>
                <a:spcAft>
                  <a:spcPts val="1200"/>
                </a:spcAft>
                <a:buNone/>
              </a:pPr>
              <a:r>
                <a:rPr lang="en-GB" sz="1100" dirty="0">
                  <a:solidFill>
                    <a:srgbClr val="425463"/>
                  </a:solidFill>
                  <a:latin typeface="+mj-lt"/>
                </a:rPr>
                <a:t>Several stakeholders suggested crisis referrals may explain the relationship between unreported ethnicity and short waiting times. From our data, this seems to only explain a small amount of the variation seen.</a:t>
              </a:r>
            </a:p>
          </p:txBody>
        </p:sp>
        <p:sp>
          <p:nvSpPr>
            <p:cNvPr id="28" name="Rectangle: Rounded Corners 27">
              <a:extLst>
                <a:ext uri="{FF2B5EF4-FFF2-40B4-BE49-F238E27FC236}">
                  <a16:creationId xmlns:a16="http://schemas.microsoft.com/office/drawing/2014/main" id="{92221F68-6F8B-453D-7F53-2FF5228875A7}"/>
                </a:ext>
              </a:extLst>
            </p:cNvPr>
            <p:cNvSpPr/>
            <p:nvPr/>
          </p:nvSpPr>
          <p:spPr>
            <a:xfrm>
              <a:off x="763200" y="4528770"/>
              <a:ext cx="5162550" cy="324000"/>
            </a:xfrm>
            <a:prstGeom prst="roundRect">
              <a:avLst>
                <a:gd name="adj" fmla="val 0"/>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a:solidFill>
                    <a:schemeClr val="bg1"/>
                  </a:solidFill>
                </a:rPr>
                <a:t>Data quality</a:t>
              </a:r>
            </a:p>
          </p:txBody>
        </p:sp>
      </p:grpSp>
      <p:grpSp>
        <p:nvGrpSpPr>
          <p:cNvPr id="6" name="Group 5">
            <a:extLst>
              <a:ext uri="{FF2B5EF4-FFF2-40B4-BE49-F238E27FC236}">
                <a16:creationId xmlns:a16="http://schemas.microsoft.com/office/drawing/2014/main" id="{E1E9CB84-5836-FD80-86FD-090696011F34}"/>
              </a:ext>
            </a:extLst>
          </p:cNvPr>
          <p:cNvGrpSpPr/>
          <p:nvPr/>
        </p:nvGrpSpPr>
        <p:grpSpPr>
          <a:xfrm>
            <a:off x="763198" y="5013589"/>
            <a:ext cx="5256000" cy="1456206"/>
            <a:chOff x="6266250" y="1646675"/>
            <a:chExt cx="5162550" cy="1456206"/>
          </a:xfrm>
          <a:effectLst>
            <a:outerShdw blurRad="50800" dist="38100" dir="2700000" algn="tl" rotWithShape="0">
              <a:prstClr val="black">
                <a:alpha val="40000"/>
              </a:prstClr>
            </a:outerShdw>
          </a:effectLst>
        </p:grpSpPr>
        <p:sp>
          <p:nvSpPr>
            <p:cNvPr id="7" name="Text Placeholder 3">
              <a:extLst>
                <a:ext uri="{FF2B5EF4-FFF2-40B4-BE49-F238E27FC236}">
                  <a16:creationId xmlns:a16="http://schemas.microsoft.com/office/drawing/2014/main" id="{F96B792F-3B76-C62A-6328-F8724E441A1C}"/>
                </a:ext>
              </a:extLst>
            </p:cNvPr>
            <p:cNvSpPr txBox="1">
              <a:spLocks/>
            </p:cNvSpPr>
            <p:nvPr/>
          </p:nvSpPr>
          <p:spPr>
            <a:xfrm>
              <a:off x="6266250" y="1970675"/>
              <a:ext cx="5162550" cy="1132206"/>
            </a:xfrm>
            <a:prstGeom prst="rect">
              <a:avLst/>
            </a:prstGeom>
            <a:solidFill>
              <a:srgbClr val="E8EDEE"/>
            </a:solidFill>
            <a:ln w="19050">
              <a:noFill/>
            </a:ln>
          </p:spPr>
          <p:txBody>
            <a:bodyPr wrap="square" tIns="108000" bIns="108000" numCol="1" spcCol="54000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Arial" panose="020B0604020202020204" pitchFamily="34" charset="0"/>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b">
                <a:spcBef>
                  <a:spcPts val="0"/>
                </a:spcBef>
                <a:spcAft>
                  <a:spcPts val="1200"/>
                </a:spcAft>
                <a:buNone/>
              </a:pPr>
              <a:r>
                <a:rPr lang="en-GB" sz="1100" dirty="0">
                  <a:latin typeface="+mj-lt"/>
                </a:rPr>
                <a:t>The difference in waiting times by gender may be affected by the age profile of male and female CYP. For example, it was suggested that in Oxleas NHS Foundation Trust, for female CYP a greater proportion of adolescents with more acute and complex needs are seen, including referrals through A&amp;E. Meanwhile many male CYP referrals may be pre-adolescent boys accessing services that tend to be more routine.</a:t>
              </a:r>
            </a:p>
          </p:txBody>
        </p:sp>
        <p:sp>
          <p:nvSpPr>
            <p:cNvPr id="8" name="Rectangle: Rounded Corners 7">
              <a:extLst>
                <a:ext uri="{FF2B5EF4-FFF2-40B4-BE49-F238E27FC236}">
                  <a16:creationId xmlns:a16="http://schemas.microsoft.com/office/drawing/2014/main" id="{09F5ED69-633B-66CF-1A4A-177077B92D33}"/>
                </a:ext>
              </a:extLst>
            </p:cNvPr>
            <p:cNvSpPr/>
            <p:nvPr/>
          </p:nvSpPr>
          <p:spPr>
            <a:xfrm>
              <a:off x="6266250" y="1646675"/>
              <a:ext cx="5162550" cy="324000"/>
            </a:xfrm>
            <a:prstGeom prst="roundRect">
              <a:avLst>
                <a:gd name="adj" fmla="val 0"/>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a:solidFill>
                    <a:schemeClr val="bg1"/>
                  </a:solidFill>
                </a:rPr>
                <a:t>Differing age and diagnosis profile by gender</a:t>
              </a:r>
            </a:p>
          </p:txBody>
        </p:sp>
      </p:grpSp>
      <p:grpSp>
        <p:nvGrpSpPr>
          <p:cNvPr id="10" name="Group 9">
            <a:extLst>
              <a:ext uri="{FF2B5EF4-FFF2-40B4-BE49-F238E27FC236}">
                <a16:creationId xmlns:a16="http://schemas.microsoft.com/office/drawing/2014/main" id="{87A1F4FE-F011-D175-055F-662C9D202AF9}"/>
              </a:ext>
            </a:extLst>
          </p:cNvPr>
          <p:cNvGrpSpPr/>
          <p:nvPr/>
        </p:nvGrpSpPr>
        <p:grpSpPr>
          <a:xfrm>
            <a:off x="763198" y="1401408"/>
            <a:ext cx="5256000" cy="2196837"/>
            <a:chOff x="763200" y="4551425"/>
            <a:chExt cx="5162550" cy="2196837"/>
          </a:xfrm>
          <a:effectLst>
            <a:outerShdw blurRad="50800" dist="38100" dir="2700000" algn="tl" rotWithShape="0">
              <a:prstClr val="black">
                <a:alpha val="40000"/>
              </a:prstClr>
            </a:outerShdw>
          </a:effectLst>
        </p:grpSpPr>
        <p:sp>
          <p:nvSpPr>
            <p:cNvPr id="11" name="Text Placeholder 3">
              <a:extLst>
                <a:ext uri="{FF2B5EF4-FFF2-40B4-BE49-F238E27FC236}">
                  <a16:creationId xmlns:a16="http://schemas.microsoft.com/office/drawing/2014/main" id="{0C2671CB-A8E2-572A-BD8E-AD671CCD86EB}"/>
                </a:ext>
              </a:extLst>
            </p:cNvPr>
            <p:cNvSpPr txBox="1">
              <a:spLocks/>
            </p:cNvSpPr>
            <p:nvPr/>
          </p:nvSpPr>
          <p:spPr>
            <a:xfrm>
              <a:off x="763200" y="4852770"/>
              <a:ext cx="5162550" cy="1895492"/>
            </a:xfrm>
            <a:prstGeom prst="rect">
              <a:avLst/>
            </a:prstGeom>
            <a:solidFill>
              <a:srgbClr val="E8EDEE"/>
            </a:solidFill>
            <a:ln w="19050">
              <a:noFill/>
            </a:ln>
          </p:spPr>
          <p:txBody>
            <a:bodyPr wrap="square" tIns="108000" bIns="108000" numCol="1" spcCol="54000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Arial" panose="020B0604020202020204" pitchFamily="34" charset="0"/>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b">
                <a:spcBef>
                  <a:spcPts val="0"/>
                </a:spcBef>
                <a:spcAft>
                  <a:spcPts val="1200"/>
                </a:spcAft>
                <a:buNone/>
              </a:pPr>
              <a:r>
                <a:rPr lang="en-GB" sz="1100" dirty="0">
                  <a:solidFill>
                    <a:srgbClr val="425463"/>
                  </a:solidFill>
                  <a:latin typeface="+mj-lt"/>
                </a:rPr>
                <a:t>Patients are triaged by acuity for mental health services – those with higher risk are prioritised.</a:t>
              </a:r>
              <a:r>
                <a:rPr lang="en-GB" sz="1100" i="1" dirty="0">
                  <a:solidFill>
                    <a:srgbClr val="425463"/>
                  </a:solidFill>
                  <a:latin typeface="+mj-lt"/>
                </a:rPr>
                <a:t> </a:t>
              </a:r>
              <a:r>
                <a:rPr lang="en-GB" sz="1100" dirty="0">
                  <a:solidFill>
                    <a:srgbClr val="425463"/>
                  </a:solidFill>
                  <a:latin typeface="+mj-lt"/>
                </a:rPr>
                <a:t>In particular, methods of triaging are a likely factor in longer waits such as for neurodevelopmental services required to receive </a:t>
              </a:r>
              <a:r>
                <a:rPr lang="en-GB" sz="1100" b="0" u="none" strike="noStrike" dirty="0">
                  <a:solidFill>
                    <a:srgbClr val="425463"/>
                  </a:solidFill>
                  <a:effectLst/>
                  <a:latin typeface="+mj-lt"/>
                </a:rPr>
                <a:t>ADHD medication, which are often deprioritised due to </a:t>
              </a:r>
              <a:r>
                <a:rPr lang="en-GB" sz="1100" dirty="0">
                  <a:solidFill>
                    <a:srgbClr val="425463"/>
                  </a:solidFill>
                  <a:latin typeface="+mj-lt"/>
                </a:rPr>
                <a:t>lower acuity. This is worsened by a large number of high acuity cases post pandemic.</a:t>
              </a:r>
              <a:endParaRPr lang="en-GB" sz="1100" i="1" dirty="0">
                <a:solidFill>
                  <a:srgbClr val="425463"/>
                </a:solidFill>
                <a:latin typeface="+mj-lt"/>
              </a:endParaRPr>
            </a:p>
            <a:p>
              <a:pPr marL="0" lvl="1" indent="0" fontAlgn="b">
                <a:spcBef>
                  <a:spcPts val="0"/>
                </a:spcBef>
                <a:spcAft>
                  <a:spcPts val="1200"/>
                </a:spcAft>
                <a:buNone/>
              </a:pPr>
              <a:r>
                <a:rPr lang="en-GB" sz="1100" dirty="0">
                  <a:solidFill>
                    <a:srgbClr val="425463"/>
                  </a:solidFill>
                  <a:latin typeface="+mj-lt"/>
                </a:rPr>
                <a:t>There is currently h</a:t>
              </a:r>
              <a:r>
                <a:rPr lang="en-GB" sz="1100" b="0" i="0" u="none" strike="noStrike" dirty="0">
                  <a:solidFill>
                    <a:srgbClr val="425463"/>
                  </a:solidFill>
                  <a:effectLst/>
                  <a:latin typeface="+mj-lt"/>
                </a:rPr>
                <a:t>igh demand for Autism Spectrum Disorder (ASD) and ADHD diagnoses. This may be linked to access to specialist education in Education, Health and Care </a:t>
              </a:r>
              <a:r>
                <a:rPr lang="en-GB" sz="1100" dirty="0">
                  <a:solidFill>
                    <a:srgbClr val="425463"/>
                  </a:solidFill>
                  <a:latin typeface="+mj-lt"/>
                </a:rPr>
                <a:t>P</a:t>
              </a:r>
              <a:r>
                <a:rPr lang="en-GB" sz="1100" b="0" i="0" u="none" strike="noStrike" dirty="0">
                  <a:solidFill>
                    <a:srgbClr val="425463"/>
                  </a:solidFill>
                  <a:effectLst/>
                  <a:latin typeface="+mj-lt"/>
                </a:rPr>
                <a:t>lans (EHCPs). This can be driven by parents and there may be demographic differences in this factor. </a:t>
              </a:r>
              <a:r>
                <a:rPr lang="en-GB" sz="1100" dirty="0">
                  <a:solidFill>
                    <a:srgbClr val="425463"/>
                  </a:solidFill>
                  <a:latin typeface="+mj-lt"/>
                </a:rPr>
                <a:t>There is a false </a:t>
              </a:r>
              <a:r>
                <a:rPr lang="en-GB" sz="1100" b="0" i="0" u="none" strike="noStrike" dirty="0">
                  <a:solidFill>
                    <a:srgbClr val="425463"/>
                  </a:solidFill>
                  <a:effectLst/>
                  <a:latin typeface="+mj-lt"/>
                </a:rPr>
                <a:t>belief from parents/schools that diagnosis is required for EHCP resource.</a:t>
              </a:r>
              <a:endParaRPr lang="en-GB" sz="1100" b="1" dirty="0"/>
            </a:p>
          </p:txBody>
        </p:sp>
        <p:sp>
          <p:nvSpPr>
            <p:cNvPr id="12" name="Rectangle: Rounded Corners 11">
              <a:extLst>
                <a:ext uri="{FF2B5EF4-FFF2-40B4-BE49-F238E27FC236}">
                  <a16:creationId xmlns:a16="http://schemas.microsoft.com/office/drawing/2014/main" id="{444E96F3-05BA-C58C-DDB2-12E8C88B4053}"/>
                </a:ext>
              </a:extLst>
            </p:cNvPr>
            <p:cNvSpPr/>
            <p:nvPr/>
          </p:nvSpPr>
          <p:spPr>
            <a:xfrm>
              <a:off x="763200" y="4551425"/>
              <a:ext cx="5162550" cy="324000"/>
            </a:xfrm>
            <a:prstGeom prst="roundRect">
              <a:avLst>
                <a:gd name="adj" fmla="val 0"/>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a:solidFill>
                    <a:schemeClr val="bg1"/>
                  </a:solidFill>
                </a:rPr>
                <a:t>Triaging by acuity</a:t>
              </a:r>
            </a:p>
          </p:txBody>
        </p:sp>
      </p:grpSp>
    </p:spTree>
    <p:extLst>
      <p:ext uri="{BB962C8B-B14F-4D97-AF65-F5344CB8AC3E}">
        <p14:creationId xmlns:p14="http://schemas.microsoft.com/office/powerpoint/2010/main" val="1018674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B272B-653B-0D9B-29AC-653D6BB766FE}"/>
              </a:ext>
            </a:extLst>
          </p:cNvPr>
          <p:cNvSpPr>
            <a:spLocks noGrp="1"/>
          </p:cNvSpPr>
          <p:nvPr>
            <p:ph type="title"/>
          </p:nvPr>
        </p:nvSpPr>
        <p:spPr>
          <a:xfrm>
            <a:off x="723600" y="2304000"/>
            <a:ext cx="4703806" cy="2311200"/>
          </a:xfrm>
        </p:spPr>
        <p:txBody>
          <a:bodyPr/>
          <a:lstStyle/>
          <a:p>
            <a:r>
              <a:rPr lang="en-GB" sz="3200" b="1">
                <a:effectLst/>
              </a:rPr>
              <a:t>Recommendations</a:t>
            </a:r>
            <a:endParaRPr lang="en-GB"/>
          </a:p>
        </p:txBody>
      </p:sp>
    </p:spTree>
    <p:extLst>
      <p:ext uri="{BB962C8B-B14F-4D97-AF65-F5344CB8AC3E}">
        <p14:creationId xmlns:p14="http://schemas.microsoft.com/office/powerpoint/2010/main" val="2584101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0C11E5E1-C557-8729-7E3E-A697C42A5049}"/>
              </a:ext>
            </a:extLst>
          </p:cNvPr>
          <p:cNvSpPr>
            <a:spLocks noGrp="1"/>
          </p:cNvSpPr>
          <p:nvPr>
            <p:ph type="body" sz="quarter" idx="13"/>
          </p:nvPr>
        </p:nvSpPr>
        <p:spPr>
          <a:xfrm>
            <a:off x="762701" y="770774"/>
            <a:ext cx="5972320" cy="379441"/>
          </a:xfrm>
        </p:spPr>
        <p:txBody>
          <a:bodyPr/>
          <a:lstStyle/>
          <a:p>
            <a:r>
              <a:rPr lang="en-US" dirty="0">
                <a:latin typeface="+mj-lt"/>
              </a:rPr>
              <a:t>Recommendations and next steps</a:t>
            </a:r>
          </a:p>
        </p:txBody>
      </p:sp>
      <p:sp>
        <p:nvSpPr>
          <p:cNvPr id="2" name="Slide Number Placeholder 1">
            <a:extLst>
              <a:ext uri="{FF2B5EF4-FFF2-40B4-BE49-F238E27FC236}">
                <a16:creationId xmlns:a16="http://schemas.microsoft.com/office/drawing/2014/main" id="{7FA62DEF-FF9B-08CC-F09D-4BB1B914E96A}"/>
              </a:ext>
            </a:extLst>
          </p:cNvPr>
          <p:cNvSpPr>
            <a:spLocks noGrp="1"/>
          </p:cNvSpPr>
          <p:nvPr>
            <p:ph type="sldNum" sz="quarter" idx="4294967295"/>
          </p:nvPr>
        </p:nvSpPr>
        <p:spPr>
          <a:xfrm>
            <a:off x="11303000" y="6484938"/>
            <a:ext cx="889000" cy="365125"/>
          </a:xfrm>
        </p:spPr>
        <p:txBody>
          <a:bodyPr/>
          <a:lstStyle/>
          <a:p>
            <a:fld id="{CF839E00-920F-44B0-A87D-3D18AF2DE1AE}" type="slidenum">
              <a:rPr lang="en-GB" smtClean="0"/>
              <a:t>28</a:t>
            </a:fld>
            <a:endParaRPr lang="en-GB"/>
          </a:p>
        </p:txBody>
      </p:sp>
      <p:sp>
        <p:nvSpPr>
          <p:cNvPr id="8" name="SlideModel shp3">
            <a:extLst>
              <a:ext uri="{FF2B5EF4-FFF2-40B4-BE49-F238E27FC236}">
                <a16:creationId xmlns:a16="http://schemas.microsoft.com/office/drawing/2014/main" id="{C77DCDA9-F979-2204-1314-A679FA25C672}"/>
              </a:ext>
            </a:extLst>
          </p:cNvPr>
          <p:cNvSpPr txBox="1"/>
          <p:nvPr/>
        </p:nvSpPr>
        <p:spPr>
          <a:xfrm>
            <a:off x="762701" y="1865712"/>
            <a:ext cx="4926899" cy="4678204"/>
          </a:xfrm>
          <a:prstGeom prst="rect">
            <a:avLst/>
          </a:prstGeom>
          <a:noFill/>
        </p:spPr>
        <p:txBody>
          <a:bodyPr wrap="square" rtlCol="0" anchor="b" anchorCtr="0">
            <a:spAutoFit/>
          </a:bodyPr>
          <a:lstStyle/>
          <a:p>
            <a:pPr>
              <a:spcAft>
                <a:spcPts val="600"/>
              </a:spcAft>
            </a:pPr>
            <a:r>
              <a:rPr lang="en-US" sz="1600" b="1" dirty="0">
                <a:solidFill>
                  <a:schemeClr val="accent2"/>
                </a:solidFill>
                <a:latin typeface="+mj-lt"/>
                <a:ea typeface="League Spartan" charset="0"/>
                <a:cs typeface="Poppins" pitchFamily="2" charset="77"/>
              </a:rPr>
              <a:t>1. Share knowledge and develop local action plans</a:t>
            </a:r>
          </a:p>
          <a:p>
            <a:pPr>
              <a:spcAft>
                <a:spcPts val="600"/>
              </a:spcAft>
            </a:pPr>
            <a:r>
              <a:rPr lang="en-US" sz="1100" b="1" dirty="0">
                <a:solidFill>
                  <a:srgbClr val="425463"/>
                </a:solidFill>
                <a:latin typeface="+mj-lt"/>
                <a:ea typeface="League Spartan" charset="0"/>
                <a:cs typeface="Poppins" pitchFamily="2" charset="77"/>
              </a:rPr>
              <a:t>Objective</a:t>
            </a:r>
          </a:p>
          <a:p>
            <a:pPr marL="171450" indent="-171450">
              <a:spcAft>
                <a:spcPts val="600"/>
              </a:spcAft>
              <a:buFont typeface="Arial" panose="020B0604020202020204" pitchFamily="34" charset="0"/>
              <a:buChar char="•"/>
            </a:pPr>
            <a:r>
              <a:rPr lang="en-US" sz="1100" dirty="0">
                <a:solidFill>
                  <a:srgbClr val="425463"/>
                </a:solidFill>
                <a:latin typeface="+mj-lt"/>
                <a:ea typeface="League Spartan" charset="0"/>
                <a:cs typeface="Poppins" pitchFamily="2" charset="77"/>
              </a:rPr>
              <a:t>To share learning and best practice regarding monitoring and managing CYPMH waiting times. This should reduce duplicated effort identifying factors and developing successful interventions.</a:t>
            </a:r>
          </a:p>
          <a:p>
            <a:pPr marL="171450" indent="-171450">
              <a:buFont typeface="Arial" panose="020B0604020202020204" pitchFamily="34" charset="0"/>
              <a:buChar char="•"/>
            </a:pPr>
            <a:r>
              <a:rPr lang="en-US" sz="1100" dirty="0">
                <a:solidFill>
                  <a:srgbClr val="425463"/>
                </a:solidFill>
                <a:latin typeface="+mj-lt"/>
                <a:ea typeface="League Spartan" charset="0"/>
                <a:cs typeface="Poppins" pitchFamily="2" charset="77"/>
              </a:rPr>
              <a:t>To turn the findings in this report and complementary research into local action plans that aim to reduce waiting times and waiting time inequalities.</a:t>
            </a:r>
            <a:br>
              <a:rPr lang="en-US" sz="1100" dirty="0">
                <a:solidFill>
                  <a:srgbClr val="425463"/>
                </a:solidFill>
                <a:latin typeface="+mj-lt"/>
                <a:ea typeface="League Spartan" charset="0"/>
                <a:cs typeface="Poppins" pitchFamily="2" charset="77"/>
              </a:rPr>
            </a:br>
            <a:endParaRPr lang="en-US" sz="1100" dirty="0">
              <a:solidFill>
                <a:srgbClr val="425463"/>
              </a:solidFill>
              <a:latin typeface="+mj-lt"/>
              <a:ea typeface="League Spartan" charset="0"/>
              <a:cs typeface="Poppins" pitchFamily="2" charset="77"/>
            </a:endParaRPr>
          </a:p>
          <a:p>
            <a:pPr>
              <a:spcAft>
                <a:spcPts val="600"/>
              </a:spcAft>
            </a:pPr>
            <a:r>
              <a:rPr lang="en-US" sz="1100" b="1" dirty="0">
                <a:solidFill>
                  <a:srgbClr val="425463"/>
                </a:solidFill>
                <a:latin typeface="+mj-lt"/>
                <a:ea typeface="League Spartan" charset="0"/>
                <a:cs typeface="Poppins" pitchFamily="2" charset="77"/>
              </a:rPr>
              <a:t>Activities</a:t>
            </a:r>
          </a:p>
          <a:p>
            <a:pPr marL="171450" indent="-171450">
              <a:spcAft>
                <a:spcPts val="600"/>
              </a:spcAft>
              <a:buFont typeface="Arial" panose="020B0604020202020204" pitchFamily="34" charset="0"/>
              <a:buChar char="•"/>
            </a:pPr>
            <a:r>
              <a:rPr lang="en-US" sz="1100" dirty="0">
                <a:solidFill>
                  <a:srgbClr val="425463"/>
                </a:solidFill>
                <a:latin typeface="+mj-lt"/>
                <a:ea typeface="League Spartan" charset="0"/>
                <a:cs typeface="Poppins" pitchFamily="2" charset="77"/>
              </a:rPr>
              <a:t>Share the findings in this report with relevant stakeholders, including the London Mental Health Board, London ICBs and trusts providing mental health services. This will act as a starting point for conversations on focal areas regarding local waiting times analysis and interventions.</a:t>
            </a:r>
          </a:p>
          <a:p>
            <a:pPr marL="171450" indent="-171450">
              <a:spcAft>
                <a:spcPts val="600"/>
              </a:spcAft>
              <a:buFont typeface="Arial" panose="020B0604020202020204" pitchFamily="34" charset="0"/>
              <a:buChar char="•"/>
            </a:pPr>
            <a:r>
              <a:rPr lang="en-US" sz="1100" dirty="0">
                <a:solidFill>
                  <a:srgbClr val="425463"/>
                </a:solidFill>
                <a:latin typeface="+mj-lt"/>
                <a:ea typeface="League Spartan" charset="0"/>
                <a:cs typeface="Poppins" pitchFamily="2" charset="77"/>
              </a:rPr>
              <a:t>Develop local action plans based on the findings of this and complementary reports/data, particularly where inequalities are present.</a:t>
            </a:r>
          </a:p>
          <a:p>
            <a:pPr marL="171450" indent="-171450">
              <a:spcAft>
                <a:spcPts val="600"/>
              </a:spcAft>
              <a:buFont typeface="Arial" panose="020B0604020202020204" pitchFamily="34" charset="0"/>
              <a:buChar char="•"/>
            </a:pPr>
            <a:r>
              <a:rPr lang="en-US" sz="1100" dirty="0">
                <a:solidFill>
                  <a:srgbClr val="425463"/>
                </a:solidFill>
                <a:latin typeface="+mj-lt"/>
                <a:ea typeface="League Spartan" charset="0"/>
                <a:cs typeface="Poppins" pitchFamily="2" charset="77"/>
              </a:rPr>
              <a:t>Identify key stakeholders and engage with them to understand how learnings are currently shared among London ICBs and providers and how key waiting times discussions could be held in these fora.</a:t>
            </a:r>
          </a:p>
          <a:p>
            <a:pPr marL="171450" indent="-171450">
              <a:spcAft>
                <a:spcPts val="600"/>
              </a:spcAft>
              <a:buFont typeface="Arial" panose="020B0604020202020204" pitchFamily="34" charset="0"/>
              <a:buChar char="•"/>
            </a:pPr>
            <a:r>
              <a:rPr lang="en-US" sz="1100" dirty="0">
                <a:solidFill>
                  <a:srgbClr val="425463"/>
                </a:solidFill>
                <a:latin typeface="+mj-lt"/>
                <a:ea typeface="League Spartan" charset="0"/>
                <a:cs typeface="Poppins" pitchFamily="2" charset="77"/>
              </a:rPr>
              <a:t>Establish new channels as required for identifying and sharing best practice/learnings. Many ICBs/providers are focusing on improvements to neurodevelopmental pathways and data quality. These may be appropriate topics to explore via such channels.</a:t>
            </a:r>
            <a:endParaRPr lang="en-US" sz="1050" dirty="0">
              <a:solidFill>
                <a:srgbClr val="425463"/>
              </a:solidFill>
              <a:latin typeface="+mj-lt"/>
              <a:ea typeface="League Spartan" charset="0"/>
              <a:cs typeface="Poppins" pitchFamily="2" charset="77"/>
            </a:endParaRPr>
          </a:p>
        </p:txBody>
      </p:sp>
      <p:sp>
        <p:nvSpPr>
          <p:cNvPr id="3" name="TextBox 2">
            <a:extLst>
              <a:ext uri="{FF2B5EF4-FFF2-40B4-BE49-F238E27FC236}">
                <a16:creationId xmlns:a16="http://schemas.microsoft.com/office/drawing/2014/main" id="{C10AD8FC-F42E-44BE-B29D-CCB82440680D}"/>
              </a:ext>
            </a:extLst>
          </p:cNvPr>
          <p:cNvSpPr txBox="1"/>
          <p:nvPr/>
        </p:nvSpPr>
        <p:spPr>
          <a:xfrm>
            <a:off x="762701" y="1228075"/>
            <a:ext cx="10540299" cy="461665"/>
          </a:xfrm>
          <a:prstGeom prst="rect">
            <a:avLst/>
          </a:prstGeom>
          <a:noFill/>
        </p:spPr>
        <p:txBody>
          <a:bodyPr wrap="square" rtlCol="0">
            <a:spAutoFit/>
          </a:bodyPr>
          <a:lstStyle/>
          <a:p>
            <a:pPr algn="l"/>
            <a:r>
              <a:rPr lang="en-GB" sz="1200" dirty="0">
                <a:solidFill>
                  <a:srgbClr val="425463"/>
                </a:solidFill>
                <a:latin typeface="Arial" panose="020B0604020202020204" pitchFamily="34" charset="0"/>
                <a:cs typeface="Arial" panose="020B0604020202020204" pitchFamily="34" charset="0"/>
              </a:rPr>
              <a:t>This report offers initial insights and findings based on the available data. Here, we suggest the following potential projects that could be adopted by providers, ICBs or the London region to advance the Children and Young People's Mental Health (CYPMH) transformation data and insights workstream:</a:t>
            </a:r>
          </a:p>
        </p:txBody>
      </p:sp>
      <p:sp>
        <p:nvSpPr>
          <p:cNvPr id="27" name="SlideModel shp7">
            <a:extLst>
              <a:ext uri="{FF2B5EF4-FFF2-40B4-BE49-F238E27FC236}">
                <a16:creationId xmlns:a16="http://schemas.microsoft.com/office/drawing/2014/main" id="{68C643DC-5532-7849-42C4-AB8251129D0F}"/>
              </a:ext>
            </a:extLst>
          </p:cNvPr>
          <p:cNvSpPr txBox="1"/>
          <p:nvPr/>
        </p:nvSpPr>
        <p:spPr>
          <a:xfrm>
            <a:off x="6376101" y="1865712"/>
            <a:ext cx="4926899" cy="4585871"/>
          </a:xfrm>
          <a:prstGeom prst="rect">
            <a:avLst/>
          </a:prstGeom>
          <a:noFill/>
        </p:spPr>
        <p:txBody>
          <a:bodyPr wrap="square" rtlCol="0" anchor="b" anchorCtr="0">
            <a:spAutoFit/>
          </a:bodyPr>
          <a:lstStyle/>
          <a:p>
            <a:pPr>
              <a:spcAft>
                <a:spcPts val="600"/>
              </a:spcAft>
            </a:pPr>
            <a:r>
              <a:rPr lang="en-US" sz="1600" b="1" dirty="0">
                <a:solidFill>
                  <a:schemeClr val="accent5"/>
                </a:solidFill>
                <a:latin typeface="+mj-lt"/>
                <a:ea typeface="League Spartan" charset="0"/>
                <a:cs typeface="Poppins" pitchFamily="2" charset="77"/>
              </a:rPr>
              <a:t>2. Improve MHSDS data quality</a:t>
            </a:r>
          </a:p>
          <a:p>
            <a:pPr>
              <a:spcAft>
                <a:spcPts val="600"/>
              </a:spcAft>
            </a:pPr>
            <a:r>
              <a:rPr kumimoji="0" lang="en-US" sz="1100" b="1" i="0" u="none" strike="noStrike" kern="1200" cap="none" spc="0" normalizeH="0" baseline="0" noProof="0" dirty="0">
                <a:ln>
                  <a:noFill/>
                </a:ln>
                <a:solidFill>
                  <a:srgbClr val="425463"/>
                </a:solidFill>
                <a:effectLst/>
                <a:uLnTx/>
                <a:uFillTx/>
                <a:ea typeface="League Spartan" charset="0"/>
                <a:cs typeface="Poppins" pitchFamily="2" charset="77"/>
              </a:rPr>
              <a:t>Objective</a:t>
            </a:r>
          </a:p>
          <a:p>
            <a:pPr>
              <a:spcAft>
                <a:spcPts val="600"/>
              </a:spcAft>
            </a:pPr>
            <a:r>
              <a:rPr lang="en-US" sz="1100" dirty="0">
                <a:solidFill>
                  <a:srgbClr val="425463"/>
                </a:solidFill>
                <a:ea typeface="League Spartan" charset="0"/>
                <a:cs typeface="Poppins" pitchFamily="2" charset="77"/>
              </a:rPr>
              <a:t>To increase the accuracy and trust in MHSDS data by tackling data quality issues, notably those associated with ethnicity reporting rates and significant discrepancies between provider-held and MHSDS data. This may include clarifying how to correctly identify clock stops in light of the new national waiting times guidance.</a:t>
            </a:r>
          </a:p>
          <a:p>
            <a:pPr>
              <a:spcAft>
                <a:spcPts val="600"/>
              </a:spcAft>
            </a:pPr>
            <a:r>
              <a:rPr kumimoji="0" lang="en-US" sz="1100" b="1" i="0" u="none" strike="noStrike" kern="1200" cap="none" spc="0" normalizeH="0" baseline="0" noProof="0" dirty="0">
                <a:ln>
                  <a:noFill/>
                </a:ln>
                <a:solidFill>
                  <a:srgbClr val="425463"/>
                </a:solidFill>
                <a:effectLst/>
                <a:uLnTx/>
                <a:uFillTx/>
                <a:ea typeface="League Spartan" charset="0"/>
                <a:cs typeface="Poppins" pitchFamily="2" charset="77"/>
              </a:rPr>
              <a:t>Activities</a:t>
            </a:r>
            <a:endParaRPr lang="en-US" sz="1100" b="1" dirty="0">
              <a:solidFill>
                <a:srgbClr val="425463"/>
              </a:solidFill>
              <a:ea typeface="League Spartan" charset="0"/>
              <a:cs typeface="Poppins" pitchFamily="2" charset="77"/>
            </a:endParaRPr>
          </a:p>
          <a:p>
            <a:pPr marL="171450" indent="-171450">
              <a:spcAft>
                <a:spcPts val="600"/>
              </a:spcAft>
              <a:buFont typeface="Arial" panose="020B0604020202020204" pitchFamily="34" charset="0"/>
              <a:buChar char="•"/>
            </a:pPr>
            <a:r>
              <a:rPr lang="en-US" sz="1100" dirty="0">
                <a:solidFill>
                  <a:srgbClr val="425463"/>
                </a:solidFill>
                <a:ea typeface="League Spartan" charset="0"/>
                <a:cs typeface="Poppins" pitchFamily="2" charset="77"/>
              </a:rPr>
              <a:t>Scope and define the problem and current state of affairs – identify key services and their specific data quality issues, e.g., low ethnicity capture, large discrepancy from MHSDS, deviation from national waiting times guidance.</a:t>
            </a:r>
          </a:p>
          <a:p>
            <a:pPr marL="171450" indent="-171450">
              <a:spcAft>
                <a:spcPts val="600"/>
              </a:spcAft>
              <a:buFont typeface="Arial" panose="020B0604020202020204" pitchFamily="34" charset="0"/>
              <a:buChar char="•"/>
            </a:pPr>
            <a:r>
              <a:rPr lang="en-US" sz="1100" dirty="0">
                <a:solidFill>
                  <a:srgbClr val="425463"/>
                </a:solidFill>
                <a:ea typeface="League Spartan" charset="0"/>
                <a:cs typeface="Poppins" pitchFamily="2" charset="77"/>
              </a:rPr>
              <a:t>Research existing understanding of ethnicity reporting in healthcare and interventions to improve this.</a:t>
            </a:r>
          </a:p>
          <a:p>
            <a:pPr marL="171450" indent="-171450">
              <a:spcAft>
                <a:spcPts val="600"/>
              </a:spcAft>
              <a:buFont typeface="Arial" panose="020B0604020202020204" pitchFamily="34" charset="0"/>
              <a:buChar char="•"/>
            </a:pPr>
            <a:r>
              <a:rPr lang="en-US" sz="1100" dirty="0">
                <a:solidFill>
                  <a:srgbClr val="425463"/>
                </a:solidFill>
                <a:ea typeface="League Spartan" charset="0"/>
                <a:cs typeface="Poppins" pitchFamily="2" charset="77"/>
              </a:rPr>
              <a:t>Conduct data pathway mapping and root cause analysis to identify causes of data quality concerns. This will include engaging with NHS England and MHSDS data submitters.</a:t>
            </a:r>
          </a:p>
          <a:p>
            <a:pPr marL="171450" indent="-171450">
              <a:spcAft>
                <a:spcPts val="600"/>
              </a:spcAft>
              <a:buFont typeface="Arial" panose="020B0604020202020204" pitchFamily="34" charset="0"/>
              <a:buChar char="•"/>
            </a:pPr>
            <a:r>
              <a:rPr lang="en-US" sz="1100" dirty="0">
                <a:solidFill>
                  <a:srgbClr val="425463"/>
                </a:solidFill>
                <a:ea typeface="League Spartan" charset="0"/>
                <a:cs typeface="Poppins" pitchFamily="2" charset="77"/>
              </a:rPr>
              <a:t>Agree and implement actions to address these causes – e.g., submitter training/awareness raising regarding implementation of new guidance or adapting systems that flow data to the MHSDS.</a:t>
            </a:r>
          </a:p>
          <a:p>
            <a:pPr marL="171450" indent="-171450">
              <a:spcAft>
                <a:spcPts val="600"/>
              </a:spcAft>
              <a:buFont typeface="Arial" panose="020B0604020202020204" pitchFamily="34" charset="0"/>
              <a:buChar char="•"/>
            </a:pPr>
            <a:r>
              <a:rPr lang="en-US" sz="1100" dirty="0">
                <a:solidFill>
                  <a:srgbClr val="425463"/>
                </a:solidFill>
                <a:ea typeface="League Spartan" charset="0"/>
                <a:cs typeface="Poppins" pitchFamily="2" charset="77"/>
              </a:rPr>
              <a:t>Monitor and evaluate impact of corrective actions.</a:t>
            </a:r>
          </a:p>
          <a:p>
            <a:pPr marL="171450" indent="-171450">
              <a:spcAft>
                <a:spcPts val="600"/>
              </a:spcAft>
              <a:buFont typeface="Arial" panose="020B0604020202020204" pitchFamily="34" charset="0"/>
              <a:buChar char="•"/>
            </a:pPr>
            <a:r>
              <a:rPr lang="en-US" sz="1100" dirty="0">
                <a:solidFill>
                  <a:srgbClr val="425463"/>
                </a:solidFill>
                <a:ea typeface="League Spartan" charset="0"/>
                <a:cs typeface="Poppins" pitchFamily="2" charset="77"/>
              </a:rPr>
              <a:t>Share relevant findings with other providers and ICBs.</a:t>
            </a:r>
          </a:p>
        </p:txBody>
      </p:sp>
    </p:spTree>
    <p:extLst>
      <p:ext uri="{BB962C8B-B14F-4D97-AF65-F5344CB8AC3E}">
        <p14:creationId xmlns:p14="http://schemas.microsoft.com/office/powerpoint/2010/main" val="665082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0C11E5E1-C557-8729-7E3E-A697C42A5049}"/>
              </a:ext>
            </a:extLst>
          </p:cNvPr>
          <p:cNvSpPr>
            <a:spLocks noGrp="1"/>
          </p:cNvSpPr>
          <p:nvPr>
            <p:ph type="body" sz="quarter" idx="13"/>
          </p:nvPr>
        </p:nvSpPr>
        <p:spPr>
          <a:xfrm>
            <a:off x="762701" y="770774"/>
            <a:ext cx="5972320" cy="379441"/>
          </a:xfrm>
        </p:spPr>
        <p:txBody>
          <a:bodyPr/>
          <a:lstStyle/>
          <a:p>
            <a:r>
              <a:rPr lang="en-US" dirty="0">
                <a:latin typeface="+mj-lt"/>
              </a:rPr>
              <a:t>Recommendations and next steps</a:t>
            </a:r>
          </a:p>
        </p:txBody>
      </p:sp>
      <p:sp>
        <p:nvSpPr>
          <p:cNvPr id="2" name="Slide Number Placeholder 1">
            <a:extLst>
              <a:ext uri="{FF2B5EF4-FFF2-40B4-BE49-F238E27FC236}">
                <a16:creationId xmlns:a16="http://schemas.microsoft.com/office/drawing/2014/main" id="{7FA62DEF-FF9B-08CC-F09D-4BB1B914E96A}"/>
              </a:ext>
            </a:extLst>
          </p:cNvPr>
          <p:cNvSpPr>
            <a:spLocks noGrp="1"/>
          </p:cNvSpPr>
          <p:nvPr>
            <p:ph type="sldNum" sz="quarter" idx="4294967295"/>
          </p:nvPr>
        </p:nvSpPr>
        <p:spPr>
          <a:xfrm>
            <a:off x="11303000" y="6484938"/>
            <a:ext cx="889000" cy="365125"/>
          </a:xfrm>
        </p:spPr>
        <p:txBody>
          <a:bodyPr/>
          <a:lstStyle/>
          <a:p>
            <a:fld id="{CF839E00-920F-44B0-A87D-3D18AF2DE1AE}" type="slidenum">
              <a:rPr lang="en-GB" smtClean="0"/>
              <a:t>29</a:t>
            </a:fld>
            <a:endParaRPr lang="en-GB"/>
          </a:p>
        </p:txBody>
      </p:sp>
      <p:sp>
        <p:nvSpPr>
          <p:cNvPr id="16" name="SlideModel shp11">
            <a:extLst>
              <a:ext uri="{FF2B5EF4-FFF2-40B4-BE49-F238E27FC236}">
                <a16:creationId xmlns:a16="http://schemas.microsoft.com/office/drawing/2014/main" id="{D934A4B3-122B-CC7B-E2A6-AFB292395BD3}"/>
              </a:ext>
            </a:extLst>
          </p:cNvPr>
          <p:cNvSpPr txBox="1"/>
          <p:nvPr/>
        </p:nvSpPr>
        <p:spPr>
          <a:xfrm>
            <a:off x="762701" y="1858368"/>
            <a:ext cx="4928400" cy="4647426"/>
          </a:xfrm>
          <a:prstGeom prst="rect">
            <a:avLst/>
          </a:prstGeom>
          <a:noFill/>
        </p:spPr>
        <p:txBody>
          <a:bodyPr wrap="square" rtlCol="0" anchor="b" anchorCtr="0">
            <a:spAutoFit/>
          </a:bodyPr>
          <a:lstStyle/>
          <a:p>
            <a:pPr>
              <a:spcAft>
                <a:spcPts val="600"/>
              </a:spcAft>
            </a:pPr>
            <a:r>
              <a:rPr lang="en-US" sz="1600" b="1" dirty="0">
                <a:latin typeface="+mj-lt"/>
                <a:ea typeface="League Spartan" charset="0"/>
                <a:cs typeface="Poppins" pitchFamily="2" charset="77"/>
              </a:rPr>
              <a:t>3. Develop and roll-out local analysis/reporting tools for service providers</a:t>
            </a:r>
          </a:p>
          <a:p>
            <a:pPr>
              <a:spcAft>
                <a:spcPts val="600"/>
              </a:spcAft>
            </a:pPr>
            <a:r>
              <a:rPr lang="en-US" sz="1100" b="1" dirty="0">
                <a:solidFill>
                  <a:srgbClr val="425463"/>
                </a:solidFill>
                <a:ea typeface="League Spartan" charset="0"/>
                <a:cs typeface="Poppins" pitchFamily="2" charset="77"/>
              </a:rPr>
              <a:t>Objective</a:t>
            </a:r>
          </a:p>
          <a:p>
            <a:pPr marL="171450" indent="-171450">
              <a:spcAft>
                <a:spcPts val="600"/>
              </a:spcAft>
              <a:buFont typeface="Arial" panose="020B0604020202020204" pitchFamily="34" charset="0"/>
              <a:buChar char="•"/>
            </a:pPr>
            <a:r>
              <a:rPr lang="en-US" sz="1100" dirty="0">
                <a:solidFill>
                  <a:srgbClr val="425463"/>
                </a:solidFill>
                <a:ea typeface="League Spartan" charset="0"/>
                <a:cs typeface="Poppins" pitchFamily="2" charset="77"/>
              </a:rPr>
              <a:t>To make data operationally useful by making near real-time insights available to service providers.</a:t>
            </a:r>
          </a:p>
          <a:p>
            <a:pPr marL="171450" indent="-171450">
              <a:spcAft>
                <a:spcPts val="600"/>
              </a:spcAft>
              <a:buFont typeface="Arial" panose="020B0604020202020204" pitchFamily="34" charset="0"/>
              <a:buChar char="•"/>
            </a:pPr>
            <a:r>
              <a:rPr lang="en-US" sz="1100" dirty="0">
                <a:solidFill>
                  <a:srgbClr val="425463"/>
                </a:solidFill>
                <a:ea typeface="League Spartan" charset="0"/>
                <a:cs typeface="Poppins" pitchFamily="2" charset="77"/>
              </a:rPr>
              <a:t>To understand the relationship between waiting times and other factors not in our data including non-attendance rates, trends by age, and variation across referral source.</a:t>
            </a:r>
          </a:p>
          <a:p>
            <a:pPr>
              <a:spcAft>
                <a:spcPts val="600"/>
              </a:spcAft>
            </a:pPr>
            <a:r>
              <a:rPr lang="en-US" sz="1100" b="1" dirty="0">
                <a:solidFill>
                  <a:srgbClr val="425463"/>
                </a:solidFill>
                <a:ea typeface="League Spartan" charset="0"/>
                <a:cs typeface="Poppins" pitchFamily="2" charset="77"/>
              </a:rPr>
              <a:t>Activities</a:t>
            </a:r>
          </a:p>
          <a:p>
            <a:pPr>
              <a:spcAft>
                <a:spcPts val="600"/>
              </a:spcAft>
            </a:pPr>
            <a:r>
              <a:rPr lang="en-US" sz="1100" i="1" dirty="0">
                <a:ea typeface="League Spartan" charset="0"/>
                <a:cs typeface="Poppins" pitchFamily="2" charset="77"/>
              </a:rPr>
              <a:t>Where providers/ICBs have existing tools/dashboards:</a:t>
            </a:r>
          </a:p>
          <a:p>
            <a:pPr marL="171450" indent="-171450">
              <a:spcAft>
                <a:spcPts val="600"/>
              </a:spcAft>
              <a:buFont typeface="Arial" panose="020B0604020202020204" pitchFamily="34" charset="0"/>
              <a:buChar char="•"/>
            </a:pPr>
            <a:r>
              <a:rPr lang="en-US" sz="1100" dirty="0">
                <a:solidFill>
                  <a:srgbClr val="425463"/>
                </a:solidFill>
                <a:ea typeface="League Spartan" charset="0"/>
                <a:cs typeface="Poppins" pitchFamily="2" charset="77"/>
              </a:rPr>
              <a:t>Adapt and roll out operational analysis tools that harness local data at the team/borough level. These can drive service improvement by empowering services to interrogate their data, informing interventions and motivating higher data submission quality.</a:t>
            </a:r>
          </a:p>
          <a:p>
            <a:pPr marL="171450" indent="-171450">
              <a:spcAft>
                <a:spcPts val="600"/>
              </a:spcAft>
              <a:buFont typeface="Arial" panose="020B0604020202020204" pitchFamily="34" charset="0"/>
              <a:buChar char="•"/>
            </a:pPr>
            <a:r>
              <a:rPr lang="en-US" sz="1100" dirty="0">
                <a:solidFill>
                  <a:srgbClr val="425463"/>
                </a:solidFill>
                <a:ea typeface="League Spartan" charset="0"/>
                <a:cs typeface="Poppins" pitchFamily="2" charset="77"/>
              </a:rPr>
              <a:t>Signpost and facilitate data literacy training for service providers.</a:t>
            </a:r>
          </a:p>
          <a:p>
            <a:pPr>
              <a:spcAft>
                <a:spcPts val="600"/>
              </a:spcAft>
            </a:pPr>
            <a:r>
              <a:rPr lang="en-US" sz="1100" i="1" dirty="0">
                <a:ea typeface="League Spartan" charset="0"/>
                <a:cs typeface="Poppins" pitchFamily="2" charset="77"/>
              </a:rPr>
              <a:t>Where existing tools do not exist:</a:t>
            </a:r>
          </a:p>
          <a:p>
            <a:pPr marL="171450" indent="-171450">
              <a:spcAft>
                <a:spcPts val="600"/>
              </a:spcAft>
              <a:buFont typeface="Arial" panose="020B0604020202020204" pitchFamily="34" charset="0"/>
              <a:buChar char="•"/>
            </a:pPr>
            <a:r>
              <a:rPr lang="en-US" sz="1100" dirty="0">
                <a:solidFill>
                  <a:srgbClr val="425463"/>
                </a:solidFill>
                <a:ea typeface="League Spartan" charset="0"/>
                <a:cs typeface="Poppins" pitchFamily="2" charset="77"/>
              </a:rPr>
              <a:t>Conduct user research and stakeholder engagement to understand how a tool can facilitate users to deliver on waiting times goals and strategy.</a:t>
            </a:r>
          </a:p>
          <a:p>
            <a:pPr marL="171450" indent="-171450">
              <a:spcAft>
                <a:spcPts val="600"/>
              </a:spcAft>
              <a:buFont typeface="Arial" panose="020B0604020202020204" pitchFamily="34" charset="0"/>
              <a:buChar char="•"/>
            </a:pPr>
            <a:r>
              <a:rPr lang="en-US" sz="1100" dirty="0">
                <a:solidFill>
                  <a:srgbClr val="425463"/>
                </a:solidFill>
                <a:ea typeface="League Spartan" charset="0"/>
                <a:cs typeface="Poppins" pitchFamily="2" charset="77"/>
              </a:rPr>
              <a:t>Scope available data and explore access arrangements.</a:t>
            </a:r>
          </a:p>
          <a:p>
            <a:pPr marL="171450" indent="-171450">
              <a:spcAft>
                <a:spcPts val="600"/>
              </a:spcAft>
              <a:buFont typeface="Arial" panose="020B0604020202020204" pitchFamily="34" charset="0"/>
              <a:buChar char="•"/>
            </a:pPr>
            <a:r>
              <a:rPr lang="en-US" sz="1100" dirty="0">
                <a:solidFill>
                  <a:srgbClr val="425463"/>
                </a:solidFill>
                <a:ea typeface="League Spartan" charset="0"/>
                <a:cs typeface="Poppins" pitchFamily="2" charset="77"/>
              </a:rPr>
              <a:t>Design, test, build and roll-out automated, reusable user-driven dashboards or analytical tools.</a:t>
            </a:r>
          </a:p>
        </p:txBody>
      </p:sp>
      <p:sp>
        <p:nvSpPr>
          <p:cNvPr id="17" name="SlideModel shp11">
            <a:extLst>
              <a:ext uri="{FF2B5EF4-FFF2-40B4-BE49-F238E27FC236}">
                <a16:creationId xmlns:a16="http://schemas.microsoft.com/office/drawing/2014/main" id="{C490CC2D-9BFA-1C51-26EC-5EE2598146E1}"/>
              </a:ext>
            </a:extLst>
          </p:cNvPr>
          <p:cNvSpPr txBox="1"/>
          <p:nvPr/>
        </p:nvSpPr>
        <p:spPr>
          <a:xfrm>
            <a:off x="6374600" y="1858368"/>
            <a:ext cx="4928400" cy="3831818"/>
          </a:xfrm>
          <a:prstGeom prst="rect">
            <a:avLst/>
          </a:prstGeom>
          <a:noFill/>
        </p:spPr>
        <p:txBody>
          <a:bodyPr wrap="square" rtlCol="0" anchor="b" anchorCtr="0">
            <a:spAutoFit/>
          </a:bodyPr>
          <a:lstStyle/>
          <a:p>
            <a:pPr>
              <a:spcAft>
                <a:spcPts val="600"/>
              </a:spcAft>
            </a:pPr>
            <a:r>
              <a:rPr lang="en-US" sz="1600" b="1" dirty="0">
                <a:solidFill>
                  <a:schemeClr val="accent4"/>
                </a:solidFill>
                <a:latin typeface="+mj-lt"/>
                <a:ea typeface="League Spartan" charset="0"/>
                <a:cs typeface="Poppins" pitchFamily="2" charset="77"/>
              </a:rPr>
              <a:t>4. Triangulate qualitative and quantitative research on factors driving waiting times</a:t>
            </a:r>
          </a:p>
          <a:p>
            <a:pPr>
              <a:spcAft>
                <a:spcPts val="600"/>
              </a:spcAft>
            </a:pPr>
            <a:r>
              <a:rPr lang="en-US" sz="1100" b="1" dirty="0">
                <a:solidFill>
                  <a:srgbClr val="425463"/>
                </a:solidFill>
                <a:ea typeface="League Spartan" charset="0"/>
                <a:cs typeface="Poppins" pitchFamily="2" charset="77"/>
              </a:rPr>
              <a:t>Objective</a:t>
            </a:r>
          </a:p>
          <a:p>
            <a:pPr>
              <a:spcAft>
                <a:spcPts val="600"/>
              </a:spcAft>
            </a:pPr>
            <a:r>
              <a:rPr lang="en-US" sz="1100" dirty="0">
                <a:solidFill>
                  <a:srgbClr val="425463"/>
                </a:solidFill>
                <a:ea typeface="League Spartan" charset="0"/>
                <a:cs typeface="Poppins" pitchFamily="2" charset="77"/>
              </a:rPr>
              <a:t>To develop a rich understanding of factors affecting waiting times by </a:t>
            </a:r>
            <a:r>
              <a:rPr lang="en-US" sz="1100" dirty="0" err="1">
                <a:solidFill>
                  <a:srgbClr val="425463"/>
                </a:solidFill>
                <a:ea typeface="League Spartan" charset="0"/>
                <a:cs typeface="Poppins" pitchFamily="2" charset="77"/>
              </a:rPr>
              <a:t>synthesising</a:t>
            </a:r>
            <a:r>
              <a:rPr lang="en-US" sz="1100" dirty="0">
                <a:solidFill>
                  <a:srgbClr val="425463"/>
                </a:solidFill>
                <a:ea typeface="League Spartan" charset="0"/>
                <a:cs typeface="Poppins" pitchFamily="2" charset="77"/>
              </a:rPr>
              <a:t> quantitative and qualitative data. This understanding should reveal opportunities for change through local action. </a:t>
            </a:r>
          </a:p>
          <a:p>
            <a:pPr>
              <a:spcAft>
                <a:spcPts val="600"/>
              </a:spcAft>
            </a:pPr>
            <a:r>
              <a:rPr lang="en-US" sz="1100" b="1" dirty="0">
                <a:solidFill>
                  <a:srgbClr val="425463"/>
                </a:solidFill>
                <a:ea typeface="League Spartan" charset="0"/>
                <a:cs typeface="Poppins" pitchFamily="2" charset="77"/>
              </a:rPr>
              <a:t>Activities</a:t>
            </a:r>
          </a:p>
          <a:p>
            <a:pPr marL="171450" indent="-171450">
              <a:spcAft>
                <a:spcPts val="600"/>
              </a:spcAft>
              <a:buFont typeface="Arial" panose="020B0604020202020204" pitchFamily="34" charset="0"/>
              <a:buChar char="•"/>
            </a:pPr>
            <a:r>
              <a:rPr lang="en-US" sz="1100" dirty="0">
                <a:solidFill>
                  <a:srgbClr val="425463"/>
                </a:solidFill>
                <a:ea typeface="League Spartan" charset="0"/>
                <a:cs typeface="Poppins" pitchFamily="2" charset="77"/>
              </a:rPr>
              <a:t>Scope and identify qualitative research regarding factors that affect waiting times, e.g., from charities, universities, NHS benchmarking etc. Existing research includes the </a:t>
            </a:r>
            <a:r>
              <a:rPr lang="en-US" sz="1100" dirty="0">
                <a:solidFill>
                  <a:srgbClr val="425463"/>
                </a:solidFill>
                <a:ea typeface="League Spartan" charset="0"/>
                <a:cs typeface="Poppins" pitchFamily="2" charset="77"/>
                <a:hlinkClick r:id="rId3"/>
              </a:rPr>
              <a:t>Listening Project</a:t>
            </a:r>
            <a:r>
              <a:rPr lang="en-US" sz="1100" dirty="0">
                <a:solidFill>
                  <a:srgbClr val="425463"/>
                </a:solidFill>
                <a:ea typeface="League Spartan" charset="0"/>
                <a:cs typeface="Poppins" pitchFamily="2" charset="77"/>
              </a:rPr>
              <a:t>.</a:t>
            </a:r>
          </a:p>
          <a:p>
            <a:pPr marL="171450" indent="-171450">
              <a:spcAft>
                <a:spcPts val="600"/>
              </a:spcAft>
              <a:buFont typeface="Arial" panose="020B0604020202020204" pitchFamily="34" charset="0"/>
              <a:buChar char="•"/>
            </a:pPr>
            <a:r>
              <a:rPr lang="en-US" sz="1100" dirty="0">
                <a:solidFill>
                  <a:srgbClr val="425463"/>
                </a:solidFill>
                <a:ea typeface="League Spartan" charset="0"/>
                <a:cs typeface="Poppins" pitchFamily="2" charset="77"/>
              </a:rPr>
              <a:t>Assess quantitative findings to identify areas of interest and triangulate with relevant qualitative research.</a:t>
            </a:r>
          </a:p>
          <a:p>
            <a:pPr marL="171450" indent="-171450">
              <a:spcAft>
                <a:spcPts val="600"/>
              </a:spcAft>
              <a:buFont typeface="Arial" panose="020B0604020202020204" pitchFamily="34" charset="0"/>
              <a:buChar char="•"/>
            </a:pPr>
            <a:r>
              <a:rPr lang="en-US" sz="1100" dirty="0">
                <a:solidFill>
                  <a:srgbClr val="425463"/>
                </a:solidFill>
                <a:ea typeface="League Spartan" charset="0"/>
                <a:cs typeface="Poppins" pitchFamily="2" charset="77"/>
              </a:rPr>
              <a:t>Where this data doesn’t exist, qualitative studies could be conducted at the system and/or service level with patients, families and staff e.g., investigating factors influencing engagement with referral pathways, presentation of symptoms, and reasons for non-attendance to appointments.</a:t>
            </a:r>
          </a:p>
          <a:p>
            <a:pPr marL="171450" indent="-171450">
              <a:spcAft>
                <a:spcPts val="600"/>
              </a:spcAft>
              <a:buFont typeface="Arial" panose="020B0604020202020204" pitchFamily="34" charset="0"/>
              <a:buChar char="•"/>
            </a:pPr>
            <a:endParaRPr lang="en-US" sz="1100" dirty="0">
              <a:solidFill>
                <a:srgbClr val="425463"/>
              </a:solidFill>
              <a:ea typeface="League Spartan" charset="0"/>
              <a:cs typeface="Poppins" pitchFamily="2" charset="77"/>
            </a:endParaRPr>
          </a:p>
        </p:txBody>
      </p:sp>
      <p:sp>
        <p:nvSpPr>
          <p:cNvPr id="3" name="TextBox 2">
            <a:extLst>
              <a:ext uri="{FF2B5EF4-FFF2-40B4-BE49-F238E27FC236}">
                <a16:creationId xmlns:a16="http://schemas.microsoft.com/office/drawing/2014/main" id="{CFEBA0DD-D234-8097-02FC-841E044F07CD}"/>
              </a:ext>
            </a:extLst>
          </p:cNvPr>
          <p:cNvSpPr txBox="1"/>
          <p:nvPr/>
        </p:nvSpPr>
        <p:spPr>
          <a:xfrm>
            <a:off x="762701" y="1228075"/>
            <a:ext cx="10540299" cy="461665"/>
          </a:xfrm>
          <a:prstGeom prst="rect">
            <a:avLst/>
          </a:prstGeom>
          <a:noFill/>
        </p:spPr>
        <p:txBody>
          <a:bodyPr wrap="square" rtlCol="0">
            <a:spAutoFit/>
          </a:bodyPr>
          <a:lstStyle/>
          <a:p>
            <a:pPr algn="l"/>
            <a:r>
              <a:rPr lang="en-GB" sz="1200" dirty="0">
                <a:solidFill>
                  <a:srgbClr val="425463"/>
                </a:solidFill>
                <a:latin typeface="Arial" panose="020B0604020202020204" pitchFamily="34" charset="0"/>
                <a:cs typeface="Arial" panose="020B0604020202020204" pitchFamily="34" charset="0"/>
              </a:rPr>
              <a:t>This report offers initial insights and findings based on the available data. Here, we suggest the following potential projects that could be adopted by providers, ICBs or the London region to advance the Children and Young People's Mental Health (CYPMH) transformation data and insights workstream:</a:t>
            </a:r>
          </a:p>
        </p:txBody>
      </p:sp>
      <p:grpSp>
        <p:nvGrpSpPr>
          <p:cNvPr id="12" name="Group 11">
            <a:extLst>
              <a:ext uri="{FF2B5EF4-FFF2-40B4-BE49-F238E27FC236}">
                <a16:creationId xmlns:a16="http://schemas.microsoft.com/office/drawing/2014/main" id="{E73CE283-5D7D-1DBC-8788-D48608606A2A}"/>
              </a:ext>
            </a:extLst>
          </p:cNvPr>
          <p:cNvGrpSpPr>
            <a:grpSpLocks noChangeAspect="1"/>
          </p:cNvGrpSpPr>
          <p:nvPr/>
        </p:nvGrpSpPr>
        <p:grpSpPr>
          <a:xfrm>
            <a:off x="7920235" y="5473029"/>
            <a:ext cx="3193921" cy="1032765"/>
            <a:chOff x="6987463" y="5369612"/>
            <a:chExt cx="3499262" cy="1131498"/>
          </a:xfrm>
        </p:grpSpPr>
        <p:pic>
          <p:nvPicPr>
            <p:cNvPr id="7" name="Picture 6">
              <a:extLst>
                <a:ext uri="{FF2B5EF4-FFF2-40B4-BE49-F238E27FC236}">
                  <a16:creationId xmlns:a16="http://schemas.microsoft.com/office/drawing/2014/main" id="{17E65988-EA5D-A8E3-841E-6374DED4A59F}"/>
                </a:ext>
              </a:extLst>
            </p:cNvPr>
            <p:cNvPicPr>
              <a:picLocks noChangeAspect="1"/>
            </p:cNvPicPr>
            <p:nvPr/>
          </p:nvPicPr>
          <p:blipFill rotWithShape="1">
            <a:blip r:embed="rId4">
              <a:duotone>
                <a:schemeClr val="bg2">
                  <a:shade val="45000"/>
                  <a:satMod val="135000"/>
                </a:schemeClr>
                <a:prstClr val="white"/>
              </a:duotone>
            </a:blip>
            <a:srcRect l="7976" t="18138" r="8383" b="13302"/>
            <a:stretch/>
          </p:blipFill>
          <p:spPr>
            <a:xfrm>
              <a:off x="6987463" y="5387051"/>
              <a:ext cx="1359112" cy="1114059"/>
            </a:xfrm>
            <a:prstGeom prst="rect">
              <a:avLst/>
            </a:prstGeom>
          </p:spPr>
        </p:pic>
        <p:pic>
          <p:nvPicPr>
            <p:cNvPr id="10" name="Picture 9">
              <a:extLst>
                <a:ext uri="{FF2B5EF4-FFF2-40B4-BE49-F238E27FC236}">
                  <a16:creationId xmlns:a16="http://schemas.microsoft.com/office/drawing/2014/main" id="{ECE6D34C-0FD4-4C66-228D-EFE8DC017329}"/>
                </a:ext>
              </a:extLst>
            </p:cNvPr>
            <p:cNvPicPr>
              <a:picLocks noChangeAspect="1"/>
            </p:cNvPicPr>
            <p:nvPr/>
          </p:nvPicPr>
          <p:blipFill rotWithShape="1">
            <a:blip r:embed="rId5">
              <a:duotone>
                <a:schemeClr val="bg2">
                  <a:shade val="45000"/>
                  <a:satMod val="135000"/>
                </a:schemeClr>
                <a:prstClr val="white"/>
              </a:duotone>
            </a:blip>
            <a:srcRect b="3494"/>
            <a:stretch/>
          </p:blipFill>
          <p:spPr>
            <a:xfrm>
              <a:off x="9331025" y="5369612"/>
              <a:ext cx="1155700" cy="1115326"/>
            </a:xfrm>
            <a:prstGeom prst="rect">
              <a:avLst/>
            </a:prstGeom>
          </p:spPr>
        </p:pic>
        <p:sp>
          <p:nvSpPr>
            <p:cNvPr id="11" name="Arrow: Left-Right 10">
              <a:extLst>
                <a:ext uri="{FF2B5EF4-FFF2-40B4-BE49-F238E27FC236}">
                  <a16:creationId xmlns:a16="http://schemas.microsoft.com/office/drawing/2014/main" id="{FC211157-5E66-8497-DC4D-C33486DBDABD}"/>
                </a:ext>
              </a:extLst>
            </p:cNvPr>
            <p:cNvSpPr/>
            <p:nvPr/>
          </p:nvSpPr>
          <p:spPr>
            <a:xfrm>
              <a:off x="8446262" y="5774114"/>
              <a:ext cx="785076" cy="338666"/>
            </a:xfrm>
            <a:prstGeom prst="leftRightArrow">
              <a:avLst>
                <a:gd name="adj1" fmla="val 40000"/>
                <a:gd name="adj2"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55726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3FA3F7-7529-73BB-0EE6-0DD4044A7D92}"/>
              </a:ext>
            </a:extLst>
          </p:cNvPr>
          <p:cNvSpPr>
            <a:spLocks noGrp="1"/>
          </p:cNvSpPr>
          <p:nvPr>
            <p:ph type="sldNum" sz="quarter" idx="15"/>
          </p:nvPr>
        </p:nvSpPr>
        <p:spPr/>
        <p:txBody>
          <a:bodyPr/>
          <a:lstStyle/>
          <a:p>
            <a:fld id="{CF839E00-920F-44B0-A87D-3D18AF2DE1AE}" type="slidenum">
              <a:rPr lang="en-GB" smtClean="0"/>
              <a:t>3</a:t>
            </a:fld>
            <a:endParaRPr lang="en-GB"/>
          </a:p>
        </p:txBody>
      </p:sp>
      <p:sp>
        <p:nvSpPr>
          <p:cNvPr id="3" name="Title 2">
            <a:extLst>
              <a:ext uri="{FF2B5EF4-FFF2-40B4-BE49-F238E27FC236}">
                <a16:creationId xmlns:a16="http://schemas.microsoft.com/office/drawing/2014/main" id="{5699DB7E-D9E1-054E-5C45-D3829432E9FC}"/>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Executive summary</a:t>
            </a:r>
          </a:p>
        </p:txBody>
      </p:sp>
      <p:sp>
        <p:nvSpPr>
          <p:cNvPr id="4" name="Text Placeholder 3">
            <a:extLst>
              <a:ext uri="{FF2B5EF4-FFF2-40B4-BE49-F238E27FC236}">
                <a16:creationId xmlns:a16="http://schemas.microsoft.com/office/drawing/2014/main" id="{A2F72BD0-2592-BC57-B990-3DA4A9DE36BC}"/>
              </a:ext>
            </a:extLst>
          </p:cNvPr>
          <p:cNvSpPr>
            <a:spLocks noGrp="1"/>
          </p:cNvSpPr>
          <p:nvPr>
            <p:ph type="body" sz="quarter" idx="16"/>
          </p:nvPr>
        </p:nvSpPr>
        <p:spPr>
          <a:xfrm>
            <a:off x="763200" y="1501201"/>
            <a:ext cx="10665600" cy="4888966"/>
          </a:xfrm>
        </p:spPr>
        <p:txBody>
          <a:bodyPr lIns="91440" tIns="45720" rIns="91440" bIns="45720" numCol="3" spcCol="396000" anchor="t"/>
          <a:lstStyle/>
          <a:p>
            <a:pPr marL="0" marR="0" lvl="0" indent="0" algn="l" defTabSz="914400" rtl="0" eaLnBrk="1" fontAlgn="base" latinLnBrk="0" hangingPunct="1">
              <a:lnSpc>
                <a:spcPct val="90000"/>
              </a:lnSpc>
              <a:spcBef>
                <a:spcPts val="1000"/>
              </a:spcBef>
              <a:spcAft>
                <a:spcPts val="600"/>
              </a:spcAft>
              <a:buClrTx/>
              <a:buSzTx/>
              <a:buFont typeface="Arial" panose="020B0604020202020204" pitchFamily="34" charset="0"/>
              <a:buNone/>
              <a:tabLst/>
              <a:defRPr/>
            </a:pPr>
            <a:r>
              <a:rPr kumimoji="0" lang="en-GB" sz="1100" i="0" u="none" strike="noStrike" kern="1200" cap="none" spc="0" normalizeH="0" baseline="0" noProof="0" dirty="0">
                <a:ln>
                  <a:noFill/>
                </a:ln>
                <a:solidFill>
                  <a:srgbClr val="425463"/>
                </a:solidFill>
                <a:effectLst/>
                <a:uLnTx/>
                <a:uFillTx/>
                <a:latin typeface="+mn-lt"/>
                <a:ea typeface="+mn-ea"/>
                <a:cs typeface="Arial" panose="020B0604020202020204" pitchFamily="34" charset="0"/>
              </a:rPr>
              <a:t>Following acceptance of Children and Young People’s Mental Health (CYPMH) as a key priority for the London Mental Health Board (LMHB), </a:t>
            </a:r>
            <a:r>
              <a:rPr kumimoji="0" lang="en-GB" sz="110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Transformation Partners in Health and Care (TPHC) was previously commissioned to deliver an insights report investigating the state of mental health services waiting times for Children and Young People (CYP) in London.</a:t>
            </a:r>
            <a:r>
              <a:rPr kumimoji="0" lang="en-GB" sz="1100" i="0" u="none" strike="noStrike" kern="1200" cap="none" spc="0" normalizeH="0" baseline="0" noProof="0" dirty="0">
                <a:ln>
                  <a:noFill/>
                </a:ln>
                <a:solidFill>
                  <a:srgbClr val="425463"/>
                </a:solidFill>
                <a:effectLst/>
                <a:uLnTx/>
                <a:uFillTx/>
                <a:latin typeface="+mn-lt"/>
                <a:ea typeface="+mn-ea"/>
                <a:cs typeface="Arial" panose="020B0604020202020204" pitchFamily="34" charset="0"/>
              </a:rPr>
              <a:t> Pseudonymised data from the Mental Health Services Data Set (MHSDS) was provided in this earlier phase by NHS England and covered individuals aged 0-18 years.</a:t>
            </a:r>
          </a:p>
          <a:p>
            <a:pPr marL="0" marR="0" lvl="0" indent="0" algn="l" defTabSz="914400" rtl="0" eaLnBrk="1" fontAlgn="base" latinLnBrk="0" hangingPunct="1">
              <a:lnSpc>
                <a:spcPct val="90000"/>
              </a:lnSpc>
              <a:spcBef>
                <a:spcPts val="1000"/>
              </a:spcBef>
              <a:spcAft>
                <a:spcPts val="600"/>
              </a:spcAft>
              <a:buClrTx/>
              <a:buSzTx/>
              <a:buFont typeface="Arial" panose="020B0604020202020204" pitchFamily="34" charset="0"/>
              <a:buNone/>
              <a:tabLst/>
              <a:defRPr/>
            </a:pPr>
            <a:r>
              <a:rPr kumimoji="0" lang="en-GB" sz="110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The report revealed significant variation in waiting </a:t>
            </a:r>
            <a:r>
              <a:rPr lang="en-GB" sz="1100" dirty="0">
                <a:solidFill>
                  <a:schemeClr val="tx1"/>
                </a:solidFill>
                <a:latin typeface="+mn-lt"/>
                <a:cs typeface="Arial" panose="020B0604020202020204" pitchFamily="34" charset="0"/>
              </a:rPr>
              <a:t>times across gender, ethnicity and providers as well as</a:t>
            </a:r>
            <a:r>
              <a:rPr kumimoji="0" lang="en-GB" sz="110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issues pertaining to data quality</a:t>
            </a:r>
            <a:r>
              <a:rPr lang="en-GB" sz="1100" dirty="0">
                <a:solidFill>
                  <a:schemeClr val="tx1"/>
                </a:solidFill>
                <a:latin typeface="+mn-lt"/>
                <a:cs typeface="Arial" panose="020B0604020202020204" pitchFamily="34" charset="0"/>
              </a:rPr>
              <a:t>.</a:t>
            </a:r>
            <a:r>
              <a:rPr lang="en-GB" sz="1100" dirty="0">
                <a:solidFill>
                  <a:srgbClr val="425463"/>
                </a:solidFill>
                <a:latin typeface="+mn-lt"/>
                <a:cs typeface="Arial" panose="020B0604020202020204" pitchFamily="34" charset="0"/>
              </a:rPr>
              <a:t> Groups with longer median initial waiting times included, Black and Mixed/Other CYP, males and notably Black males. The latter had an initial median waiting time of 20 days, which is over 3x the median for all 0-18yr old London referrals. 18.7% of all referrals had no ethnicity recorded and median waiting times for given Integrated Care Boards (ICBs) ranged from 3 (NEL) to 25 days (SEL).</a:t>
            </a:r>
          </a:p>
          <a:p>
            <a:pPr marL="0" marR="0" lvl="0" indent="0" algn="l" defTabSz="914400" rtl="0" eaLnBrk="1" fontAlgn="base" latinLnBrk="0" hangingPunct="1">
              <a:lnSpc>
                <a:spcPct val="90000"/>
              </a:lnSpc>
              <a:spcBef>
                <a:spcPts val="1000"/>
              </a:spcBef>
              <a:spcAft>
                <a:spcPts val="600"/>
              </a:spcAft>
              <a:buClrTx/>
              <a:buSzTx/>
              <a:buFont typeface="Arial" panose="020B0604020202020204" pitchFamily="34" charset="0"/>
              <a:buNone/>
              <a:tabLst/>
              <a:defRPr/>
            </a:pPr>
            <a:r>
              <a:rPr kumimoji="0" lang="en-GB" sz="110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The LMHB </a:t>
            </a:r>
            <a:r>
              <a:rPr lang="en-GB" sz="1100" dirty="0">
                <a:solidFill>
                  <a:schemeClr val="tx1"/>
                </a:solidFill>
                <a:latin typeface="+mn-lt"/>
                <a:cs typeface="Arial" panose="020B0604020202020204" pitchFamily="34" charset="0"/>
              </a:rPr>
              <a:t>determined that additional analysis and research was required </a:t>
            </a:r>
            <a:r>
              <a:rPr lang="en-GB" sz="1100" dirty="0">
                <a:solidFill>
                  <a:srgbClr val="425463"/>
                </a:solidFill>
                <a:latin typeface="+mn-lt"/>
                <a:cs typeface="Arial" panose="020B0604020202020204" pitchFamily="34" charset="0"/>
              </a:rPr>
              <a:t>to explain these findings and ultimately take action to address inequalities</a:t>
            </a:r>
            <a:r>
              <a:rPr lang="en-GB" sz="1100" dirty="0">
                <a:solidFill>
                  <a:schemeClr val="tx1"/>
                </a:solidFill>
                <a:latin typeface="+mn-lt"/>
                <a:cs typeface="Arial" panose="020B0604020202020204" pitchFamily="34" charset="0"/>
              </a:rPr>
              <a:t>. </a:t>
            </a:r>
            <a:r>
              <a:rPr kumimoji="0" lang="en-GB" sz="1100" i="0" u="none" strike="noStrike" kern="1200" cap="none" spc="0" normalizeH="0" baseline="0" noProof="0" dirty="0">
                <a:ln>
                  <a:noFill/>
                </a:ln>
                <a:solidFill>
                  <a:srgbClr val="425463"/>
                </a:solidFill>
                <a:effectLst/>
                <a:uLnTx/>
                <a:uFillTx/>
                <a:latin typeface="+mn-lt"/>
                <a:ea typeface="+mn-ea"/>
                <a:cs typeface="Arial" panose="020B0604020202020204" pitchFamily="34" charset="0"/>
              </a:rPr>
              <a:t>TPHC Consulting were asked to:</a:t>
            </a:r>
            <a:r>
              <a:rPr lang="en-GB" sz="1100" dirty="0">
                <a:solidFill>
                  <a:srgbClr val="425463"/>
                </a:solidFill>
                <a:latin typeface="+mn-lt"/>
                <a:cs typeface="Arial" panose="020B0604020202020204" pitchFamily="34" charset="0"/>
              </a:rPr>
              <a:t> </a:t>
            </a:r>
            <a:r>
              <a:rPr kumimoji="0" lang="en-GB" sz="1100" i="0" u="none" strike="noStrike" kern="1200" cap="none" spc="0" normalizeH="0" baseline="0" noProof="0" dirty="0">
                <a:ln>
                  <a:noFill/>
                </a:ln>
                <a:solidFill>
                  <a:srgbClr val="425463"/>
                </a:solidFill>
                <a:effectLst/>
                <a:uLnTx/>
                <a:uFillTx/>
                <a:latin typeface="+mn-lt"/>
                <a:ea typeface="+mn-ea"/>
                <a:cs typeface="Arial" panose="020B0604020202020204" pitchFamily="34" charset="0"/>
              </a:rPr>
              <a:t>perform </a:t>
            </a:r>
            <a:r>
              <a:rPr kumimoji="0" lang="en-GB" sz="110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additional analysis on existing data </a:t>
            </a:r>
            <a:r>
              <a:rPr kumimoji="0" lang="en-GB" sz="1100" i="0" u="none" strike="noStrike" kern="1200" cap="none" spc="0" normalizeH="0" baseline="0" noProof="0" dirty="0">
                <a:ln>
                  <a:noFill/>
                </a:ln>
                <a:solidFill>
                  <a:srgbClr val="425463"/>
                </a:solidFill>
                <a:effectLst/>
                <a:uLnTx/>
                <a:uFillTx/>
                <a:latin typeface="+mn-lt"/>
                <a:ea typeface="+mn-ea"/>
                <a:cs typeface="Arial" panose="020B0604020202020204" pitchFamily="34" charset="0"/>
              </a:rPr>
              <a:t>to better understand the nature of observed inequalities; </a:t>
            </a:r>
            <a:r>
              <a:rPr kumimoji="0" lang="en-GB" sz="110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engage with ICB and provider leads</a:t>
            </a:r>
            <a:r>
              <a:rPr kumimoji="0" lang="en-GB" sz="1100" i="0" u="none" strike="noStrike" kern="1200" cap="none" spc="0" normalizeH="0" baseline="0" noProof="0" dirty="0">
                <a:ln>
                  <a:noFill/>
                </a:ln>
                <a:solidFill>
                  <a:srgbClr val="425463"/>
                </a:solidFill>
                <a:effectLst/>
                <a:uLnTx/>
                <a:uFillTx/>
                <a:latin typeface="+mn-lt"/>
                <a:ea typeface="+mn-ea"/>
                <a:cs typeface="Arial" panose="020B0604020202020204" pitchFamily="34" charset="0"/>
              </a:rPr>
              <a:t> to gain qualitative insight on root causes of variation; </a:t>
            </a:r>
            <a:r>
              <a:rPr kumimoji="0" lang="en-GB" sz="110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undertake a discovery process </a:t>
            </a:r>
            <a:r>
              <a:rPr kumimoji="0" lang="en-GB" sz="1100" i="0" u="none" strike="noStrike" kern="1200" cap="none" spc="0" normalizeH="0" baseline="0" noProof="0" dirty="0">
                <a:ln>
                  <a:noFill/>
                </a:ln>
                <a:solidFill>
                  <a:srgbClr val="425463"/>
                </a:solidFill>
                <a:effectLst/>
                <a:uLnTx/>
                <a:uFillTx/>
                <a:latin typeface="+mn-lt"/>
                <a:ea typeface="+mn-ea"/>
                <a:cs typeface="Arial" panose="020B0604020202020204" pitchFamily="34" charset="0"/>
              </a:rPr>
              <a:t>to assess local understanding of factors behind waiting times and the capability of existing and proposed data</a:t>
            </a:r>
            <a:r>
              <a:rPr kumimoji="0" lang="en-GB" sz="110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Findings from these activities are presented in the current report.</a:t>
            </a:r>
          </a:p>
          <a:p>
            <a:pPr marL="0" marR="0" lvl="0" indent="0" algn="l" defTabSz="914400" rtl="0" eaLnBrk="1" fontAlgn="base" latinLnBrk="0" hangingPunct="1">
              <a:lnSpc>
                <a:spcPct val="90000"/>
              </a:lnSpc>
              <a:spcBef>
                <a:spcPts val="1000"/>
              </a:spcBef>
              <a:spcAft>
                <a:spcPts val="600"/>
              </a:spcAft>
              <a:buClrTx/>
              <a:buSzTx/>
              <a:buFont typeface="Arial" panose="020B0604020202020204" pitchFamily="34" charset="0"/>
              <a:buNone/>
              <a:tabLst/>
              <a:defRPr/>
            </a:pPr>
            <a:r>
              <a:rPr lang="en-GB" sz="1100" dirty="0">
                <a:solidFill>
                  <a:schemeClr val="tx1"/>
                </a:solidFill>
                <a:latin typeface="+mn-lt"/>
                <a:cs typeface="Arial" panose="020B0604020202020204" pitchFamily="34" charset="0"/>
              </a:rPr>
              <a:t>B</a:t>
            </a:r>
            <a:r>
              <a:rPr lang="en-GB" sz="1100" dirty="0">
                <a:solidFill>
                  <a:schemeClr val="tx1"/>
                </a:solidFill>
                <a:latin typeface="+mj-lt"/>
                <a:cs typeface="Arial"/>
              </a:rPr>
              <a:t>etween 2021 and 2023, the median initial waiting time for Black males has decreased </a:t>
            </a:r>
            <a:r>
              <a:rPr lang="en-GB" sz="1100" dirty="0">
                <a:solidFill>
                  <a:srgbClr val="425463"/>
                </a:solidFill>
                <a:latin typeface="+mj-lt"/>
                <a:cs typeface="Arial"/>
              </a:rPr>
              <a:t>from ~4-5x the median for the full 0-18yrs cohort to just under 2x. </a:t>
            </a:r>
            <a:r>
              <a:rPr lang="en-GB" sz="1100" dirty="0">
                <a:solidFill>
                  <a:srgbClr val="425463"/>
                </a:solidFill>
                <a:latin typeface="+mn-lt"/>
                <a:cs typeface="Arial" panose="020B0604020202020204" pitchFamily="34" charset="0"/>
              </a:rPr>
              <a:t>Our data suggests inequalities across ethnicities decreased through 2022 and into 2023 and may be partially explained by differences in the service types and providers to which different ethnicities tend to be referred. The longer waiting times for males compared to females is consistent and largely unexplained by our data.</a:t>
            </a:r>
            <a:endParaRPr lang="en-GB" sz="1100" dirty="0">
              <a:solidFill>
                <a:srgbClr val="425463"/>
              </a:solidFill>
              <a:latin typeface="+mj-lt"/>
              <a:cs typeface="Arial"/>
            </a:endParaRPr>
          </a:p>
          <a:p>
            <a:pPr>
              <a:lnSpc>
                <a:spcPct val="100000"/>
              </a:lnSpc>
            </a:pPr>
            <a:r>
              <a:rPr lang="en-GB" sz="1100" dirty="0">
                <a:solidFill>
                  <a:schemeClr val="tx1"/>
                </a:solidFill>
                <a:latin typeface="+mn-lt"/>
                <a:cs typeface="Arial" panose="020B0604020202020204" pitchFamily="34" charset="0"/>
              </a:rPr>
              <a:t>The quality of data submitted to the MHSDS appears to be a factor in variation between providers. </a:t>
            </a:r>
            <a:r>
              <a:rPr lang="en-GB" sz="1100" dirty="0">
                <a:solidFill>
                  <a:srgbClr val="425463"/>
                </a:solidFill>
                <a:latin typeface="+mn-lt"/>
                <a:cs typeface="Arial" panose="020B0604020202020204" pitchFamily="34" charset="0"/>
              </a:rPr>
              <a:t>Several stakeholders noted significant differences between the MHSDS data and their provider data. Data quality and variation between providers may be worsened by uncertainty in definitions of care contacts and clock stops. Additionally, high rates of unreported ethnicity (18.7%) are present across many service types. The most notable contributor to low ethnicity capture rates is ‘Single Point of Access’ (29% unreported ethnicity rate).</a:t>
            </a:r>
          </a:p>
          <a:p>
            <a:pPr>
              <a:lnSpc>
                <a:spcPct val="100000"/>
              </a:lnSpc>
            </a:pPr>
            <a:r>
              <a:rPr lang="en-GB" sz="1100" dirty="0">
                <a:solidFill>
                  <a:schemeClr val="tx1"/>
                </a:solidFill>
                <a:latin typeface="+mn-lt"/>
                <a:cs typeface="Arial" panose="020B0604020202020204" pitchFamily="34" charset="0"/>
              </a:rPr>
              <a:t>The maturity of analytics varies across ICBs and providers. </a:t>
            </a:r>
            <a:r>
              <a:rPr lang="en-GB" sz="1100" dirty="0">
                <a:solidFill>
                  <a:srgbClr val="425463"/>
                </a:solidFill>
                <a:latin typeface="+mn-lt"/>
                <a:cs typeface="Arial" panose="020B0604020202020204" pitchFamily="34" charset="0"/>
              </a:rPr>
              <a:t>Many are in early stages of establishing operational tools, although some providers have ‘live’ waiting times dashboards.​</a:t>
            </a:r>
          </a:p>
          <a:p>
            <a:r>
              <a:rPr lang="en-GB" sz="1100" dirty="0">
                <a:solidFill>
                  <a:schemeClr val="tx1"/>
                </a:solidFill>
                <a:latin typeface="+mj-lt"/>
              </a:rPr>
              <a:t>Several factors were identified as contributing to longer waiting times, including triage approaches</a:t>
            </a:r>
            <a:r>
              <a:rPr lang="en-GB" sz="1100" dirty="0">
                <a:solidFill>
                  <a:srgbClr val="425463"/>
                </a:solidFill>
                <a:latin typeface="+mj-lt"/>
              </a:rPr>
              <a:t>. </a:t>
            </a:r>
            <a:r>
              <a:rPr lang="en-GB" sz="1100" kern="1200" dirty="0">
                <a:solidFill>
                  <a:srgbClr val="425463"/>
                </a:solidFill>
                <a:latin typeface="+mn-lt"/>
              </a:rPr>
              <a:t>Patients with higher acute risk are prioritised, which is likely a factor behind longer waits where there is a less acute risk, e.g. with some neurodevelopmental services. </a:t>
            </a:r>
            <a:r>
              <a:rPr lang="en-GB" sz="1100" dirty="0">
                <a:solidFill>
                  <a:srgbClr val="425463"/>
                </a:solidFill>
                <a:latin typeface="+mn-lt"/>
                <a:cs typeface="Arial" panose="020B0604020202020204" pitchFamily="34" charset="0"/>
              </a:rPr>
              <a:t>Many ICB and provider stakeholders talked about bringing down the longest waiting times, with several targeting neurodevelopmental pathways.</a:t>
            </a:r>
            <a:r>
              <a:rPr lang="en-GB" sz="1100" dirty="0">
                <a:solidFill>
                  <a:srgbClr val="425463"/>
                </a:solidFill>
                <a:cs typeface="Arial" panose="020B0604020202020204" pitchFamily="34" charset="0"/>
              </a:rPr>
              <a:t> </a:t>
            </a:r>
            <a:r>
              <a:rPr lang="en-GB" sz="1100" dirty="0">
                <a:solidFill>
                  <a:srgbClr val="425463"/>
                </a:solidFill>
                <a:latin typeface="+mj-lt"/>
                <a:cs typeface="Arial" panose="020B0604020202020204" pitchFamily="34" charset="0"/>
              </a:rPr>
              <a:t>S</a:t>
            </a:r>
            <a:r>
              <a:rPr lang="en-GB" sz="1100" kern="1200" dirty="0">
                <a:solidFill>
                  <a:srgbClr val="425463"/>
                </a:solidFill>
                <a:latin typeface="+mj-lt"/>
              </a:rPr>
              <a:t>tigma, cultural understanding of mental health, language barriers, and lack of trust in healthcare professionals may also affect how CYP and families from racialised communities</a:t>
            </a:r>
            <a:r>
              <a:rPr lang="en-GB" sz="1100" dirty="0">
                <a:solidFill>
                  <a:srgbClr val="425463"/>
                </a:solidFill>
                <a:latin typeface="+mj-lt"/>
              </a:rPr>
              <a:t> </a:t>
            </a:r>
            <a:r>
              <a:rPr lang="en-GB" sz="1100" b="0" i="0" u="none" strike="noStrike" kern="1200" dirty="0">
                <a:solidFill>
                  <a:srgbClr val="425463"/>
                </a:solidFill>
                <a:effectLst/>
                <a:latin typeface="+mj-lt"/>
              </a:rPr>
              <a:t>present symptoms/behaviours and consequently assessments of risk and prioritisation when triaging.</a:t>
            </a:r>
          </a:p>
          <a:p>
            <a:pPr>
              <a:lnSpc>
                <a:spcPct val="100000"/>
              </a:lnSpc>
            </a:pPr>
            <a:r>
              <a:rPr lang="en-GB" sz="1100" dirty="0">
                <a:solidFill>
                  <a:srgbClr val="425463"/>
                </a:solidFill>
                <a:latin typeface="+mn-lt"/>
                <a:cs typeface="Arial" panose="020B0604020202020204" pitchFamily="34" charset="0"/>
              </a:rPr>
              <a:t>This report proposes explanations for the findings in our initial report on CYPMH waiting times based on the available data. For these findings to lead to CYPMH service improvement, </a:t>
            </a:r>
            <a:r>
              <a:rPr lang="en-GB" sz="1100" dirty="0">
                <a:solidFill>
                  <a:schemeClr val="tx1"/>
                </a:solidFill>
                <a:latin typeface="+mn-lt"/>
                <a:cs typeface="Arial" panose="020B0604020202020204" pitchFamily="34" charset="0"/>
              </a:rPr>
              <a:t>we suggest the following actions</a:t>
            </a:r>
            <a:r>
              <a:rPr lang="en-GB" sz="1100" dirty="0">
                <a:solidFill>
                  <a:srgbClr val="425463"/>
                </a:solidFill>
                <a:latin typeface="+mn-lt"/>
                <a:cs typeface="Arial" panose="020B0604020202020204" pitchFamily="34" charset="0"/>
              </a:rPr>
              <a:t>: </a:t>
            </a:r>
            <a:r>
              <a:rPr lang="en-US" sz="1100" dirty="0">
                <a:solidFill>
                  <a:srgbClr val="425463"/>
                </a:solidFill>
                <a:latin typeface="+mn-lt"/>
                <a:ea typeface="League Spartan" charset="0"/>
                <a:cs typeface="Poppins" pitchFamily="2" charset="77"/>
              </a:rPr>
              <a:t>1) share knowledge and best-practice; 2) improve MHSDS data quality; 3) develop and roll-out local analysis/reporting tools for service providers; 4) triangulate qualitative and quantitative research on factors driving waiting times</a:t>
            </a:r>
            <a:r>
              <a:rPr lang="en-GB" sz="1100" dirty="0">
                <a:solidFill>
                  <a:srgbClr val="425463"/>
                </a:solidFill>
                <a:latin typeface="+mn-lt"/>
                <a:ea typeface="League Spartan" charset="0"/>
                <a:cs typeface="Arial" panose="020B0604020202020204" pitchFamily="34" charset="0"/>
              </a:rPr>
              <a:t>.</a:t>
            </a:r>
            <a:endParaRPr lang="en-US" sz="1100" dirty="0">
              <a:solidFill>
                <a:srgbClr val="425463"/>
              </a:solidFill>
              <a:latin typeface="+mn-lt"/>
              <a:ea typeface="League Spartan" charset="0"/>
              <a:cs typeface="Poppins" pitchFamily="2" charset="77"/>
            </a:endParaRPr>
          </a:p>
        </p:txBody>
      </p:sp>
    </p:spTree>
    <p:extLst>
      <p:ext uri="{BB962C8B-B14F-4D97-AF65-F5344CB8AC3E}">
        <p14:creationId xmlns:p14="http://schemas.microsoft.com/office/powerpoint/2010/main" val="3263332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B272B-653B-0D9B-29AC-653D6BB766FE}"/>
              </a:ext>
            </a:extLst>
          </p:cNvPr>
          <p:cNvSpPr>
            <a:spLocks noGrp="1"/>
          </p:cNvSpPr>
          <p:nvPr>
            <p:ph type="title"/>
          </p:nvPr>
        </p:nvSpPr>
        <p:spPr/>
        <p:txBody>
          <a:bodyPr/>
          <a:lstStyle/>
          <a:p>
            <a:r>
              <a:rPr lang="en-GB" sz="3200" b="1">
                <a:effectLst/>
              </a:rPr>
              <a:t>Appendices</a:t>
            </a:r>
            <a:endParaRPr lang="en-GB"/>
          </a:p>
        </p:txBody>
      </p:sp>
    </p:spTree>
    <p:extLst>
      <p:ext uri="{BB962C8B-B14F-4D97-AF65-F5344CB8AC3E}">
        <p14:creationId xmlns:p14="http://schemas.microsoft.com/office/powerpoint/2010/main" val="3874881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1B2A5770-213C-6EAD-6BD1-B75DF0E5568A}"/>
              </a:ext>
            </a:extLst>
          </p:cNvPr>
          <p:cNvGraphicFramePr>
            <a:graphicFrameLocks noGrp="1"/>
          </p:cNvGraphicFramePr>
          <p:nvPr>
            <p:extLst>
              <p:ext uri="{D42A27DB-BD31-4B8C-83A1-F6EECF244321}">
                <p14:modId xmlns:p14="http://schemas.microsoft.com/office/powerpoint/2010/main" val="436868237"/>
              </p:ext>
            </p:extLst>
          </p:nvPr>
        </p:nvGraphicFramePr>
        <p:xfrm>
          <a:off x="678801" y="1544543"/>
          <a:ext cx="10834397" cy="4982400"/>
        </p:xfrm>
        <a:graphic>
          <a:graphicData uri="http://schemas.openxmlformats.org/drawingml/2006/table">
            <a:tbl>
              <a:tblPr/>
              <a:tblGrid>
                <a:gridCol w="1490466">
                  <a:extLst>
                    <a:ext uri="{9D8B030D-6E8A-4147-A177-3AD203B41FA5}">
                      <a16:colId xmlns:a16="http://schemas.microsoft.com/office/drawing/2014/main" val="546962182"/>
                    </a:ext>
                  </a:extLst>
                </a:gridCol>
                <a:gridCol w="4416859">
                  <a:extLst>
                    <a:ext uri="{9D8B030D-6E8A-4147-A177-3AD203B41FA5}">
                      <a16:colId xmlns:a16="http://schemas.microsoft.com/office/drawing/2014/main" val="2437518033"/>
                    </a:ext>
                  </a:extLst>
                </a:gridCol>
                <a:gridCol w="664233">
                  <a:extLst>
                    <a:ext uri="{9D8B030D-6E8A-4147-A177-3AD203B41FA5}">
                      <a16:colId xmlns:a16="http://schemas.microsoft.com/office/drawing/2014/main" val="3039607849"/>
                    </a:ext>
                  </a:extLst>
                </a:gridCol>
                <a:gridCol w="4262839">
                  <a:extLst>
                    <a:ext uri="{9D8B030D-6E8A-4147-A177-3AD203B41FA5}">
                      <a16:colId xmlns:a16="http://schemas.microsoft.com/office/drawing/2014/main" val="3879179582"/>
                    </a:ext>
                  </a:extLst>
                </a:gridCol>
              </a:tblGrid>
              <a:tr h="150584">
                <a:tc>
                  <a:txBody>
                    <a:bodyPr/>
                    <a:lstStyle/>
                    <a:p>
                      <a:pPr algn="l" fontAlgn="ctr"/>
                      <a:r>
                        <a:rPr lang="en-GB" sz="1000" b="1" i="0" u="none" strike="noStrike" dirty="0">
                          <a:solidFill>
                            <a:srgbClr val="FFFFFF"/>
                          </a:solidFill>
                          <a:effectLst/>
                          <a:latin typeface="Arial" panose="020B0604020202020204" pitchFamily="34" charset="0"/>
                        </a:rPr>
                        <a:t>Stakeholder Name</a:t>
                      </a:r>
                    </a:p>
                  </a:txBody>
                  <a:tcPr marL="36000" marR="36000" marT="28800" marB="288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ctr"/>
                      <a:r>
                        <a:rPr lang="en-GB" sz="1000" b="1" i="0" u="none" strike="noStrike" dirty="0">
                          <a:solidFill>
                            <a:srgbClr val="FFFFFF"/>
                          </a:solidFill>
                          <a:effectLst/>
                          <a:latin typeface="Arial"/>
                        </a:rPr>
                        <a:t>Title</a:t>
                      </a:r>
                    </a:p>
                  </a:txBody>
                  <a:tcPr marL="36000" marR="36000" marT="28800" marB="288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ctr"/>
                      <a:r>
                        <a:rPr lang="en-GB" sz="1000" b="1" i="0" u="none" strike="noStrike" dirty="0">
                          <a:solidFill>
                            <a:srgbClr val="FFFFFF"/>
                          </a:solidFill>
                          <a:effectLst/>
                          <a:latin typeface="Arial"/>
                        </a:rPr>
                        <a:t>ICB</a:t>
                      </a:r>
                    </a:p>
                  </a:txBody>
                  <a:tcPr marL="36000" marR="36000" marT="28800" marB="288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ctr"/>
                      <a:r>
                        <a:rPr lang="en-GB" sz="1000" b="1" i="0" u="none" strike="noStrike" dirty="0">
                          <a:solidFill>
                            <a:srgbClr val="FFFFFF"/>
                          </a:solidFill>
                          <a:effectLst/>
                          <a:latin typeface="Arial"/>
                        </a:rPr>
                        <a:t>Organisation / Group</a:t>
                      </a:r>
                    </a:p>
                  </a:txBody>
                  <a:tcPr marL="36000" marR="36000" marT="28800" marB="288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69439942"/>
                  </a:ext>
                </a:extLst>
              </a:tr>
              <a:tr h="272395">
                <a:tc>
                  <a:txBody>
                    <a:bodyPr/>
                    <a:lstStyle/>
                    <a:p>
                      <a:pPr algn="l" fontAlgn="b"/>
                      <a:r>
                        <a:rPr lang="en-GB" sz="1000" b="0" i="0" u="none" strike="noStrike" dirty="0">
                          <a:solidFill>
                            <a:srgbClr val="000000"/>
                          </a:solidFill>
                          <a:effectLst/>
                          <a:latin typeface="Arial"/>
                        </a:rPr>
                        <a:t>Sisa Moyo</a:t>
                      </a:r>
                    </a:p>
                  </a:txBody>
                  <a:tcPr marL="36000" marR="36000" marT="28800" marB="2880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Director of North London Partnerships and Transformation</a:t>
                      </a:r>
                      <a:br>
                        <a:rPr lang="en-GB" sz="1000" b="0" i="0" u="none" strike="noStrike" dirty="0">
                          <a:solidFill>
                            <a:srgbClr val="000000"/>
                          </a:solidFill>
                          <a:effectLst/>
                          <a:latin typeface="Arial"/>
                        </a:rPr>
                      </a:br>
                      <a:r>
                        <a:rPr lang="en-GB" sz="1000" b="0" i="0" u="none" strike="noStrike" dirty="0">
                          <a:solidFill>
                            <a:srgbClr val="000000"/>
                          </a:solidFill>
                          <a:effectLst/>
                          <a:latin typeface="Arial"/>
                        </a:rPr>
                        <a:t>Child and Adolescent Mental Health</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NCL</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panose="020B0604020202020204" pitchFamily="34" charset="0"/>
                        </a:rPr>
                        <a:t>Barnet, Enfield and Haringey Mental Health NHS Trust and</a:t>
                      </a:r>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Camden and Islington NHS Foundation Trust</a:t>
                      </a:r>
                    </a:p>
                  </a:txBody>
                  <a:tcPr marL="36000" marR="36000" marT="28800" marB="2880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extLst>
                  <a:ext uri="{0D108BD9-81ED-4DB2-BD59-A6C34878D82A}">
                    <a16:rowId xmlns:a16="http://schemas.microsoft.com/office/drawing/2014/main" val="4028960096"/>
                  </a:ext>
                </a:extLst>
              </a:tr>
              <a:tr h="150584">
                <a:tc>
                  <a:txBody>
                    <a:bodyPr/>
                    <a:lstStyle/>
                    <a:p>
                      <a:pPr algn="l" fontAlgn="b"/>
                      <a:r>
                        <a:rPr lang="en-GB" sz="1000" b="0" i="0" u="none" strike="noStrike" dirty="0">
                          <a:solidFill>
                            <a:srgbClr val="000000"/>
                          </a:solidFill>
                          <a:effectLst/>
                          <a:latin typeface="Arial"/>
                        </a:rPr>
                        <a:t>Andrew Smith</a:t>
                      </a:r>
                    </a:p>
                  </a:txBody>
                  <a:tcPr marL="36000" marR="36000" marT="28800" marB="2880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Programme Manager for Mental Health (CYP)</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NCL</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NCL ICB</a:t>
                      </a:r>
                    </a:p>
                  </a:txBody>
                  <a:tcPr marL="36000" marR="36000" marT="28800" marB="2880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extLst>
                  <a:ext uri="{0D108BD9-81ED-4DB2-BD59-A6C34878D82A}">
                    <a16:rowId xmlns:a16="http://schemas.microsoft.com/office/drawing/2014/main" val="1208442017"/>
                  </a:ext>
                </a:extLst>
              </a:tr>
              <a:tr h="150584">
                <a:tc>
                  <a:txBody>
                    <a:bodyPr/>
                    <a:lstStyle/>
                    <a:p>
                      <a:pPr algn="l" fontAlgn="b"/>
                      <a:r>
                        <a:rPr lang="en-GB" sz="1000" b="0" i="0" u="none" strike="noStrike" dirty="0">
                          <a:solidFill>
                            <a:srgbClr val="000000"/>
                          </a:solidFill>
                          <a:effectLst/>
                          <a:latin typeface="Arial"/>
                        </a:rPr>
                        <a:t>Amrus Ali</a:t>
                      </a:r>
                    </a:p>
                  </a:txBody>
                  <a:tcPr marL="36000" marR="36000" marT="28800" marB="2880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panose="020B0604020202020204" pitchFamily="34" charset="0"/>
                        </a:rPr>
                        <a:t>Associate Director of Performance &amp; Planning</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NEL</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East London NHS Foundation Trust</a:t>
                      </a:r>
                    </a:p>
                  </a:txBody>
                  <a:tcPr marL="36000" marR="36000" marT="28800" marB="2880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extLst>
                  <a:ext uri="{0D108BD9-81ED-4DB2-BD59-A6C34878D82A}">
                    <a16:rowId xmlns:a16="http://schemas.microsoft.com/office/drawing/2014/main" val="2860075283"/>
                  </a:ext>
                </a:extLst>
              </a:tr>
              <a:tr h="150584">
                <a:tc>
                  <a:txBody>
                    <a:bodyPr/>
                    <a:lstStyle/>
                    <a:p>
                      <a:pPr algn="l" fontAlgn="b"/>
                      <a:r>
                        <a:rPr lang="en-GB" sz="1000" b="0" i="0" u="none" strike="noStrike" dirty="0">
                          <a:solidFill>
                            <a:srgbClr val="000000"/>
                          </a:solidFill>
                          <a:effectLst/>
                          <a:latin typeface="Arial" panose="020B0604020202020204" pitchFamily="34" charset="0"/>
                        </a:rPr>
                        <a:t>Dale Greenwood</a:t>
                      </a:r>
                    </a:p>
                  </a:txBody>
                  <a:tcPr marL="36000" marR="36000" marT="28800" marB="2880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Lead for Mental Health in Schools</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NEL</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East London NHS Foundation Trust</a:t>
                      </a:r>
                    </a:p>
                  </a:txBody>
                  <a:tcPr marL="36000" marR="36000" marT="28800" marB="2880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extLst>
                  <a:ext uri="{0D108BD9-81ED-4DB2-BD59-A6C34878D82A}">
                    <a16:rowId xmlns:a16="http://schemas.microsoft.com/office/drawing/2014/main" val="1463892490"/>
                  </a:ext>
                </a:extLst>
              </a:tr>
              <a:tr h="150584">
                <a:tc>
                  <a:txBody>
                    <a:bodyPr/>
                    <a:lstStyle/>
                    <a:p>
                      <a:pPr algn="l" fontAlgn="b"/>
                      <a:r>
                        <a:rPr lang="en-GB" sz="1000" b="0" i="0" u="none" strike="noStrike" dirty="0">
                          <a:solidFill>
                            <a:srgbClr val="000000"/>
                          </a:solidFill>
                          <a:effectLst/>
                          <a:latin typeface="Arial"/>
                        </a:rPr>
                        <a:t>Lindsay Hobson</a:t>
                      </a:r>
                    </a:p>
                  </a:txBody>
                  <a:tcPr marL="36000" marR="36000" marT="28800" marB="2880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panose="020B0604020202020204" pitchFamily="34" charset="0"/>
                        </a:rPr>
                        <a:t>Associate Director of CAMHS services</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NEL</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East London NHS Foundation Trust</a:t>
                      </a:r>
                    </a:p>
                  </a:txBody>
                  <a:tcPr marL="36000" marR="36000" marT="28800" marB="2880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extLst>
                  <a:ext uri="{0D108BD9-81ED-4DB2-BD59-A6C34878D82A}">
                    <a16:rowId xmlns:a16="http://schemas.microsoft.com/office/drawing/2014/main" val="3378207557"/>
                  </a:ext>
                </a:extLst>
              </a:tr>
              <a:tr h="204107">
                <a:tc>
                  <a:txBody>
                    <a:bodyPr/>
                    <a:lstStyle/>
                    <a:p>
                      <a:pPr algn="l" fontAlgn="b"/>
                      <a:r>
                        <a:rPr lang="en-GB" sz="1000" b="0" i="0" u="none" strike="noStrike" dirty="0">
                          <a:solidFill>
                            <a:srgbClr val="000000"/>
                          </a:solidFill>
                          <a:effectLst/>
                          <a:latin typeface="Arial"/>
                        </a:rPr>
                        <a:t>Sarah Wilson</a:t>
                      </a:r>
                    </a:p>
                  </a:txBody>
                  <a:tcPr marL="36000" marR="36000" marT="28800" marB="2880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panose="020B0604020202020204" pitchFamily="34" charset="0"/>
                        </a:rPr>
                        <a:t>Director of Specialist Services</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NEL</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East London NHS Foundation Trust</a:t>
                      </a:r>
                    </a:p>
                  </a:txBody>
                  <a:tcPr marL="36000" marR="36000" marT="28800" marB="2880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extLst>
                  <a:ext uri="{0D108BD9-81ED-4DB2-BD59-A6C34878D82A}">
                    <a16:rowId xmlns:a16="http://schemas.microsoft.com/office/drawing/2014/main" val="3468816176"/>
                  </a:ext>
                </a:extLst>
              </a:tr>
              <a:tr h="150584">
                <a:tc>
                  <a:txBody>
                    <a:bodyPr/>
                    <a:lstStyle/>
                    <a:p>
                      <a:pPr algn="l" fontAlgn="b"/>
                      <a:r>
                        <a:rPr lang="en-GB" sz="1000" b="0" i="0" u="none" strike="noStrike" dirty="0">
                          <a:solidFill>
                            <a:srgbClr val="000000"/>
                          </a:solidFill>
                          <a:effectLst/>
                          <a:latin typeface="Arial"/>
                        </a:rPr>
                        <a:t>Yinka </a:t>
                      </a:r>
                      <a:r>
                        <a:rPr lang="en-GB" sz="1000" b="0" i="0" u="none" strike="noStrike" err="1">
                          <a:solidFill>
                            <a:srgbClr val="000000"/>
                          </a:solidFill>
                          <a:effectLst/>
                          <a:latin typeface="Arial"/>
                        </a:rPr>
                        <a:t>Ekungomi</a:t>
                      </a:r>
                      <a:endParaRPr lang="en-GB" sz="1000" b="0" i="0" u="none" strike="noStrike">
                        <a:solidFill>
                          <a:srgbClr val="000000"/>
                        </a:solidFill>
                        <a:effectLst/>
                        <a:latin typeface="Arial"/>
                      </a:endParaRPr>
                    </a:p>
                  </a:txBody>
                  <a:tcPr marL="36000" marR="36000" marT="28800" marB="2880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panose="020B0604020202020204" pitchFamily="34" charset="0"/>
                        </a:rPr>
                        <a:t>Corporate Performance Manager</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NEL</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East London NHS Foundation Trust</a:t>
                      </a:r>
                    </a:p>
                  </a:txBody>
                  <a:tcPr marL="36000" marR="36000" marT="28800" marB="2880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extLst>
                  <a:ext uri="{0D108BD9-81ED-4DB2-BD59-A6C34878D82A}">
                    <a16:rowId xmlns:a16="http://schemas.microsoft.com/office/drawing/2014/main" val="678161592"/>
                  </a:ext>
                </a:extLst>
              </a:tr>
              <a:tr h="150584">
                <a:tc>
                  <a:txBody>
                    <a:bodyPr/>
                    <a:lstStyle/>
                    <a:p>
                      <a:pPr algn="l" fontAlgn="b"/>
                      <a:r>
                        <a:rPr lang="en-GB" sz="1000" b="0" i="0" u="none" strike="noStrike" dirty="0">
                          <a:solidFill>
                            <a:srgbClr val="000000"/>
                          </a:solidFill>
                          <a:effectLst/>
                          <a:latin typeface="Arial"/>
                        </a:rPr>
                        <a:t>Dan Burningham</a:t>
                      </a:r>
                    </a:p>
                  </a:txBody>
                  <a:tcPr marL="36000" marR="36000" marT="28800" marB="2880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Mental Health Programme Director</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NEL</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NEL ICB</a:t>
                      </a:r>
                    </a:p>
                  </a:txBody>
                  <a:tcPr marL="36000" marR="36000" marT="28800" marB="2880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extLst>
                  <a:ext uri="{0D108BD9-81ED-4DB2-BD59-A6C34878D82A}">
                    <a16:rowId xmlns:a16="http://schemas.microsoft.com/office/drawing/2014/main" val="1835493482"/>
                  </a:ext>
                </a:extLst>
              </a:tr>
              <a:tr h="150584">
                <a:tc>
                  <a:txBody>
                    <a:bodyPr/>
                    <a:lstStyle/>
                    <a:p>
                      <a:pPr algn="l" fontAlgn="b"/>
                      <a:r>
                        <a:rPr lang="en-GB" sz="1000" b="0" i="0" u="none" strike="noStrike" dirty="0">
                          <a:solidFill>
                            <a:srgbClr val="000000"/>
                          </a:solidFill>
                          <a:effectLst/>
                          <a:latin typeface="Arial"/>
                        </a:rPr>
                        <a:t>Abigail Oppong-Boateng</a:t>
                      </a:r>
                    </a:p>
                  </a:txBody>
                  <a:tcPr marL="36000" marR="36000" marT="28800" marB="2880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Strategic Clinical Lead for NELFT London CAMHS</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NEL</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North East London NHS Foundation Trust</a:t>
                      </a:r>
                    </a:p>
                  </a:txBody>
                  <a:tcPr marL="36000" marR="36000" marT="28800" marB="2880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extLst>
                  <a:ext uri="{0D108BD9-81ED-4DB2-BD59-A6C34878D82A}">
                    <a16:rowId xmlns:a16="http://schemas.microsoft.com/office/drawing/2014/main" val="1265815226"/>
                  </a:ext>
                </a:extLst>
              </a:tr>
              <a:tr h="150584">
                <a:tc>
                  <a:txBody>
                    <a:bodyPr/>
                    <a:lstStyle/>
                    <a:p>
                      <a:pPr algn="l" fontAlgn="b"/>
                      <a:r>
                        <a:rPr lang="en-GB" sz="1000" b="0" i="0" u="none" strike="noStrike" dirty="0">
                          <a:solidFill>
                            <a:srgbClr val="000000"/>
                          </a:solidFill>
                          <a:effectLst/>
                          <a:latin typeface="Arial"/>
                        </a:rPr>
                        <a:t>Ian Kirkwood</a:t>
                      </a:r>
                    </a:p>
                  </a:txBody>
                  <a:tcPr marL="36000" marR="36000" marT="28800" marB="2880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Head of Performance and Information</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NWL</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Central and North West London NHS Foundation Trust</a:t>
                      </a:r>
                    </a:p>
                  </a:txBody>
                  <a:tcPr marL="36000" marR="36000" marT="28800" marB="2880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extLst>
                  <a:ext uri="{0D108BD9-81ED-4DB2-BD59-A6C34878D82A}">
                    <a16:rowId xmlns:a16="http://schemas.microsoft.com/office/drawing/2014/main" val="1813670494"/>
                  </a:ext>
                </a:extLst>
              </a:tr>
              <a:tr h="150584">
                <a:tc>
                  <a:txBody>
                    <a:bodyPr/>
                    <a:lstStyle/>
                    <a:p>
                      <a:pPr algn="l" fontAlgn="b"/>
                      <a:r>
                        <a:rPr lang="en-GB" sz="1000" b="0" i="0" u="none" strike="noStrike" dirty="0">
                          <a:solidFill>
                            <a:srgbClr val="000000"/>
                          </a:solidFill>
                          <a:effectLst/>
                          <a:latin typeface="Arial"/>
                        </a:rPr>
                        <a:t>Warren Lott</a:t>
                      </a:r>
                    </a:p>
                  </a:txBody>
                  <a:tcPr marL="36000" marR="36000" marT="28800" marB="2880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panose="020B0604020202020204" pitchFamily="34" charset="0"/>
                        </a:rPr>
                        <a:t>Head of Service Community CAMHS Goodall Division</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NWL</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Central and North West London NHS Foundation Trust</a:t>
                      </a:r>
                    </a:p>
                  </a:txBody>
                  <a:tcPr marL="36000" marR="36000" marT="28800" marB="2880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extLst>
                  <a:ext uri="{0D108BD9-81ED-4DB2-BD59-A6C34878D82A}">
                    <a16:rowId xmlns:a16="http://schemas.microsoft.com/office/drawing/2014/main" val="755845398"/>
                  </a:ext>
                </a:extLst>
              </a:tr>
              <a:tr h="150584">
                <a:tc>
                  <a:txBody>
                    <a:bodyPr/>
                    <a:lstStyle/>
                    <a:p>
                      <a:pPr algn="l" fontAlgn="b"/>
                      <a:r>
                        <a:rPr lang="en-GB" sz="1000" b="0" i="0" u="none" strike="noStrike" dirty="0">
                          <a:solidFill>
                            <a:srgbClr val="000000"/>
                          </a:solidFill>
                          <a:effectLst/>
                          <a:latin typeface="Arial"/>
                        </a:rPr>
                        <a:t>Benjamin Pierce</a:t>
                      </a:r>
                    </a:p>
                  </a:txBody>
                  <a:tcPr marL="36000" marR="36000" marT="28800" marB="2880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Head of Data Analytics and Partnerships </a:t>
                      </a:r>
                      <a:endParaRPr lang="en-GB" sz="1000" b="0" i="0" u="none" strike="noStrike">
                        <a:solidFill>
                          <a:srgbClr val="000000"/>
                        </a:solidFill>
                        <a:effectLst/>
                        <a:latin typeface="Arial" panose="020B0604020202020204" pitchFamily="34" charset="0"/>
                      </a:endParaRP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NWL</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Imperial College Health Partners</a:t>
                      </a:r>
                    </a:p>
                  </a:txBody>
                  <a:tcPr marL="36000" marR="36000" marT="28800" marB="2880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extLst>
                  <a:ext uri="{0D108BD9-81ED-4DB2-BD59-A6C34878D82A}">
                    <a16:rowId xmlns:a16="http://schemas.microsoft.com/office/drawing/2014/main" val="2801828926"/>
                  </a:ext>
                </a:extLst>
              </a:tr>
              <a:tr h="150584">
                <a:tc>
                  <a:txBody>
                    <a:bodyPr/>
                    <a:lstStyle/>
                    <a:p>
                      <a:pPr algn="l" fontAlgn="b"/>
                      <a:r>
                        <a:rPr lang="en-GB" sz="1000" b="0" i="0" u="none" strike="noStrike" dirty="0">
                          <a:solidFill>
                            <a:srgbClr val="000000"/>
                          </a:solidFill>
                          <a:effectLst/>
                          <a:latin typeface="Arial"/>
                        </a:rPr>
                        <a:t>Ben Sanders</a:t>
                      </a:r>
                    </a:p>
                  </a:txBody>
                  <a:tcPr marL="36000" marR="36000" marT="28800" marB="2880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Programme Manager for CYP Mental Health - MHLDA Programme </a:t>
                      </a:r>
                      <a:endParaRPr lang="en-GB" sz="1000" b="0" i="0" u="none" strike="noStrike">
                        <a:solidFill>
                          <a:srgbClr val="000000"/>
                        </a:solidFill>
                        <a:effectLst/>
                        <a:latin typeface="Arial" panose="020B0604020202020204" pitchFamily="34" charset="0"/>
                      </a:endParaRP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NWL</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NWL ICB</a:t>
                      </a:r>
                    </a:p>
                  </a:txBody>
                  <a:tcPr marL="36000" marR="36000" marT="28800" marB="2880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extLst>
                  <a:ext uri="{0D108BD9-81ED-4DB2-BD59-A6C34878D82A}">
                    <a16:rowId xmlns:a16="http://schemas.microsoft.com/office/drawing/2014/main" val="3823301155"/>
                  </a:ext>
                </a:extLst>
              </a:tr>
              <a:tr h="150584">
                <a:tc>
                  <a:txBody>
                    <a:bodyPr/>
                    <a:lstStyle/>
                    <a:p>
                      <a:pPr algn="l" fontAlgn="b"/>
                      <a:r>
                        <a:rPr lang="en-GB" sz="1000" b="0" i="0" u="none" strike="noStrike" dirty="0">
                          <a:solidFill>
                            <a:srgbClr val="000000"/>
                          </a:solidFill>
                          <a:effectLst/>
                          <a:latin typeface="Arial"/>
                        </a:rPr>
                        <a:t>Hana Ali</a:t>
                      </a:r>
                    </a:p>
                  </a:txBody>
                  <a:tcPr marL="36000" marR="36000" marT="28800" marB="2880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Analytics Lead (ICS Workstreams)</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NWL</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NWL ICB</a:t>
                      </a:r>
                    </a:p>
                  </a:txBody>
                  <a:tcPr marL="36000" marR="36000" marT="28800" marB="2880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extLst>
                  <a:ext uri="{0D108BD9-81ED-4DB2-BD59-A6C34878D82A}">
                    <a16:rowId xmlns:a16="http://schemas.microsoft.com/office/drawing/2014/main" val="4255104144"/>
                  </a:ext>
                </a:extLst>
              </a:tr>
              <a:tr h="150584">
                <a:tc>
                  <a:txBody>
                    <a:bodyPr/>
                    <a:lstStyle/>
                    <a:p>
                      <a:pPr algn="l" fontAlgn="b"/>
                      <a:r>
                        <a:rPr lang="en-GB" sz="1000" b="0" i="0" u="none" strike="noStrike" dirty="0">
                          <a:solidFill>
                            <a:srgbClr val="000000"/>
                          </a:solidFill>
                          <a:effectLst/>
                          <a:latin typeface="Arial"/>
                        </a:rPr>
                        <a:t>Jacqueline Legge</a:t>
                      </a:r>
                    </a:p>
                  </a:txBody>
                  <a:tcPr marL="36000" marR="36000" marT="28800" marB="2880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Analyst</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NWL</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NWL ICB</a:t>
                      </a:r>
                    </a:p>
                  </a:txBody>
                  <a:tcPr marL="36000" marR="36000" marT="28800" marB="2880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extLst>
                  <a:ext uri="{0D108BD9-81ED-4DB2-BD59-A6C34878D82A}">
                    <a16:rowId xmlns:a16="http://schemas.microsoft.com/office/drawing/2014/main" val="2432659640"/>
                  </a:ext>
                </a:extLst>
              </a:tr>
              <a:tr h="150584">
                <a:tc>
                  <a:txBody>
                    <a:bodyPr/>
                    <a:lstStyle/>
                    <a:p>
                      <a:pPr algn="l" fontAlgn="b"/>
                      <a:r>
                        <a:rPr lang="en-GB" sz="1000" b="0" i="0" u="none" strike="noStrike" dirty="0">
                          <a:solidFill>
                            <a:srgbClr val="000000"/>
                          </a:solidFill>
                          <a:effectLst/>
                          <a:latin typeface="Arial"/>
                        </a:rPr>
                        <a:t>Sue Graham</a:t>
                      </a:r>
                    </a:p>
                  </a:txBody>
                  <a:tcPr marL="36000" marR="36000" marT="28800" marB="2880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panose="020B0604020202020204" pitchFamily="34" charset="0"/>
                        </a:rPr>
                        <a:t>Programme Manager - Learning Disabilities and Autism</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NWL</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NWL ICB</a:t>
                      </a:r>
                    </a:p>
                  </a:txBody>
                  <a:tcPr marL="36000" marR="36000" marT="28800" marB="2880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extLst>
                  <a:ext uri="{0D108BD9-81ED-4DB2-BD59-A6C34878D82A}">
                    <a16:rowId xmlns:a16="http://schemas.microsoft.com/office/drawing/2014/main" val="2417738492"/>
                  </a:ext>
                </a:extLst>
              </a:tr>
              <a:tr h="150584">
                <a:tc>
                  <a:txBody>
                    <a:bodyPr/>
                    <a:lstStyle/>
                    <a:p>
                      <a:pPr algn="l" fontAlgn="b"/>
                      <a:r>
                        <a:rPr lang="en-GB" sz="1000" b="0" i="0" u="none" strike="noStrike" dirty="0">
                          <a:solidFill>
                            <a:srgbClr val="000000"/>
                          </a:solidFill>
                          <a:effectLst/>
                          <a:latin typeface="Arial"/>
                        </a:rPr>
                        <a:t>Ellen McGale</a:t>
                      </a:r>
                    </a:p>
                  </a:txBody>
                  <a:tcPr marL="36000" marR="36000" marT="28800" marB="2880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Mental Health Transformation and Planning Lead</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SEL</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SEL ICB</a:t>
                      </a:r>
                    </a:p>
                  </a:txBody>
                  <a:tcPr marL="36000" marR="36000" marT="28800" marB="2880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extLst>
                  <a:ext uri="{0D108BD9-81ED-4DB2-BD59-A6C34878D82A}">
                    <a16:rowId xmlns:a16="http://schemas.microsoft.com/office/drawing/2014/main" val="3170607342"/>
                  </a:ext>
                </a:extLst>
              </a:tr>
              <a:tr h="150584">
                <a:tc>
                  <a:txBody>
                    <a:bodyPr/>
                    <a:lstStyle/>
                    <a:p>
                      <a:pPr algn="l" fontAlgn="b"/>
                      <a:r>
                        <a:rPr lang="en-GB" sz="1000" b="0" i="0" u="none" strike="noStrike" dirty="0">
                          <a:solidFill>
                            <a:srgbClr val="000000"/>
                          </a:solidFill>
                          <a:effectLst/>
                          <a:latin typeface="Arial"/>
                        </a:rPr>
                        <a:t>Claude </a:t>
                      </a:r>
                      <a:r>
                        <a:rPr lang="en-GB" sz="1000" b="0" i="0" u="none" strike="noStrike" dirty="0" err="1">
                          <a:solidFill>
                            <a:srgbClr val="000000"/>
                          </a:solidFill>
                          <a:effectLst/>
                          <a:latin typeface="Arial"/>
                        </a:rPr>
                        <a:t>Jousselin</a:t>
                      </a:r>
                    </a:p>
                  </a:txBody>
                  <a:tcPr marL="36000" marR="36000" marT="28800" marB="2880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CAMHS Deputy Director</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SEL</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South London and Maudsley NHS Foundation Trust</a:t>
                      </a:r>
                    </a:p>
                  </a:txBody>
                  <a:tcPr marL="36000" marR="36000" marT="28800" marB="2880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extLst>
                  <a:ext uri="{0D108BD9-81ED-4DB2-BD59-A6C34878D82A}">
                    <a16:rowId xmlns:a16="http://schemas.microsoft.com/office/drawing/2014/main" val="844489523"/>
                  </a:ext>
                </a:extLst>
              </a:tr>
              <a:tr h="150584">
                <a:tc>
                  <a:txBody>
                    <a:bodyPr/>
                    <a:lstStyle/>
                    <a:p>
                      <a:pPr algn="l" fontAlgn="b"/>
                      <a:r>
                        <a:rPr lang="en-GB" sz="1000" b="0" i="0" u="none" strike="noStrike" dirty="0">
                          <a:solidFill>
                            <a:srgbClr val="000000"/>
                          </a:solidFill>
                          <a:effectLst/>
                          <a:latin typeface="Arial" panose="020B0604020202020204" pitchFamily="34" charset="0"/>
                        </a:rPr>
                        <a:t>Philippa Heath</a:t>
                      </a:r>
                    </a:p>
                  </a:txBody>
                  <a:tcPr marL="36000" marR="36000" marT="28800" marB="2880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lvl="0" algn="l">
                        <a:buNone/>
                      </a:pPr>
                      <a:r>
                        <a:rPr lang="en-GB" sz="1000" b="0" i="0" u="none" strike="noStrike" baseline="0" noProof="0" dirty="0">
                          <a:solidFill>
                            <a:srgbClr val="000000"/>
                          </a:solidFill>
                          <a:effectLst/>
                          <a:latin typeface="Arial"/>
                        </a:rPr>
                        <a:t>CAMHS Clinical Informatics Lead</a:t>
                      </a:r>
                      <a:endParaRPr lang="en-US" dirty="0"/>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SEL</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South London and Maudsley NHS Foundation Trust</a:t>
                      </a:r>
                    </a:p>
                  </a:txBody>
                  <a:tcPr marL="36000" marR="36000" marT="28800" marB="2880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extLst>
                  <a:ext uri="{0D108BD9-81ED-4DB2-BD59-A6C34878D82A}">
                    <a16:rowId xmlns:a16="http://schemas.microsoft.com/office/drawing/2014/main" val="3586896464"/>
                  </a:ext>
                </a:extLst>
              </a:tr>
              <a:tr h="150584">
                <a:tc>
                  <a:txBody>
                    <a:bodyPr/>
                    <a:lstStyle/>
                    <a:p>
                      <a:pPr algn="l" fontAlgn="b"/>
                      <a:r>
                        <a:rPr lang="en-GB" sz="1000" b="0" i="0" u="none" strike="noStrike" dirty="0">
                          <a:solidFill>
                            <a:srgbClr val="000000"/>
                          </a:solidFill>
                          <a:effectLst/>
                          <a:latin typeface="Arial"/>
                        </a:rPr>
                        <a:t>Dominic Leigh</a:t>
                      </a:r>
                    </a:p>
                  </a:txBody>
                  <a:tcPr marL="36000" marR="36000" marT="28800" marB="2880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panose="020B0604020202020204" pitchFamily="34" charset="0"/>
                        </a:rPr>
                        <a:t>CAMHS Service Manager</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SEL</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err="1">
                          <a:solidFill>
                            <a:srgbClr val="000000"/>
                          </a:solidFill>
                          <a:effectLst/>
                          <a:latin typeface="Arial"/>
                        </a:rPr>
                        <a:t>Oxleas</a:t>
                      </a:r>
                      <a:r>
                        <a:rPr lang="en-GB" sz="1000" b="0" i="0" u="none" strike="noStrike" dirty="0">
                          <a:solidFill>
                            <a:srgbClr val="000000"/>
                          </a:solidFill>
                          <a:effectLst/>
                          <a:latin typeface="Arial"/>
                        </a:rPr>
                        <a:t> NHS Foundation Trust</a:t>
                      </a:r>
                    </a:p>
                  </a:txBody>
                  <a:tcPr marL="36000" marR="36000" marT="28800" marB="2880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extLst>
                  <a:ext uri="{0D108BD9-81ED-4DB2-BD59-A6C34878D82A}">
                    <a16:rowId xmlns:a16="http://schemas.microsoft.com/office/drawing/2014/main" val="2752335428"/>
                  </a:ext>
                </a:extLst>
              </a:tr>
              <a:tr h="150584">
                <a:tc>
                  <a:txBody>
                    <a:bodyPr/>
                    <a:lstStyle/>
                    <a:p>
                      <a:pPr algn="l" fontAlgn="b"/>
                      <a:r>
                        <a:rPr lang="en-GB" sz="1000" b="0" i="0" u="none" strike="noStrike" dirty="0">
                          <a:solidFill>
                            <a:srgbClr val="000000"/>
                          </a:solidFill>
                          <a:effectLst/>
                          <a:latin typeface="Arial"/>
                        </a:rPr>
                        <a:t>Nicholas Wilson</a:t>
                      </a:r>
                    </a:p>
                  </a:txBody>
                  <a:tcPr marL="36000" marR="36000" marT="28800" marB="2880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Clinical Manager</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SWL</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South West London and St George's Mental Health NHS Trust</a:t>
                      </a:r>
                    </a:p>
                  </a:txBody>
                  <a:tcPr marL="36000" marR="36000" marT="28800" marB="2880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9525" cap="flat" cmpd="sng" algn="ctr">
                      <a:solidFill>
                        <a:srgbClr val="E8EDEE"/>
                      </a:solid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extLst>
                  <a:ext uri="{0D108BD9-81ED-4DB2-BD59-A6C34878D82A}">
                    <a16:rowId xmlns:a16="http://schemas.microsoft.com/office/drawing/2014/main" val="3401781781"/>
                  </a:ext>
                </a:extLst>
              </a:tr>
              <a:tr h="150584">
                <a:tc>
                  <a:txBody>
                    <a:bodyPr/>
                    <a:lstStyle/>
                    <a:p>
                      <a:pPr algn="l" fontAlgn="b"/>
                      <a:r>
                        <a:rPr lang="en-GB" sz="1000" b="0" i="0" u="none" strike="noStrike" dirty="0">
                          <a:solidFill>
                            <a:srgbClr val="000000"/>
                          </a:solidFill>
                          <a:effectLst/>
                          <a:latin typeface="Arial"/>
                        </a:rPr>
                        <a:t>Rachel Tucker</a:t>
                      </a:r>
                    </a:p>
                  </a:txBody>
                  <a:tcPr marL="36000" marR="36000" marT="28800" marB="2880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Head of Psychology and Psychotherapy CAMHS</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a:rPr>
                        <a:t>SWL</a:t>
                      </a:r>
                    </a:p>
                  </a:txBody>
                  <a:tcPr marL="36000" marR="36000" marT="28800" marB="288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tc>
                  <a:txBody>
                    <a:bodyPr/>
                    <a:lstStyle/>
                    <a:p>
                      <a:pPr algn="l" fontAlgn="b"/>
                      <a:r>
                        <a:rPr lang="en-GB" sz="1000" b="0" i="0" u="none" strike="noStrike" dirty="0">
                          <a:solidFill>
                            <a:srgbClr val="000000"/>
                          </a:solidFill>
                          <a:effectLst/>
                          <a:latin typeface="Arial" panose="020B0604020202020204" pitchFamily="34" charset="0"/>
                        </a:rPr>
                        <a:t>South West London and St George's Mental Health NHS Trust</a:t>
                      </a:r>
                    </a:p>
                  </a:txBody>
                  <a:tcPr marL="36000" marR="36000" marT="28800" marB="2880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E8EDEE"/>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69804"/>
                      </a:srgbClr>
                    </a:solidFill>
                  </a:tcPr>
                </a:tc>
                <a:extLst>
                  <a:ext uri="{0D108BD9-81ED-4DB2-BD59-A6C34878D82A}">
                    <a16:rowId xmlns:a16="http://schemas.microsoft.com/office/drawing/2014/main" val="2518952562"/>
                  </a:ext>
                </a:extLst>
              </a:tr>
            </a:tbl>
          </a:graphicData>
        </a:graphic>
      </p:graphicFrame>
      <p:sp>
        <p:nvSpPr>
          <p:cNvPr id="2" name="Slide Number Placeholder 1">
            <a:extLst>
              <a:ext uri="{FF2B5EF4-FFF2-40B4-BE49-F238E27FC236}">
                <a16:creationId xmlns:a16="http://schemas.microsoft.com/office/drawing/2014/main" id="{2E39BE49-9EC0-5D53-76D2-F2440C25C416}"/>
              </a:ext>
            </a:extLst>
          </p:cNvPr>
          <p:cNvSpPr>
            <a:spLocks noGrp="1"/>
          </p:cNvSpPr>
          <p:nvPr>
            <p:ph type="sldNum" sz="quarter" idx="15"/>
          </p:nvPr>
        </p:nvSpPr>
        <p:spPr/>
        <p:txBody>
          <a:bodyPr/>
          <a:lstStyle/>
          <a:p>
            <a:fld id="{CF839E00-920F-44B0-A87D-3D18AF2DE1AE}" type="slidenum">
              <a:rPr lang="en-GB" smtClean="0"/>
              <a:t>31</a:t>
            </a:fld>
            <a:endParaRPr lang="en-GB"/>
          </a:p>
        </p:txBody>
      </p:sp>
      <p:sp>
        <p:nvSpPr>
          <p:cNvPr id="3" name="Title 2">
            <a:extLst>
              <a:ext uri="{FF2B5EF4-FFF2-40B4-BE49-F238E27FC236}">
                <a16:creationId xmlns:a16="http://schemas.microsoft.com/office/drawing/2014/main" id="{65201A88-B009-ACAF-DF0C-D51FE56913B7}"/>
              </a:ext>
            </a:extLst>
          </p:cNvPr>
          <p:cNvSpPr>
            <a:spLocks noGrp="1"/>
          </p:cNvSpPr>
          <p:nvPr>
            <p:ph type="title"/>
          </p:nvPr>
        </p:nvSpPr>
        <p:spPr>
          <a:xfrm>
            <a:off x="763200" y="770400"/>
            <a:ext cx="4802400" cy="365400"/>
          </a:xfrm>
        </p:spPr>
        <p:txBody>
          <a:bodyPr/>
          <a:lstStyle/>
          <a:p>
            <a:r>
              <a:rPr lang="en-US" dirty="0">
                <a:latin typeface="Arial" panose="020B0604020202020204" pitchFamily="34" charset="0"/>
                <a:cs typeface="Arial" panose="020B0604020202020204" pitchFamily="34" charset="0"/>
              </a:rPr>
              <a:t>Appendix 1 – Stakeholder </a:t>
            </a:r>
            <a:r>
              <a:rPr lang="en-US" dirty="0">
                <a:cs typeface="Arial" panose="020B0604020202020204" pitchFamily="34" charset="0"/>
              </a:rPr>
              <a:t>l</a:t>
            </a:r>
            <a:r>
              <a:rPr lang="en-US" dirty="0">
                <a:latin typeface="Arial" panose="020B0604020202020204" pitchFamily="34" charset="0"/>
                <a:cs typeface="Arial" panose="020B0604020202020204" pitchFamily="34" charset="0"/>
              </a:rPr>
              <a:t>ist </a:t>
            </a:r>
          </a:p>
        </p:txBody>
      </p:sp>
      <p:sp>
        <p:nvSpPr>
          <p:cNvPr id="5" name="TextBox 4">
            <a:extLst>
              <a:ext uri="{FF2B5EF4-FFF2-40B4-BE49-F238E27FC236}">
                <a16:creationId xmlns:a16="http://schemas.microsoft.com/office/drawing/2014/main" id="{9B3499F8-1DB0-3904-60DE-276AB71EEB24}"/>
              </a:ext>
            </a:extLst>
          </p:cNvPr>
          <p:cNvSpPr txBox="1"/>
          <p:nvPr/>
        </p:nvSpPr>
        <p:spPr>
          <a:xfrm>
            <a:off x="678801" y="1135800"/>
            <a:ext cx="10834397" cy="276999"/>
          </a:xfrm>
          <a:prstGeom prst="rect">
            <a:avLst/>
          </a:prstGeom>
          <a:noFill/>
        </p:spPr>
        <p:txBody>
          <a:bodyPr wrap="square">
            <a:spAutoFit/>
          </a:bodyPr>
          <a:lstStyle/>
          <a:p>
            <a:r>
              <a:rPr lang="en-US" sz="1200">
                <a:solidFill>
                  <a:srgbClr val="425463"/>
                </a:solidFill>
              </a:rPr>
              <a:t>We engaged with the following stakeholders from ICBs and mental health providers: </a:t>
            </a:r>
            <a:endParaRPr lang="en-US" sz="1200"/>
          </a:p>
        </p:txBody>
      </p:sp>
    </p:spTree>
    <p:extLst>
      <p:ext uri="{BB962C8B-B14F-4D97-AF65-F5344CB8AC3E}">
        <p14:creationId xmlns:p14="http://schemas.microsoft.com/office/powerpoint/2010/main" val="889527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32FD07-8326-B47F-6A72-3ED87FCBDBE4}"/>
              </a:ext>
            </a:extLst>
          </p:cNvPr>
          <p:cNvSpPr>
            <a:spLocks noGrp="1"/>
          </p:cNvSpPr>
          <p:nvPr>
            <p:ph type="sldNum" sz="quarter" idx="15"/>
          </p:nvPr>
        </p:nvSpPr>
        <p:spPr/>
        <p:txBody>
          <a:bodyPr/>
          <a:lstStyle/>
          <a:p>
            <a:fld id="{CF839E00-920F-44B0-A87D-3D18AF2DE1AE}" type="slidenum">
              <a:rPr lang="en-GB" smtClean="0"/>
              <a:t>32</a:t>
            </a:fld>
            <a:endParaRPr lang="en-GB"/>
          </a:p>
        </p:txBody>
      </p:sp>
      <p:sp>
        <p:nvSpPr>
          <p:cNvPr id="3" name="Title 2">
            <a:extLst>
              <a:ext uri="{FF2B5EF4-FFF2-40B4-BE49-F238E27FC236}">
                <a16:creationId xmlns:a16="http://schemas.microsoft.com/office/drawing/2014/main" id="{E5282407-896D-FC3C-7AC1-FA5EBB91E1AC}"/>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Appendix </a:t>
            </a:r>
            <a:r>
              <a:rPr lang="en-US">
                <a:cs typeface="Arial" panose="020B0604020202020204" pitchFamily="34" charset="0"/>
              </a:rPr>
              <a:t>2</a:t>
            </a:r>
            <a:r>
              <a:rPr lang="en-US">
                <a:latin typeface="Arial" panose="020B0604020202020204" pitchFamily="34" charset="0"/>
                <a:cs typeface="Arial" panose="020B0604020202020204" pitchFamily="34" charset="0"/>
              </a:rPr>
              <a:t> - Glossary</a:t>
            </a:r>
          </a:p>
        </p:txBody>
      </p:sp>
      <p:sp>
        <p:nvSpPr>
          <p:cNvPr id="4" name="Text Placeholder 3">
            <a:extLst>
              <a:ext uri="{FF2B5EF4-FFF2-40B4-BE49-F238E27FC236}">
                <a16:creationId xmlns:a16="http://schemas.microsoft.com/office/drawing/2014/main" id="{19D084BA-D028-5228-DA35-4EC884F9BCAE}"/>
              </a:ext>
            </a:extLst>
          </p:cNvPr>
          <p:cNvSpPr>
            <a:spLocks noGrp="1"/>
          </p:cNvSpPr>
          <p:nvPr>
            <p:ph type="body" sz="quarter" idx="18"/>
          </p:nvPr>
        </p:nvSpPr>
        <p:spPr>
          <a:xfrm>
            <a:off x="763200" y="1411511"/>
            <a:ext cx="5112306" cy="5038935"/>
          </a:xfrm>
        </p:spPr>
        <p:txBody>
          <a:bodyPr lIns="91440" tIns="45720" rIns="91440" bIns="45720" anchor="t"/>
          <a:lstStyle/>
          <a:p>
            <a:r>
              <a:rPr lang="en-US" b="1" dirty="0">
                <a:cs typeface="Arial" panose="020B0604020202020204" pitchFamily="34" charset="0"/>
              </a:rPr>
              <a:t>Initial Wait </a:t>
            </a:r>
            <a:r>
              <a:rPr lang="en-US" dirty="0">
                <a:cs typeface="Arial" panose="020B0604020202020204" pitchFamily="34" charset="0"/>
              </a:rPr>
              <a:t>– The wait between obtaining a referral and having a first care contact</a:t>
            </a:r>
          </a:p>
          <a:p>
            <a:r>
              <a:rPr lang="en-US" b="1" dirty="0">
                <a:cs typeface="Arial" panose="020B0604020202020204" pitchFamily="34" charset="0"/>
              </a:rPr>
              <a:t>Hidden Wait</a:t>
            </a:r>
            <a:r>
              <a:rPr lang="en-US" dirty="0">
                <a:cs typeface="Arial" panose="020B0604020202020204" pitchFamily="34" charset="0"/>
              </a:rPr>
              <a:t> – The wait between the first and second care contact</a:t>
            </a:r>
          </a:p>
          <a:p>
            <a:r>
              <a:rPr lang="en-US" b="1" dirty="0">
                <a:cs typeface="Arial" panose="020B0604020202020204" pitchFamily="34" charset="0"/>
              </a:rPr>
              <a:t>Acuity </a:t>
            </a:r>
            <a:r>
              <a:rPr lang="en-US" dirty="0">
                <a:cs typeface="Arial" panose="020B0604020202020204" pitchFamily="34" charset="0"/>
              </a:rPr>
              <a:t>– a measure that captures the seriousness and urgency of a medical condition as well as the complexity involved in treating it.</a:t>
            </a:r>
          </a:p>
          <a:p>
            <a:r>
              <a:rPr lang="en-US" b="1" dirty="0">
                <a:cs typeface="Arial" panose="020B0604020202020204" pitchFamily="34" charset="0"/>
              </a:rPr>
              <a:t>CYP</a:t>
            </a:r>
            <a:r>
              <a:rPr lang="en-US" dirty="0">
                <a:cs typeface="Arial" panose="020B0604020202020204" pitchFamily="34" charset="0"/>
              </a:rPr>
              <a:t> – Acronym for Children and Young People, usually meaning individuals between 0 - 25 years old. However, due to dataset limitations, only the 0-18 cohort was able to be </a:t>
            </a:r>
            <a:r>
              <a:rPr lang="en-US" dirty="0" err="1">
                <a:cs typeface="Arial" panose="020B0604020202020204" pitchFamily="34" charset="0"/>
              </a:rPr>
              <a:t>analysed</a:t>
            </a:r>
            <a:r>
              <a:rPr lang="en-US" dirty="0">
                <a:cs typeface="Arial" panose="020B0604020202020204" pitchFamily="34" charset="0"/>
              </a:rPr>
              <a:t>, and as such any figures derived from this project’s analysis are for 0-18’s unless otherwise specified.</a:t>
            </a:r>
          </a:p>
          <a:p>
            <a:r>
              <a:rPr lang="en-US" b="1" dirty="0">
                <a:cs typeface="Arial" panose="020B0604020202020204" pitchFamily="34" charset="0"/>
              </a:rPr>
              <a:t>TPHC</a:t>
            </a:r>
            <a:r>
              <a:rPr lang="en-US" dirty="0">
                <a:cs typeface="Arial" panose="020B0604020202020204" pitchFamily="34" charset="0"/>
              </a:rPr>
              <a:t> – </a:t>
            </a:r>
            <a:r>
              <a:rPr lang="en-GB" sz="1200" dirty="0">
                <a:solidFill>
                  <a:srgbClr val="425463"/>
                </a:solidFill>
                <a:latin typeface="Arial" panose="020B0604020202020204" pitchFamily="34" charset="0"/>
                <a:cs typeface="Arial" panose="020B0604020202020204" pitchFamily="34" charset="0"/>
              </a:rPr>
              <a:t>Transformation Partners in Health and Care</a:t>
            </a:r>
          </a:p>
          <a:p>
            <a:r>
              <a:rPr lang="en-GB" sz="1200" b="1" dirty="0">
                <a:solidFill>
                  <a:srgbClr val="425463"/>
                </a:solidFill>
                <a:latin typeface="Arial" panose="020B0604020202020204" pitchFamily="34" charset="0"/>
                <a:cs typeface="Arial" panose="020B0604020202020204" pitchFamily="34" charset="0"/>
              </a:rPr>
              <a:t>MHSDS</a:t>
            </a:r>
            <a:r>
              <a:rPr lang="en-US" dirty="0">
                <a:cs typeface="Arial" panose="020B0604020202020204" pitchFamily="34" charset="0"/>
              </a:rPr>
              <a:t> – </a:t>
            </a:r>
            <a:r>
              <a:rPr lang="en-GB" sz="1200" dirty="0">
                <a:solidFill>
                  <a:srgbClr val="425463"/>
                </a:solidFill>
                <a:latin typeface="Arial" panose="020B0604020202020204" pitchFamily="34" charset="0"/>
                <a:cs typeface="Arial" panose="020B0604020202020204" pitchFamily="34" charset="0"/>
              </a:rPr>
              <a:t>The Mental Health Services Data Set, is a patient-level, output based secondary uses data set which aims to deliver robust, comprehensive, nationally consistent and comparable person-based information for patients who are in contact with Mental Health Services.</a:t>
            </a:r>
          </a:p>
          <a:p>
            <a:r>
              <a:rPr lang="en-US" b="1" dirty="0">
                <a:cs typeface="Arial" panose="020B0604020202020204" pitchFamily="34" charset="0"/>
              </a:rPr>
              <a:t>Percentile –</a:t>
            </a:r>
            <a:r>
              <a:rPr lang="en-US" dirty="0">
                <a:cs typeface="Arial" panose="020B0604020202020204" pitchFamily="34" charset="0"/>
              </a:rPr>
              <a:t> It is way of expressing where an observation falls in a range of other observations. For example, if a score falls in the 90</a:t>
            </a:r>
            <a:r>
              <a:rPr lang="en-US" baseline="30000" dirty="0">
                <a:cs typeface="Arial" panose="020B0604020202020204" pitchFamily="34" charset="0"/>
              </a:rPr>
              <a:t>th</a:t>
            </a:r>
            <a:r>
              <a:rPr lang="en-US" dirty="0">
                <a:cs typeface="Arial" panose="020B0604020202020204" pitchFamily="34" charset="0"/>
              </a:rPr>
              <a:t> percentile, this means that 90% of all the scores recorded are equal to or lower.</a:t>
            </a:r>
          </a:p>
          <a:p>
            <a:r>
              <a:rPr lang="en-US" b="1" dirty="0">
                <a:cs typeface="Arial" panose="020B0604020202020204" pitchFamily="34" charset="0"/>
              </a:rPr>
              <a:t>Average or Mean – </a:t>
            </a:r>
            <a:r>
              <a:rPr lang="en-US" dirty="0">
                <a:cs typeface="Arial" panose="020B0604020202020204" pitchFamily="34" charset="0"/>
              </a:rPr>
              <a:t>sum of all the values in a range divided by the number of values.</a:t>
            </a:r>
          </a:p>
          <a:p>
            <a:r>
              <a:rPr lang="en-US" b="1" dirty="0">
                <a:cs typeface="Arial" panose="020B0604020202020204" pitchFamily="34" charset="0"/>
              </a:rPr>
              <a:t>Median</a:t>
            </a:r>
            <a:r>
              <a:rPr lang="en-US" dirty="0">
                <a:cs typeface="Arial" panose="020B0604020202020204" pitchFamily="34" charset="0"/>
              </a:rPr>
              <a:t> – “the middle” value of a data set suggesting a distinction between the lower half and the upper half.</a:t>
            </a:r>
          </a:p>
        </p:txBody>
      </p:sp>
      <p:graphicFrame>
        <p:nvGraphicFramePr>
          <p:cNvPr id="11" name="Table 10">
            <a:extLst>
              <a:ext uri="{FF2B5EF4-FFF2-40B4-BE49-F238E27FC236}">
                <a16:creationId xmlns:a16="http://schemas.microsoft.com/office/drawing/2014/main" id="{2A82BA7D-553A-A568-0E18-9236C86A3239}"/>
              </a:ext>
            </a:extLst>
          </p:cNvPr>
          <p:cNvGraphicFramePr>
            <a:graphicFrameLocks noGrp="1"/>
          </p:cNvGraphicFramePr>
          <p:nvPr>
            <p:extLst>
              <p:ext uri="{D42A27DB-BD31-4B8C-83A1-F6EECF244321}">
                <p14:modId xmlns:p14="http://schemas.microsoft.com/office/powerpoint/2010/main" val="1226224642"/>
              </p:ext>
            </p:extLst>
          </p:nvPr>
        </p:nvGraphicFramePr>
        <p:xfrm>
          <a:off x="5950080" y="1205126"/>
          <a:ext cx="5835601" cy="5245320"/>
        </p:xfrm>
        <a:graphic>
          <a:graphicData uri="http://schemas.openxmlformats.org/drawingml/2006/table">
            <a:tbl>
              <a:tblPr/>
              <a:tblGrid>
                <a:gridCol w="1607127">
                  <a:extLst>
                    <a:ext uri="{9D8B030D-6E8A-4147-A177-3AD203B41FA5}">
                      <a16:colId xmlns:a16="http://schemas.microsoft.com/office/drawing/2014/main" val="2945386533"/>
                    </a:ext>
                  </a:extLst>
                </a:gridCol>
                <a:gridCol w="675827">
                  <a:extLst>
                    <a:ext uri="{9D8B030D-6E8A-4147-A177-3AD203B41FA5}">
                      <a16:colId xmlns:a16="http://schemas.microsoft.com/office/drawing/2014/main" val="47745140"/>
                    </a:ext>
                  </a:extLst>
                </a:gridCol>
                <a:gridCol w="3552647">
                  <a:extLst>
                    <a:ext uri="{9D8B030D-6E8A-4147-A177-3AD203B41FA5}">
                      <a16:colId xmlns:a16="http://schemas.microsoft.com/office/drawing/2014/main" val="485174742"/>
                    </a:ext>
                  </a:extLst>
                </a:gridCol>
              </a:tblGrid>
              <a:tr h="217970">
                <a:tc>
                  <a:txBody>
                    <a:bodyPr/>
                    <a:lstStyle/>
                    <a:p>
                      <a:pPr algn="l" fontAlgn="b"/>
                      <a:r>
                        <a:rPr lang="en-GB" sz="1000" b="1" i="0" u="none" strike="noStrike">
                          <a:solidFill>
                            <a:srgbClr val="FFFFFF"/>
                          </a:solidFill>
                          <a:effectLst/>
                          <a:latin typeface="Arial" panose="020B0604020202020204" pitchFamily="34" charset="0"/>
                          <a:cs typeface="Arial" panose="020B0604020202020204" pitchFamily="34" charset="0"/>
                        </a:rPr>
                        <a:t>Borough</a:t>
                      </a:r>
                    </a:p>
                  </a:txBody>
                  <a:tcPr marL="45720" marR="4572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b"/>
                      <a:r>
                        <a:rPr lang="en-GB" sz="1000" b="1" i="0" u="none" strike="noStrike">
                          <a:solidFill>
                            <a:srgbClr val="FFFFFF"/>
                          </a:solidFill>
                          <a:effectLst/>
                          <a:latin typeface="Arial" panose="020B0604020202020204" pitchFamily="34" charset="0"/>
                          <a:cs typeface="Arial" panose="020B0604020202020204" pitchFamily="34" charset="0"/>
                        </a:rPr>
                        <a:t>NHS ICB</a:t>
                      </a:r>
                    </a:p>
                  </a:txBody>
                  <a:tcPr marL="45720" marR="4572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b"/>
                      <a:r>
                        <a:rPr lang="en-GB" sz="1000" b="1" i="0" u="none" strike="noStrike">
                          <a:solidFill>
                            <a:srgbClr val="FFFFFF"/>
                          </a:solidFill>
                          <a:effectLst/>
                          <a:latin typeface="Arial" panose="020B0604020202020204" pitchFamily="34" charset="0"/>
                          <a:cs typeface="Arial" panose="020B0604020202020204" pitchFamily="34" charset="0"/>
                        </a:rPr>
                        <a:t>Mental Health Trust</a:t>
                      </a:r>
                    </a:p>
                  </a:txBody>
                  <a:tcPr marL="45720" marR="4572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56306896"/>
                  </a:ext>
                </a:extLst>
              </a:tr>
              <a:tr h="111559">
                <a:tc>
                  <a:txBody>
                    <a:bodyPr/>
                    <a:lstStyle/>
                    <a:p>
                      <a:pPr marL="72000" algn="l" fontAlgn="b"/>
                      <a:r>
                        <a:rPr lang="en-GB" sz="900" b="0" i="0" u="none" strike="noStrike">
                          <a:solidFill>
                            <a:srgbClr val="000000"/>
                          </a:solidFill>
                          <a:effectLst/>
                          <a:latin typeface="+mn-lt"/>
                        </a:rPr>
                        <a:t>Barnet</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NCL</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Barnet, Enfield and Haringey Mental Health NHS Trust</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2564890"/>
                  </a:ext>
                </a:extLst>
              </a:tr>
              <a:tr h="111559">
                <a:tc>
                  <a:txBody>
                    <a:bodyPr/>
                    <a:lstStyle/>
                    <a:p>
                      <a:pPr marL="72000" algn="l" fontAlgn="b"/>
                      <a:r>
                        <a:rPr lang="en-GB" sz="900" b="0" i="0" u="none" strike="noStrike">
                          <a:solidFill>
                            <a:srgbClr val="000000"/>
                          </a:solidFill>
                          <a:effectLst/>
                          <a:latin typeface="+mn-lt"/>
                        </a:rPr>
                        <a:t>Enfield</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NCL</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Barnet, Enfield and Haringey Mental Health NHS Trust</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2492238"/>
                  </a:ext>
                </a:extLst>
              </a:tr>
              <a:tr h="111559">
                <a:tc>
                  <a:txBody>
                    <a:bodyPr/>
                    <a:lstStyle/>
                    <a:p>
                      <a:pPr marL="72000" algn="l" fontAlgn="b"/>
                      <a:r>
                        <a:rPr lang="en-GB" sz="900" b="0" i="0" u="none" strike="noStrike">
                          <a:solidFill>
                            <a:srgbClr val="000000"/>
                          </a:solidFill>
                          <a:effectLst/>
                          <a:latin typeface="+mn-lt"/>
                        </a:rPr>
                        <a:t>Haringey</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NCL</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Barnet, Enfield and Haringey Mental Health NHS Trust</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15712181"/>
                  </a:ext>
                </a:extLst>
              </a:tr>
              <a:tr h="111559">
                <a:tc>
                  <a:txBody>
                    <a:bodyPr/>
                    <a:lstStyle/>
                    <a:p>
                      <a:pPr marL="72000" algn="l" fontAlgn="b"/>
                      <a:r>
                        <a:rPr lang="en-GB" sz="900" b="0" i="0" u="none" strike="noStrike">
                          <a:solidFill>
                            <a:srgbClr val="000000"/>
                          </a:solidFill>
                          <a:effectLst/>
                          <a:latin typeface="+mn-lt"/>
                        </a:rPr>
                        <a:t>Islington</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NCL</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Camden and Islington NHS Foundation Trust</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0457825"/>
                  </a:ext>
                </a:extLst>
              </a:tr>
              <a:tr h="111559">
                <a:tc>
                  <a:txBody>
                    <a:bodyPr/>
                    <a:lstStyle/>
                    <a:p>
                      <a:pPr marL="72000" algn="l" fontAlgn="b"/>
                      <a:r>
                        <a:rPr lang="en-GB" sz="900" b="0" i="0" u="none" strike="noStrike">
                          <a:solidFill>
                            <a:srgbClr val="000000"/>
                          </a:solidFill>
                          <a:effectLst/>
                          <a:latin typeface="+mn-lt"/>
                        </a:rPr>
                        <a:t>Camden</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NCL</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Camden and Islington NHS Foundation Trust</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5715501"/>
                  </a:ext>
                </a:extLst>
              </a:tr>
              <a:tr h="111559">
                <a:tc>
                  <a:txBody>
                    <a:bodyPr/>
                    <a:lstStyle/>
                    <a:p>
                      <a:pPr marL="72000" algn="l" fontAlgn="b"/>
                      <a:r>
                        <a:rPr lang="en-GB" sz="900" b="0" i="0" u="none" strike="noStrike">
                          <a:solidFill>
                            <a:srgbClr val="000000"/>
                          </a:solidFill>
                          <a:effectLst/>
                          <a:latin typeface="+mn-lt"/>
                        </a:rPr>
                        <a:t>City of London</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marL="72000" algn="l" fontAlgn="b"/>
                      <a:r>
                        <a:rPr lang="en-GB" sz="900" b="0" i="0" u="none" strike="noStrike">
                          <a:solidFill>
                            <a:srgbClr val="000000"/>
                          </a:solidFill>
                          <a:effectLst/>
                          <a:latin typeface="+mn-lt"/>
                        </a:rPr>
                        <a:t>NEL</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marL="72000" algn="l" fontAlgn="b"/>
                      <a:r>
                        <a:rPr lang="en-GB" sz="900" b="0" i="0" u="none" strike="noStrike">
                          <a:solidFill>
                            <a:srgbClr val="000000"/>
                          </a:solidFill>
                          <a:effectLst/>
                          <a:latin typeface="+mn-lt"/>
                        </a:rPr>
                        <a:t>East London NHS Foundation Trust</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extLst>
                  <a:ext uri="{0D108BD9-81ED-4DB2-BD59-A6C34878D82A}">
                    <a16:rowId xmlns:a16="http://schemas.microsoft.com/office/drawing/2014/main" val="3461730713"/>
                  </a:ext>
                </a:extLst>
              </a:tr>
              <a:tr h="111559">
                <a:tc>
                  <a:txBody>
                    <a:bodyPr/>
                    <a:lstStyle/>
                    <a:p>
                      <a:pPr marL="72000" algn="l" fontAlgn="b"/>
                      <a:r>
                        <a:rPr lang="en-GB" sz="900" b="0" i="0" u="none" strike="noStrike">
                          <a:solidFill>
                            <a:srgbClr val="000000"/>
                          </a:solidFill>
                          <a:effectLst/>
                          <a:latin typeface="+mn-lt"/>
                        </a:rPr>
                        <a:t>Hackney</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marL="72000" algn="l" fontAlgn="b"/>
                      <a:r>
                        <a:rPr lang="en-GB" sz="900" b="0" i="0" u="none" strike="noStrike">
                          <a:solidFill>
                            <a:srgbClr val="000000"/>
                          </a:solidFill>
                          <a:effectLst/>
                          <a:latin typeface="+mn-lt"/>
                        </a:rPr>
                        <a:t>NEL</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marL="72000" algn="l" fontAlgn="b"/>
                      <a:r>
                        <a:rPr lang="en-GB" sz="900" b="0" i="0" u="none" strike="noStrike">
                          <a:solidFill>
                            <a:srgbClr val="000000"/>
                          </a:solidFill>
                          <a:effectLst/>
                          <a:latin typeface="+mn-lt"/>
                        </a:rPr>
                        <a:t>East London NHS Foundation Trust</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extLst>
                  <a:ext uri="{0D108BD9-81ED-4DB2-BD59-A6C34878D82A}">
                    <a16:rowId xmlns:a16="http://schemas.microsoft.com/office/drawing/2014/main" val="1543844257"/>
                  </a:ext>
                </a:extLst>
              </a:tr>
              <a:tr h="111559">
                <a:tc>
                  <a:txBody>
                    <a:bodyPr/>
                    <a:lstStyle/>
                    <a:p>
                      <a:pPr marL="72000" algn="l" fontAlgn="b"/>
                      <a:r>
                        <a:rPr lang="en-GB" sz="900" b="0" i="0" u="none" strike="noStrike">
                          <a:solidFill>
                            <a:srgbClr val="000000"/>
                          </a:solidFill>
                          <a:effectLst/>
                          <a:latin typeface="+mn-lt"/>
                        </a:rPr>
                        <a:t>Newham</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marL="72000" algn="l" fontAlgn="b"/>
                      <a:r>
                        <a:rPr lang="en-GB" sz="900" b="0" i="0" u="none" strike="noStrike">
                          <a:solidFill>
                            <a:srgbClr val="000000"/>
                          </a:solidFill>
                          <a:effectLst/>
                          <a:latin typeface="+mn-lt"/>
                        </a:rPr>
                        <a:t>NEL</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marL="72000" algn="l" fontAlgn="b"/>
                      <a:r>
                        <a:rPr lang="en-GB" sz="900" b="0" i="0" u="none" strike="noStrike">
                          <a:solidFill>
                            <a:srgbClr val="000000"/>
                          </a:solidFill>
                          <a:effectLst/>
                          <a:latin typeface="+mn-lt"/>
                        </a:rPr>
                        <a:t>East London NHS Foundation Trust</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extLst>
                  <a:ext uri="{0D108BD9-81ED-4DB2-BD59-A6C34878D82A}">
                    <a16:rowId xmlns:a16="http://schemas.microsoft.com/office/drawing/2014/main" val="1669526552"/>
                  </a:ext>
                </a:extLst>
              </a:tr>
              <a:tr h="111559">
                <a:tc>
                  <a:txBody>
                    <a:bodyPr/>
                    <a:lstStyle/>
                    <a:p>
                      <a:pPr marL="72000" algn="l" fontAlgn="b"/>
                      <a:r>
                        <a:rPr lang="en-GB" sz="900" b="0" i="0" u="none" strike="noStrike">
                          <a:solidFill>
                            <a:srgbClr val="000000"/>
                          </a:solidFill>
                          <a:effectLst/>
                          <a:latin typeface="+mn-lt"/>
                        </a:rPr>
                        <a:t>Tower Hamlets</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marL="72000" algn="l" fontAlgn="b"/>
                      <a:r>
                        <a:rPr lang="en-GB" sz="900" b="0" i="0" u="none" strike="noStrike">
                          <a:solidFill>
                            <a:srgbClr val="000000"/>
                          </a:solidFill>
                          <a:effectLst/>
                          <a:latin typeface="+mn-lt"/>
                        </a:rPr>
                        <a:t>NEL</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marL="72000" algn="l" fontAlgn="b"/>
                      <a:r>
                        <a:rPr lang="en-GB" sz="900" b="0" i="0" u="none" strike="noStrike">
                          <a:solidFill>
                            <a:srgbClr val="000000"/>
                          </a:solidFill>
                          <a:effectLst/>
                          <a:latin typeface="+mn-lt"/>
                        </a:rPr>
                        <a:t>East London NHS Foundation Trust</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extLst>
                  <a:ext uri="{0D108BD9-81ED-4DB2-BD59-A6C34878D82A}">
                    <a16:rowId xmlns:a16="http://schemas.microsoft.com/office/drawing/2014/main" val="2723685297"/>
                  </a:ext>
                </a:extLst>
              </a:tr>
              <a:tr h="111559">
                <a:tc>
                  <a:txBody>
                    <a:bodyPr/>
                    <a:lstStyle/>
                    <a:p>
                      <a:pPr marL="72000" algn="l" fontAlgn="b"/>
                      <a:r>
                        <a:rPr lang="en-GB" sz="900" b="0" i="0" u="none" strike="noStrike">
                          <a:solidFill>
                            <a:srgbClr val="000000"/>
                          </a:solidFill>
                          <a:effectLst/>
                          <a:latin typeface="+mn-lt"/>
                        </a:rPr>
                        <a:t>Barking and Dagenham</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marL="72000" algn="l" fontAlgn="b"/>
                      <a:r>
                        <a:rPr lang="en-GB" sz="900" b="0" i="0" u="none" strike="noStrike">
                          <a:solidFill>
                            <a:srgbClr val="000000"/>
                          </a:solidFill>
                          <a:effectLst/>
                          <a:latin typeface="+mn-lt"/>
                        </a:rPr>
                        <a:t>NEL</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marL="72000" algn="l" fontAlgn="b"/>
                      <a:r>
                        <a:rPr lang="en-GB" sz="900" b="0" i="0" u="none" strike="noStrike">
                          <a:solidFill>
                            <a:srgbClr val="000000"/>
                          </a:solidFill>
                          <a:effectLst/>
                          <a:latin typeface="+mn-lt"/>
                        </a:rPr>
                        <a:t>North East London NHS Foundation Trust</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extLst>
                  <a:ext uri="{0D108BD9-81ED-4DB2-BD59-A6C34878D82A}">
                    <a16:rowId xmlns:a16="http://schemas.microsoft.com/office/drawing/2014/main" val="1820237712"/>
                  </a:ext>
                </a:extLst>
              </a:tr>
              <a:tr h="111559">
                <a:tc>
                  <a:txBody>
                    <a:bodyPr/>
                    <a:lstStyle/>
                    <a:p>
                      <a:pPr marL="72000" algn="l" fontAlgn="b"/>
                      <a:r>
                        <a:rPr lang="en-GB" sz="900" b="0" i="0" u="none" strike="noStrike">
                          <a:solidFill>
                            <a:srgbClr val="000000"/>
                          </a:solidFill>
                          <a:effectLst/>
                          <a:latin typeface="+mn-lt"/>
                        </a:rPr>
                        <a:t>Havering</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marL="72000" algn="l" fontAlgn="b"/>
                      <a:r>
                        <a:rPr lang="en-GB" sz="900" b="0" i="0" u="none" strike="noStrike">
                          <a:solidFill>
                            <a:srgbClr val="000000"/>
                          </a:solidFill>
                          <a:effectLst/>
                          <a:latin typeface="+mn-lt"/>
                        </a:rPr>
                        <a:t>NEL</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marL="72000" algn="l" fontAlgn="b"/>
                      <a:r>
                        <a:rPr lang="en-GB" sz="900" b="0" i="0" u="none" strike="noStrike">
                          <a:solidFill>
                            <a:srgbClr val="000000"/>
                          </a:solidFill>
                          <a:effectLst/>
                          <a:latin typeface="+mn-lt"/>
                        </a:rPr>
                        <a:t>North East London NHS Foundation Trust</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extLst>
                  <a:ext uri="{0D108BD9-81ED-4DB2-BD59-A6C34878D82A}">
                    <a16:rowId xmlns:a16="http://schemas.microsoft.com/office/drawing/2014/main" val="3207959942"/>
                  </a:ext>
                </a:extLst>
              </a:tr>
              <a:tr h="111559">
                <a:tc>
                  <a:txBody>
                    <a:bodyPr/>
                    <a:lstStyle/>
                    <a:p>
                      <a:pPr marL="72000" algn="l" fontAlgn="b"/>
                      <a:r>
                        <a:rPr lang="en-GB" sz="900" b="0" i="0" u="none" strike="noStrike">
                          <a:solidFill>
                            <a:srgbClr val="000000"/>
                          </a:solidFill>
                          <a:effectLst/>
                          <a:latin typeface="+mn-lt"/>
                        </a:rPr>
                        <a:t>Redbridge</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marL="72000" algn="l" fontAlgn="b"/>
                      <a:r>
                        <a:rPr lang="en-GB" sz="900" b="0" i="0" u="none" strike="noStrike">
                          <a:solidFill>
                            <a:srgbClr val="000000"/>
                          </a:solidFill>
                          <a:effectLst/>
                          <a:latin typeface="+mn-lt"/>
                        </a:rPr>
                        <a:t>NEL</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marL="72000" algn="l" fontAlgn="b"/>
                      <a:r>
                        <a:rPr lang="en-GB" sz="900" b="0" i="0" u="none" strike="noStrike">
                          <a:solidFill>
                            <a:srgbClr val="000000"/>
                          </a:solidFill>
                          <a:effectLst/>
                          <a:latin typeface="+mn-lt"/>
                        </a:rPr>
                        <a:t>North East London NHS Foundation Trust</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extLst>
                  <a:ext uri="{0D108BD9-81ED-4DB2-BD59-A6C34878D82A}">
                    <a16:rowId xmlns:a16="http://schemas.microsoft.com/office/drawing/2014/main" val="536916903"/>
                  </a:ext>
                </a:extLst>
              </a:tr>
              <a:tr h="111559">
                <a:tc>
                  <a:txBody>
                    <a:bodyPr/>
                    <a:lstStyle/>
                    <a:p>
                      <a:pPr marL="72000" algn="l" fontAlgn="b"/>
                      <a:r>
                        <a:rPr lang="en-GB" sz="900" b="0" i="0" u="none" strike="noStrike">
                          <a:solidFill>
                            <a:srgbClr val="000000"/>
                          </a:solidFill>
                          <a:effectLst/>
                          <a:latin typeface="+mn-lt"/>
                        </a:rPr>
                        <a:t>Waltham Forest</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marL="72000" algn="l" fontAlgn="b"/>
                      <a:r>
                        <a:rPr lang="en-GB" sz="900" b="0" i="0" u="none" strike="noStrike">
                          <a:solidFill>
                            <a:srgbClr val="000000"/>
                          </a:solidFill>
                          <a:effectLst/>
                          <a:latin typeface="+mn-lt"/>
                        </a:rPr>
                        <a:t>NEL</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marL="72000" algn="l" fontAlgn="b"/>
                      <a:r>
                        <a:rPr lang="en-GB" sz="900" b="0" i="0" u="none" strike="noStrike">
                          <a:solidFill>
                            <a:srgbClr val="000000"/>
                          </a:solidFill>
                          <a:effectLst/>
                          <a:latin typeface="+mn-lt"/>
                        </a:rPr>
                        <a:t>North East London NHS Foundation Trust</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BDD9F0"/>
                    </a:solidFill>
                  </a:tcPr>
                </a:tc>
                <a:extLst>
                  <a:ext uri="{0D108BD9-81ED-4DB2-BD59-A6C34878D82A}">
                    <a16:rowId xmlns:a16="http://schemas.microsoft.com/office/drawing/2014/main" val="932424822"/>
                  </a:ext>
                </a:extLst>
              </a:tr>
              <a:tr h="111559">
                <a:tc>
                  <a:txBody>
                    <a:bodyPr/>
                    <a:lstStyle/>
                    <a:p>
                      <a:pPr marL="72000" algn="l" fontAlgn="b"/>
                      <a:r>
                        <a:rPr lang="en-GB" sz="900" b="0" i="0" u="none" strike="noStrike">
                          <a:solidFill>
                            <a:srgbClr val="000000"/>
                          </a:solidFill>
                          <a:effectLst/>
                          <a:latin typeface="+mn-lt"/>
                        </a:rPr>
                        <a:t>Brent</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NWL</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Central and North West London NHS Foundation Trust</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5038009"/>
                  </a:ext>
                </a:extLst>
              </a:tr>
              <a:tr h="111559">
                <a:tc>
                  <a:txBody>
                    <a:bodyPr/>
                    <a:lstStyle/>
                    <a:p>
                      <a:pPr marL="72000" algn="l" fontAlgn="b"/>
                      <a:r>
                        <a:rPr lang="en-GB" sz="900" b="0" i="0" u="none" strike="noStrike">
                          <a:solidFill>
                            <a:srgbClr val="000000"/>
                          </a:solidFill>
                          <a:effectLst/>
                          <a:latin typeface="+mn-lt"/>
                        </a:rPr>
                        <a:t>Harrow</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NWL</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Central and North West London NHS Foundation Trust</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2879812"/>
                  </a:ext>
                </a:extLst>
              </a:tr>
              <a:tr h="111559">
                <a:tc>
                  <a:txBody>
                    <a:bodyPr/>
                    <a:lstStyle/>
                    <a:p>
                      <a:pPr marL="72000" algn="l" fontAlgn="b"/>
                      <a:r>
                        <a:rPr lang="en-GB" sz="900" b="0" i="0" u="none" strike="noStrike">
                          <a:solidFill>
                            <a:srgbClr val="000000"/>
                          </a:solidFill>
                          <a:effectLst/>
                          <a:latin typeface="+mn-lt"/>
                        </a:rPr>
                        <a:t>Hillingdon</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NWL</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Central and North West London NHS Foundation Trust</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6551809"/>
                  </a:ext>
                </a:extLst>
              </a:tr>
              <a:tr h="111559">
                <a:tc>
                  <a:txBody>
                    <a:bodyPr/>
                    <a:lstStyle/>
                    <a:p>
                      <a:pPr marL="72000" algn="l" fontAlgn="b"/>
                      <a:r>
                        <a:rPr lang="en-GB" sz="900" b="0" i="0" u="none" strike="noStrike">
                          <a:solidFill>
                            <a:srgbClr val="000000"/>
                          </a:solidFill>
                          <a:effectLst/>
                          <a:latin typeface="+mn-lt"/>
                        </a:rPr>
                        <a:t>Kensington and Chelsea</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NWL</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Central and North West London NHS Foundation Trust</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0130729"/>
                  </a:ext>
                </a:extLst>
              </a:tr>
              <a:tr h="111559">
                <a:tc>
                  <a:txBody>
                    <a:bodyPr/>
                    <a:lstStyle/>
                    <a:p>
                      <a:pPr marL="72000" algn="l" fontAlgn="b"/>
                      <a:r>
                        <a:rPr lang="en-GB" sz="900" b="0" i="0" u="none" strike="noStrike">
                          <a:solidFill>
                            <a:srgbClr val="000000"/>
                          </a:solidFill>
                          <a:effectLst/>
                          <a:latin typeface="+mn-lt"/>
                        </a:rPr>
                        <a:t>Westminster</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NWL</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Central and North West London NHS Foundation Trust</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3604036"/>
                  </a:ext>
                </a:extLst>
              </a:tr>
              <a:tr h="111559">
                <a:tc>
                  <a:txBody>
                    <a:bodyPr/>
                    <a:lstStyle/>
                    <a:p>
                      <a:pPr marL="72000" algn="l" fontAlgn="b"/>
                      <a:r>
                        <a:rPr lang="en-GB" sz="900" b="0" i="0" u="none" strike="noStrike">
                          <a:solidFill>
                            <a:srgbClr val="000000"/>
                          </a:solidFill>
                          <a:effectLst/>
                          <a:latin typeface="+mn-lt"/>
                        </a:rPr>
                        <a:t>Ealing</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NWL</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West London NHS Trust</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6721054"/>
                  </a:ext>
                </a:extLst>
              </a:tr>
              <a:tr h="112773">
                <a:tc>
                  <a:txBody>
                    <a:bodyPr/>
                    <a:lstStyle/>
                    <a:p>
                      <a:pPr marL="72000" algn="l" fontAlgn="b"/>
                      <a:r>
                        <a:rPr lang="en-GB" sz="900" b="0" i="0" u="none" strike="noStrike">
                          <a:solidFill>
                            <a:srgbClr val="000000"/>
                          </a:solidFill>
                          <a:effectLst/>
                          <a:latin typeface="+mn-lt"/>
                        </a:rPr>
                        <a:t>Hammersmith and Fulham</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NWL</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West London NHS Trust</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9839192"/>
                  </a:ext>
                </a:extLst>
              </a:tr>
              <a:tr h="111559">
                <a:tc>
                  <a:txBody>
                    <a:bodyPr/>
                    <a:lstStyle/>
                    <a:p>
                      <a:pPr marL="72000" algn="l" fontAlgn="b"/>
                      <a:r>
                        <a:rPr lang="en-GB" sz="900" b="0" i="0" u="none" strike="noStrike">
                          <a:solidFill>
                            <a:srgbClr val="000000"/>
                          </a:solidFill>
                          <a:effectLst/>
                          <a:latin typeface="+mn-lt"/>
                        </a:rPr>
                        <a:t>Hounslow</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NWL</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West London NHS Trust </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4025247"/>
                  </a:ext>
                </a:extLst>
              </a:tr>
              <a:tr h="111559">
                <a:tc>
                  <a:txBody>
                    <a:bodyPr/>
                    <a:lstStyle/>
                    <a:p>
                      <a:pPr marL="72000" algn="l" fontAlgn="b"/>
                      <a:r>
                        <a:rPr lang="en-GB" sz="900" b="0" i="0" u="none" strike="noStrike">
                          <a:solidFill>
                            <a:srgbClr val="000000"/>
                          </a:solidFill>
                          <a:effectLst/>
                          <a:latin typeface="+mn-lt"/>
                        </a:rPr>
                        <a:t>Bexley</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marL="72000" algn="l" fontAlgn="b"/>
                      <a:r>
                        <a:rPr lang="en-GB" sz="900" b="0" i="0" u="none" strike="noStrike">
                          <a:solidFill>
                            <a:srgbClr val="000000"/>
                          </a:solidFill>
                          <a:effectLst/>
                          <a:latin typeface="+mn-lt"/>
                        </a:rPr>
                        <a:t>SEL</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marL="72000" algn="l" fontAlgn="b"/>
                      <a:r>
                        <a:rPr lang="en-GB" sz="900" b="0" i="0" u="none" strike="noStrike">
                          <a:solidFill>
                            <a:srgbClr val="000000"/>
                          </a:solidFill>
                          <a:effectLst/>
                          <a:latin typeface="+mn-lt"/>
                        </a:rPr>
                        <a:t>Oxleas NHS Foundation Trust</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extLst>
                  <a:ext uri="{0D108BD9-81ED-4DB2-BD59-A6C34878D82A}">
                    <a16:rowId xmlns:a16="http://schemas.microsoft.com/office/drawing/2014/main" val="1631670094"/>
                  </a:ext>
                </a:extLst>
              </a:tr>
              <a:tr h="111559">
                <a:tc>
                  <a:txBody>
                    <a:bodyPr/>
                    <a:lstStyle/>
                    <a:p>
                      <a:pPr marL="72000" algn="l" fontAlgn="b"/>
                      <a:r>
                        <a:rPr lang="en-GB" sz="900" b="0" i="0" u="none" strike="noStrike">
                          <a:solidFill>
                            <a:srgbClr val="000000"/>
                          </a:solidFill>
                          <a:effectLst/>
                          <a:latin typeface="+mn-lt"/>
                        </a:rPr>
                        <a:t>Bromley</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marL="72000" algn="l" fontAlgn="b"/>
                      <a:r>
                        <a:rPr lang="en-GB" sz="900" b="0" i="0" u="none" strike="noStrike">
                          <a:solidFill>
                            <a:srgbClr val="000000"/>
                          </a:solidFill>
                          <a:effectLst/>
                          <a:latin typeface="+mn-lt"/>
                        </a:rPr>
                        <a:t>SEL</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marL="72000" algn="l" fontAlgn="b"/>
                      <a:r>
                        <a:rPr lang="en-GB" sz="900" b="0" i="0" u="none" strike="noStrike">
                          <a:solidFill>
                            <a:srgbClr val="000000"/>
                          </a:solidFill>
                          <a:effectLst/>
                          <a:latin typeface="+mn-lt"/>
                        </a:rPr>
                        <a:t>Oxleas NHS Foundation Trust</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extLst>
                  <a:ext uri="{0D108BD9-81ED-4DB2-BD59-A6C34878D82A}">
                    <a16:rowId xmlns:a16="http://schemas.microsoft.com/office/drawing/2014/main" val="2536559186"/>
                  </a:ext>
                </a:extLst>
              </a:tr>
              <a:tr h="111559">
                <a:tc>
                  <a:txBody>
                    <a:bodyPr/>
                    <a:lstStyle/>
                    <a:p>
                      <a:pPr marL="72000" algn="l" fontAlgn="b"/>
                      <a:r>
                        <a:rPr lang="en-GB" sz="900" b="0" i="0" u="none" strike="noStrike">
                          <a:solidFill>
                            <a:srgbClr val="000000"/>
                          </a:solidFill>
                          <a:effectLst/>
                          <a:latin typeface="+mn-lt"/>
                        </a:rPr>
                        <a:t>Greenwich</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marL="72000" algn="l" fontAlgn="b"/>
                      <a:r>
                        <a:rPr lang="en-GB" sz="900" b="0" i="0" u="none" strike="noStrike">
                          <a:solidFill>
                            <a:srgbClr val="000000"/>
                          </a:solidFill>
                          <a:effectLst/>
                          <a:latin typeface="+mn-lt"/>
                        </a:rPr>
                        <a:t>SEL</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marL="72000" algn="l" fontAlgn="b"/>
                      <a:r>
                        <a:rPr lang="en-GB" sz="900" b="0" i="0" u="none" strike="noStrike">
                          <a:solidFill>
                            <a:srgbClr val="000000"/>
                          </a:solidFill>
                          <a:effectLst/>
                          <a:latin typeface="+mn-lt"/>
                        </a:rPr>
                        <a:t>Oxleas NHS Foundation Trust</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extLst>
                  <a:ext uri="{0D108BD9-81ED-4DB2-BD59-A6C34878D82A}">
                    <a16:rowId xmlns:a16="http://schemas.microsoft.com/office/drawing/2014/main" val="3863174770"/>
                  </a:ext>
                </a:extLst>
              </a:tr>
              <a:tr h="111559">
                <a:tc>
                  <a:txBody>
                    <a:bodyPr/>
                    <a:lstStyle/>
                    <a:p>
                      <a:pPr marL="72000" algn="l" fontAlgn="b"/>
                      <a:r>
                        <a:rPr lang="en-GB" sz="900" b="0" i="0" u="none" strike="noStrike">
                          <a:solidFill>
                            <a:srgbClr val="000000"/>
                          </a:solidFill>
                          <a:effectLst/>
                          <a:latin typeface="+mn-lt"/>
                        </a:rPr>
                        <a:t>Lambeth</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marL="72000" algn="l" fontAlgn="b"/>
                      <a:r>
                        <a:rPr lang="en-GB" sz="900" b="0" i="0" u="none" strike="noStrike">
                          <a:solidFill>
                            <a:srgbClr val="000000"/>
                          </a:solidFill>
                          <a:effectLst/>
                          <a:latin typeface="+mn-lt"/>
                        </a:rPr>
                        <a:t>SEL</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marL="72000" algn="l" fontAlgn="b"/>
                      <a:r>
                        <a:rPr lang="en-GB" sz="900" b="0" i="0" u="none" strike="noStrike">
                          <a:solidFill>
                            <a:srgbClr val="000000"/>
                          </a:solidFill>
                          <a:effectLst/>
                          <a:latin typeface="+mn-lt"/>
                        </a:rPr>
                        <a:t>South London and Maudsley NHS Foundation Trust</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extLst>
                  <a:ext uri="{0D108BD9-81ED-4DB2-BD59-A6C34878D82A}">
                    <a16:rowId xmlns:a16="http://schemas.microsoft.com/office/drawing/2014/main" val="2230157722"/>
                  </a:ext>
                </a:extLst>
              </a:tr>
              <a:tr h="111559">
                <a:tc>
                  <a:txBody>
                    <a:bodyPr/>
                    <a:lstStyle/>
                    <a:p>
                      <a:pPr marL="72000" algn="l" fontAlgn="b"/>
                      <a:r>
                        <a:rPr lang="en-GB" sz="900" b="0" i="0" u="none" strike="noStrike">
                          <a:solidFill>
                            <a:srgbClr val="000000"/>
                          </a:solidFill>
                          <a:effectLst/>
                          <a:latin typeface="+mn-lt"/>
                        </a:rPr>
                        <a:t>Lewisham</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marL="72000" algn="l" fontAlgn="b"/>
                      <a:r>
                        <a:rPr lang="en-GB" sz="900" b="0" i="0" u="none" strike="noStrike">
                          <a:solidFill>
                            <a:srgbClr val="000000"/>
                          </a:solidFill>
                          <a:effectLst/>
                          <a:latin typeface="+mn-lt"/>
                        </a:rPr>
                        <a:t>SEL</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marL="72000" algn="l" fontAlgn="b"/>
                      <a:r>
                        <a:rPr lang="en-GB" sz="900" b="0" i="0" u="none" strike="noStrike">
                          <a:solidFill>
                            <a:srgbClr val="000000"/>
                          </a:solidFill>
                          <a:effectLst/>
                          <a:latin typeface="+mn-lt"/>
                        </a:rPr>
                        <a:t>South London and Maudsley NHS Foundation Trust</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extLst>
                  <a:ext uri="{0D108BD9-81ED-4DB2-BD59-A6C34878D82A}">
                    <a16:rowId xmlns:a16="http://schemas.microsoft.com/office/drawing/2014/main" val="793063362"/>
                  </a:ext>
                </a:extLst>
              </a:tr>
              <a:tr h="111559">
                <a:tc>
                  <a:txBody>
                    <a:bodyPr/>
                    <a:lstStyle/>
                    <a:p>
                      <a:pPr marL="72000" algn="l" fontAlgn="b"/>
                      <a:r>
                        <a:rPr lang="en-GB" sz="900" b="0" i="0" u="none" strike="noStrike">
                          <a:solidFill>
                            <a:srgbClr val="000000"/>
                          </a:solidFill>
                          <a:effectLst/>
                          <a:latin typeface="+mn-lt"/>
                        </a:rPr>
                        <a:t>Southwark</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marL="72000" algn="l" fontAlgn="b"/>
                      <a:r>
                        <a:rPr lang="en-GB" sz="900" b="0" i="0" u="none" strike="noStrike">
                          <a:solidFill>
                            <a:srgbClr val="000000"/>
                          </a:solidFill>
                          <a:effectLst/>
                          <a:latin typeface="+mn-lt"/>
                        </a:rPr>
                        <a:t>SEL</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marL="72000" algn="l" fontAlgn="b"/>
                      <a:r>
                        <a:rPr lang="en-GB" sz="900" b="0" i="0" u="none" strike="noStrike">
                          <a:solidFill>
                            <a:srgbClr val="000000"/>
                          </a:solidFill>
                          <a:effectLst/>
                          <a:latin typeface="+mn-lt"/>
                        </a:rPr>
                        <a:t>South London and Maudsley NHS Foundation Trust</a:t>
                      </a:r>
                    </a:p>
                  </a:txBody>
                  <a:tcPr marL="0" marR="0" marT="7200" marB="72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BDD9F0"/>
                    </a:solidFill>
                  </a:tcPr>
                </a:tc>
                <a:extLst>
                  <a:ext uri="{0D108BD9-81ED-4DB2-BD59-A6C34878D82A}">
                    <a16:rowId xmlns:a16="http://schemas.microsoft.com/office/drawing/2014/main" val="3124704279"/>
                  </a:ext>
                </a:extLst>
              </a:tr>
              <a:tr h="111559">
                <a:tc>
                  <a:txBody>
                    <a:bodyPr/>
                    <a:lstStyle/>
                    <a:p>
                      <a:pPr marL="72000" algn="l" fontAlgn="b"/>
                      <a:r>
                        <a:rPr lang="en-GB" sz="900" b="0" i="0" u="none" strike="noStrike">
                          <a:solidFill>
                            <a:srgbClr val="000000"/>
                          </a:solidFill>
                          <a:effectLst/>
                          <a:latin typeface="+mn-lt"/>
                        </a:rPr>
                        <a:t>Croydon</a:t>
                      </a:r>
                    </a:p>
                  </a:txBody>
                  <a:tcPr marL="0" marR="0" marT="7200" marB="72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SWL</a:t>
                      </a:r>
                    </a:p>
                  </a:txBody>
                  <a:tcPr marL="0" marR="0" marT="7200" marB="72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South London and Maudsley NHS Foundation Trust</a:t>
                      </a:r>
                    </a:p>
                  </a:txBody>
                  <a:tcPr marL="0" marR="0" marT="7200" marB="72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8251323"/>
                  </a:ext>
                </a:extLst>
              </a:tr>
              <a:tr h="111559">
                <a:tc>
                  <a:txBody>
                    <a:bodyPr/>
                    <a:lstStyle/>
                    <a:p>
                      <a:pPr marL="72000" algn="l" fontAlgn="b"/>
                      <a:r>
                        <a:rPr lang="en-GB" sz="900" b="0" i="0" u="none" strike="noStrike">
                          <a:solidFill>
                            <a:srgbClr val="000000"/>
                          </a:solidFill>
                          <a:effectLst/>
                          <a:latin typeface="+mn-lt"/>
                        </a:rPr>
                        <a:t>Kingston</a:t>
                      </a:r>
                    </a:p>
                  </a:txBody>
                  <a:tcPr marL="0" marR="0" marT="7200" marB="72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SWL</a:t>
                      </a:r>
                    </a:p>
                  </a:txBody>
                  <a:tcPr marL="0" marR="0" marT="7200" marB="72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South West London and St George's Mental Health NHS Trust</a:t>
                      </a:r>
                    </a:p>
                  </a:txBody>
                  <a:tcPr marL="0" marR="0" marT="7200" marB="72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5357556"/>
                  </a:ext>
                </a:extLst>
              </a:tr>
              <a:tr h="111559">
                <a:tc>
                  <a:txBody>
                    <a:bodyPr/>
                    <a:lstStyle/>
                    <a:p>
                      <a:pPr marL="72000" algn="l" fontAlgn="b"/>
                      <a:r>
                        <a:rPr lang="en-GB" sz="900" b="0" i="0" u="none" strike="noStrike">
                          <a:solidFill>
                            <a:srgbClr val="000000"/>
                          </a:solidFill>
                          <a:effectLst/>
                          <a:latin typeface="+mn-lt"/>
                        </a:rPr>
                        <a:t>Merton</a:t>
                      </a:r>
                    </a:p>
                  </a:txBody>
                  <a:tcPr marL="0" marR="0" marT="7200" marB="72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SWL</a:t>
                      </a:r>
                    </a:p>
                  </a:txBody>
                  <a:tcPr marL="0" marR="0" marT="7200" marB="72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South West London and St George's Mental Health NHS Trust</a:t>
                      </a:r>
                    </a:p>
                  </a:txBody>
                  <a:tcPr marL="0" marR="0" marT="7200" marB="72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6983072"/>
                  </a:ext>
                </a:extLst>
              </a:tr>
              <a:tr h="111559">
                <a:tc>
                  <a:txBody>
                    <a:bodyPr/>
                    <a:lstStyle/>
                    <a:p>
                      <a:pPr marL="72000" algn="l" fontAlgn="b"/>
                      <a:r>
                        <a:rPr lang="en-GB" sz="900" b="0" i="0" u="none" strike="noStrike">
                          <a:solidFill>
                            <a:srgbClr val="000000"/>
                          </a:solidFill>
                          <a:effectLst/>
                          <a:latin typeface="+mn-lt"/>
                        </a:rPr>
                        <a:t>Richmond</a:t>
                      </a:r>
                    </a:p>
                  </a:txBody>
                  <a:tcPr marL="0" marR="0" marT="7200" marB="72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SWL</a:t>
                      </a:r>
                    </a:p>
                  </a:txBody>
                  <a:tcPr marL="0" marR="0" marT="7200" marB="72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South West London and St George's Mental Health NHS Trust</a:t>
                      </a:r>
                    </a:p>
                  </a:txBody>
                  <a:tcPr marL="0" marR="0" marT="7200" marB="72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6995915"/>
                  </a:ext>
                </a:extLst>
              </a:tr>
              <a:tr h="111559">
                <a:tc>
                  <a:txBody>
                    <a:bodyPr/>
                    <a:lstStyle/>
                    <a:p>
                      <a:pPr marL="72000" algn="l" fontAlgn="b"/>
                      <a:r>
                        <a:rPr lang="en-GB" sz="900" b="0" i="0" u="none" strike="noStrike">
                          <a:solidFill>
                            <a:srgbClr val="000000"/>
                          </a:solidFill>
                          <a:effectLst/>
                          <a:latin typeface="+mn-lt"/>
                        </a:rPr>
                        <a:t>Sutton</a:t>
                      </a:r>
                    </a:p>
                  </a:txBody>
                  <a:tcPr marL="0" marR="0" marT="7200" marB="72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SWL</a:t>
                      </a:r>
                    </a:p>
                  </a:txBody>
                  <a:tcPr marL="0" marR="0" marT="7200" marB="72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South West London and St George's Mental Health NHS Trust</a:t>
                      </a:r>
                    </a:p>
                  </a:txBody>
                  <a:tcPr marL="0" marR="0" marT="7200" marB="72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1468158"/>
                  </a:ext>
                </a:extLst>
              </a:tr>
              <a:tr h="112773">
                <a:tc>
                  <a:txBody>
                    <a:bodyPr/>
                    <a:lstStyle/>
                    <a:p>
                      <a:pPr marL="72000" algn="l" fontAlgn="b"/>
                      <a:r>
                        <a:rPr lang="en-GB" sz="900" b="0" i="0" u="none" strike="noStrike">
                          <a:solidFill>
                            <a:srgbClr val="000000"/>
                          </a:solidFill>
                          <a:effectLst/>
                          <a:latin typeface="+mn-lt"/>
                        </a:rPr>
                        <a:t>Wandsworth</a:t>
                      </a:r>
                    </a:p>
                  </a:txBody>
                  <a:tcPr marL="0" marR="0" marT="7200" marB="72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SWL</a:t>
                      </a:r>
                    </a:p>
                  </a:txBody>
                  <a:tcPr marL="0" marR="0" marT="7200" marB="72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r>
                        <a:rPr lang="en-GB" sz="900" b="0" i="0" u="none" strike="noStrike">
                          <a:solidFill>
                            <a:srgbClr val="000000"/>
                          </a:solidFill>
                          <a:effectLst/>
                          <a:latin typeface="+mn-lt"/>
                        </a:rPr>
                        <a:t>South West London and St George's Mental Health NHS Trust</a:t>
                      </a:r>
                    </a:p>
                  </a:txBody>
                  <a:tcPr marL="0" marR="0" marT="7200" marB="72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2846133"/>
                  </a:ext>
                </a:extLst>
              </a:tr>
            </a:tbl>
          </a:graphicData>
        </a:graphic>
      </p:graphicFrame>
    </p:spTree>
    <p:extLst>
      <p:ext uri="{BB962C8B-B14F-4D97-AF65-F5344CB8AC3E}">
        <p14:creationId xmlns:p14="http://schemas.microsoft.com/office/powerpoint/2010/main" val="3038469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596E2A-D459-02B5-4A5E-C07E4CEEB67B}"/>
              </a:ext>
            </a:extLst>
          </p:cNvPr>
          <p:cNvSpPr>
            <a:spLocks noGrp="1"/>
          </p:cNvSpPr>
          <p:nvPr>
            <p:ph type="title"/>
          </p:nvPr>
        </p:nvSpPr>
        <p:spPr/>
        <p:txBody>
          <a:bodyPr/>
          <a:lstStyle/>
          <a:p>
            <a:r>
              <a:rPr lang="en-GB"/>
              <a:t>Appendix 3: Standardised waiting times</a:t>
            </a:r>
          </a:p>
        </p:txBody>
      </p:sp>
      <p:sp>
        <p:nvSpPr>
          <p:cNvPr id="6" name="Text Placeholder 5">
            <a:extLst>
              <a:ext uri="{FF2B5EF4-FFF2-40B4-BE49-F238E27FC236}">
                <a16:creationId xmlns:a16="http://schemas.microsoft.com/office/drawing/2014/main" id="{BAB0AEE3-6679-8039-E068-3C3CC430CDA8}"/>
              </a:ext>
            </a:extLst>
          </p:cNvPr>
          <p:cNvSpPr>
            <a:spLocks noGrp="1"/>
          </p:cNvSpPr>
          <p:nvPr>
            <p:ph type="body" sz="quarter" idx="18"/>
          </p:nvPr>
        </p:nvSpPr>
        <p:spPr>
          <a:xfrm>
            <a:off x="763200" y="1542437"/>
            <a:ext cx="5143800" cy="3332163"/>
          </a:xfrm>
        </p:spPr>
        <p:txBody>
          <a:bodyPr/>
          <a:lstStyle/>
          <a:p>
            <a:r>
              <a:rPr lang="en-GB" dirty="0"/>
              <a:t>In some calculations, waiting times have been standardised. The waiting time for a given referral has been divided by the average waiting time for a cohort to which the referral belongs. This helps us to assess one correlation (e.g., between ethnicity and waiting time) in the presence of other potential correlations (e.g., between ICB and waiting time).</a:t>
            </a:r>
          </a:p>
          <a:p>
            <a:r>
              <a:rPr lang="en-GB" dirty="0"/>
              <a:t>In the example above, we want to be able to ask “How do waiting times compare for people of different ethnicities, relative to other people referred to providers within the same ICB as them?”</a:t>
            </a:r>
          </a:p>
          <a:p>
            <a:r>
              <a:rPr lang="en-GB" dirty="0"/>
              <a:t>The average used could be the average waiting time for the given ICB, ethnicity or gender. In this project, we always standardise using median as the type of average. This minimises the skewing effect of outliers with very long waiting times.</a:t>
            </a:r>
          </a:p>
          <a:p>
            <a:r>
              <a:rPr lang="en-GB" b="1" dirty="0">
                <a:solidFill>
                  <a:schemeClr val="tx2"/>
                </a:solidFill>
              </a:rPr>
              <a:t>Example</a:t>
            </a:r>
          </a:p>
          <a:p>
            <a:r>
              <a:rPr lang="en-GB" dirty="0"/>
              <a:t>Assume the median waiting times for two ICBs are:</a:t>
            </a:r>
            <a:br>
              <a:rPr lang="en-GB" dirty="0"/>
            </a:br>
            <a:r>
              <a:rPr lang="en-GB" dirty="0"/>
              <a:t>ICB X = </a:t>
            </a:r>
            <a:r>
              <a:rPr lang="en-GB" dirty="0">
                <a:solidFill>
                  <a:schemeClr val="accent5"/>
                </a:solidFill>
              </a:rPr>
              <a:t>10d</a:t>
            </a:r>
            <a:r>
              <a:rPr lang="en-GB" dirty="0"/>
              <a:t>; ICB Y = </a:t>
            </a:r>
            <a:r>
              <a:rPr lang="en-GB" dirty="0">
                <a:solidFill>
                  <a:schemeClr val="accent4"/>
                </a:solidFill>
              </a:rPr>
              <a:t>30d</a:t>
            </a:r>
            <a:r>
              <a:rPr lang="en-GB" dirty="0"/>
              <a:t>.</a:t>
            </a:r>
          </a:p>
          <a:p>
            <a:r>
              <a:rPr lang="en-GB" dirty="0"/>
              <a:t>Below, we have a referral for Person 1 and Person 2:</a:t>
            </a:r>
          </a:p>
        </p:txBody>
      </p:sp>
      <p:sp>
        <p:nvSpPr>
          <p:cNvPr id="10" name="Text Placeholder 9">
            <a:extLst>
              <a:ext uri="{FF2B5EF4-FFF2-40B4-BE49-F238E27FC236}">
                <a16:creationId xmlns:a16="http://schemas.microsoft.com/office/drawing/2014/main" id="{12D1CE80-3B52-13B9-3674-CDF1C3F3232D}"/>
              </a:ext>
            </a:extLst>
          </p:cNvPr>
          <p:cNvSpPr>
            <a:spLocks noGrp="1"/>
          </p:cNvSpPr>
          <p:nvPr>
            <p:ph type="body" sz="quarter" idx="19"/>
          </p:nvPr>
        </p:nvSpPr>
        <p:spPr>
          <a:xfrm>
            <a:off x="6248400" y="1542437"/>
            <a:ext cx="4802400" cy="4405830"/>
          </a:xfrm>
        </p:spPr>
        <p:txBody>
          <a:bodyPr/>
          <a:lstStyle/>
          <a:p>
            <a:r>
              <a:rPr lang="en-GB" dirty="0"/>
              <a:t>While Person 1 had the shorter waiting time than Person 2, it was longer than the median for their ICB X. Person 2 had a waiting time shorter than the median for their ICB Y and therefore a smaller standardised waiting time than Person 1.</a:t>
            </a:r>
          </a:p>
          <a:p>
            <a:r>
              <a:rPr lang="en-GB" dirty="0"/>
              <a:t>This standardisation helps us understand which factors may be affecting certain correlations.</a:t>
            </a:r>
          </a:p>
          <a:p>
            <a:r>
              <a:rPr lang="en-GB" dirty="0"/>
              <a:t>For example, imagine most people of ethnicity A are treated at ICB X and most people of ethnicity B are treated at ICB Y. We would likely observe that people of ethnicity B have longer waiting times on average as the waiting times for ICB Y are longer on average.</a:t>
            </a:r>
          </a:p>
          <a:p>
            <a:r>
              <a:rPr lang="en-GB" dirty="0"/>
              <a:t>However, it would be wrong to conclude that their ethnicity is the causal factor without more information. By standardising by ICB, we can assess the influence of other factors, such as ethnicity more easily.</a:t>
            </a:r>
          </a:p>
          <a:p>
            <a:endParaRPr lang="en-GB" dirty="0"/>
          </a:p>
          <a:p>
            <a:r>
              <a:rPr lang="en-GB" b="1" dirty="0">
                <a:solidFill>
                  <a:schemeClr val="accent5"/>
                </a:solidFill>
              </a:rPr>
              <a:t>Note, standardised waiting times are a ratio and are not measured in days. </a:t>
            </a:r>
            <a:r>
              <a:rPr lang="en-GB" dirty="0"/>
              <a:t>A value of 2 means the waiting time is double the median for the cohort by which your standardising. In the example Person 1 has an ICB standardised waiting time of 1.4, which means their waiting time is 1.4x the median for their ICB (ICB X in this case).</a:t>
            </a:r>
          </a:p>
        </p:txBody>
      </p:sp>
      <p:graphicFrame>
        <p:nvGraphicFramePr>
          <p:cNvPr id="9" name="Table 9">
            <a:extLst>
              <a:ext uri="{FF2B5EF4-FFF2-40B4-BE49-F238E27FC236}">
                <a16:creationId xmlns:a16="http://schemas.microsoft.com/office/drawing/2014/main" id="{EAE03F55-5B38-6211-2EA5-F97928662CBB}"/>
              </a:ext>
            </a:extLst>
          </p:cNvPr>
          <p:cNvGraphicFramePr>
            <a:graphicFrameLocks noGrp="1"/>
          </p:cNvGraphicFramePr>
          <p:nvPr>
            <p:extLst>
              <p:ext uri="{D42A27DB-BD31-4B8C-83A1-F6EECF244321}">
                <p14:modId xmlns:p14="http://schemas.microsoft.com/office/powerpoint/2010/main" val="3297474193"/>
              </p:ext>
            </p:extLst>
          </p:nvPr>
        </p:nvGraphicFramePr>
        <p:xfrm>
          <a:off x="859949" y="4960828"/>
          <a:ext cx="5047051" cy="1126772"/>
        </p:xfrm>
        <a:graphic>
          <a:graphicData uri="http://schemas.openxmlformats.org/drawingml/2006/table">
            <a:tbl>
              <a:tblPr firstRow="1">
                <a:tableStyleId>{5C22544A-7EE6-4342-B048-85BDC9FD1C3A}</a:tableStyleId>
              </a:tblPr>
              <a:tblGrid>
                <a:gridCol w="893846">
                  <a:extLst>
                    <a:ext uri="{9D8B030D-6E8A-4147-A177-3AD203B41FA5}">
                      <a16:colId xmlns:a16="http://schemas.microsoft.com/office/drawing/2014/main" val="2716000436"/>
                    </a:ext>
                  </a:extLst>
                </a:gridCol>
                <a:gridCol w="738151">
                  <a:extLst>
                    <a:ext uri="{9D8B030D-6E8A-4147-A177-3AD203B41FA5}">
                      <a16:colId xmlns:a16="http://schemas.microsoft.com/office/drawing/2014/main" val="324637393"/>
                    </a:ext>
                  </a:extLst>
                </a:gridCol>
                <a:gridCol w="885781">
                  <a:extLst>
                    <a:ext uri="{9D8B030D-6E8A-4147-A177-3AD203B41FA5}">
                      <a16:colId xmlns:a16="http://schemas.microsoft.com/office/drawing/2014/main" val="1426913455"/>
                    </a:ext>
                  </a:extLst>
                </a:gridCol>
                <a:gridCol w="978050">
                  <a:extLst>
                    <a:ext uri="{9D8B030D-6E8A-4147-A177-3AD203B41FA5}">
                      <a16:colId xmlns:a16="http://schemas.microsoft.com/office/drawing/2014/main" val="718211355"/>
                    </a:ext>
                  </a:extLst>
                </a:gridCol>
                <a:gridCol w="1551223">
                  <a:extLst>
                    <a:ext uri="{9D8B030D-6E8A-4147-A177-3AD203B41FA5}">
                      <a16:colId xmlns:a16="http://schemas.microsoft.com/office/drawing/2014/main" val="3517270709"/>
                    </a:ext>
                  </a:extLst>
                </a:gridCol>
              </a:tblGrid>
              <a:tr h="334786">
                <a:tc>
                  <a:txBody>
                    <a:bodyPr/>
                    <a:lstStyle/>
                    <a:p>
                      <a:r>
                        <a:rPr lang="en-GB" sz="1200"/>
                        <a:t>Person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r>
                        <a:rPr lang="en-GB" sz="1200"/>
                        <a:t>ICB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r>
                        <a:rPr lang="en-GB" sz="1200"/>
                        <a:t>Ethnicity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r>
                        <a:rPr lang="en-GB" sz="1200"/>
                        <a:t>Waiting time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r>
                        <a:rPr lang="en-GB" sz="1200"/>
                        <a:t>Waiting time – ICB standardised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761383418"/>
                  </a:ext>
                </a:extLst>
              </a:tr>
              <a:tr h="334786">
                <a:tc>
                  <a:txBody>
                    <a:bodyPr/>
                    <a:lstStyle/>
                    <a:p>
                      <a:r>
                        <a:rPr lang="en-GB" sz="1200">
                          <a:solidFill>
                            <a:srgbClr val="425563"/>
                          </a:solidFill>
                        </a:rPr>
                        <a:t>1</a:t>
                      </a:r>
                    </a:p>
                  </a:txBody>
                  <a:tcPr>
                    <a:lnT w="38100" cmpd="sng">
                      <a:noFill/>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GB" sz="1200">
                          <a:solidFill>
                            <a:srgbClr val="425563"/>
                          </a:solidFill>
                        </a:rPr>
                        <a:t>X</a:t>
                      </a:r>
                    </a:p>
                  </a:txBody>
                  <a:tcPr>
                    <a:lnT w="38100" cmpd="sng">
                      <a:noFill/>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GB" sz="1200">
                          <a:solidFill>
                            <a:srgbClr val="425563"/>
                          </a:solidFill>
                        </a:rPr>
                        <a:t>A</a:t>
                      </a:r>
                    </a:p>
                  </a:txBody>
                  <a:tcPr>
                    <a:lnT w="38100" cmpd="sng">
                      <a:noFill/>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GB" sz="1200">
                          <a:solidFill>
                            <a:srgbClr val="425563"/>
                          </a:solidFill>
                        </a:rPr>
                        <a:t>14</a:t>
                      </a:r>
                    </a:p>
                  </a:txBody>
                  <a:tcPr>
                    <a:lnT w="38100" cmpd="sng">
                      <a:noFill/>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GB" sz="1200">
                          <a:solidFill>
                            <a:srgbClr val="425563"/>
                          </a:solidFill>
                        </a:rPr>
                        <a:t>14 ÷ </a:t>
                      </a:r>
                      <a:r>
                        <a:rPr lang="en-GB" sz="1200">
                          <a:solidFill>
                            <a:schemeClr val="accent5"/>
                          </a:solidFill>
                        </a:rPr>
                        <a:t>10</a:t>
                      </a:r>
                      <a:r>
                        <a:rPr lang="en-GB" sz="1200">
                          <a:solidFill>
                            <a:srgbClr val="425563"/>
                          </a:solidFill>
                        </a:rPr>
                        <a:t> = 1.40</a:t>
                      </a:r>
                    </a:p>
                  </a:txBody>
                  <a:tcPr>
                    <a:lnT w="38100" cmpd="sng">
                      <a:noFill/>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48834615"/>
                  </a:ext>
                </a:extLst>
              </a:tr>
              <a:tr h="334786">
                <a:tc>
                  <a:txBody>
                    <a:bodyPr/>
                    <a:lstStyle/>
                    <a:p>
                      <a:r>
                        <a:rPr lang="en-GB" sz="1200">
                          <a:solidFill>
                            <a:srgbClr val="425563"/>
                          </a:solidFill>
                        </a:rPr>
                        <a:t>2</a:t>
                      </a:r>
                    </a:p>
                  </a:txBody>
                  <a:tcPr>
                    <a:lnT w="9525" cap="flat" cmpd="sng" algn="ctr">
                      <a:solidFill>
                        <a:schemeClr val="bg1">
                          <a:lumMod val="85000"/>
                        </a:schemeClr>
                      </a:solidFill>
                      <a:prstDash val="solid"/>
                      <a:round/>
                      <a:headEnd type="none" w="med" len="med"/>
                      <a:tailEnd type="none" w="med" len="med"/>
                    </a:lnT>
                    <a:solidFill>
                      <a:schemeClr val="bg1"/>
                    </a:solidFill>
                  </a:tcPr>
                </a:tc>
                <a:tc>
                  <a:txBody>
                    <a:bodyPr/>
                    <a:lstStyle/>
                    <a:p>
                      <a:r>
                        <a:rPr lang="en-GB" sz="1200">
                          <a:solidFill>
                            <a:srgbClr val="425563"/>
                          </a:solidFill>
                        </a:rPr>
                        <a:t>Y</a:t>
                      </a:r>
                    </a:p>
                  </a:txBody>
                  <a:tcPr>
                    <a:lnT w="9525" cap="flat" cmpd="sng" algn="ctr">
                      <a:solidFill>
                        <a:schemeClr val="bg1">
                          <a:lumMod val="85000"/>
                        </a:schemeClr>
                      </a:solidFill>
                      <a:prstDash val="solid"/>
                      <a:round/>
                      <a:headEnd type="none" w="med" len="med"/>
                      <a:tailEnd type="none" w="med" len="med"/>
                    </a:lnT>
                    <a:solidFill>
                      <a:schemeClr val="bg1"/>
                    </a:solidFill>
                  </a:tcPr>
                </a:tc>
                <a:tc>
                  <a:txBody>
                    <a:bodyPr/>
                    <a:lstStyle/>
                    <a:p>
                      <a:r>
                        <a:rPr lang="en-GB" sz="1200">
                          <a:solidFill>
                            <a:srgbClr val="425563"/>
                          </a:solidFill>
                        </a:rPr>
                        <a:t>B</a:t>
                      </a:r>
                    </a:p>
                  </a:txBody>
                  <a:tcPr>
                    <a:lnT w="9525" cap="flat" cmpd="sng" algn="ctr">
                      <a:solidFill>
                        <a:schemeClr val="bg1">
                          <a:lumMod val="85000"/>
                        </a:schemeClr>
                      </a:solidFill>
                      <a:prstDash val="solid"/>
                      <a:round/>
                      <a:headEnd type="none" w="med" len="med"/>
                      <a:tailEnd type="none" w="med" len="med"/>
                    </a:lnT>
                    <a:solidFill>
                      <a:schemeClr val="bg1"/>
                    </a:solidFill>
                  </a:tcPr>
                </a:tc>
                <a:tc>
                  <a:txBody>
                    <a:bodyPr/>
                    <a:lstStyle/>
                    <a:p>
                      <a:r>
                        <a:rPr lang="en-GB" sz="1200">
                          <a:solidFill>
                            <a:srgbClr val="425563"/>
                          </a:solidFill>
                        </a:rPr>
                        <a:t>25</a:t>
                      </a:r>
                    </a:p>
                  </a:txBody>
                  <a:tcPr>
                    <a:lnT w="9525" cap="flat" cmpd="sng" algn="ctr">
                      <a:solidFill>
                        <a:schemeClr val="bg1">
                          <a:lumMod val="85000"/>
                        </a:schemeClr>
                      </a:solidFill>
                      <a:prstDash val="solid"/>
                      <a:round/>
                      <a:headEnd type="none" w="med" len="med"/>
                      <a:tailEnd type="none" w="med" len="med"/>
                    </a:lnT>
                    <a:solidFill>
                      <a:schemeClr val="bg1"/>
                    </a:solidFill>
                  </a:tcPr>
                </a:tc>
                <a:tc>
                  <a:txBody>
                    <a:bodyPr/>
                    <a:lstStyle/>
                    <a:p>
                      <a:r>
                        <a:rPr lang="en-GB" sz="1200">
                          <a:solidFill>
                            <a:srgbClr val="425563"/>
                          </a:solidFill>
                        </a:rPr>
                        <a:t>25 ÷ </a:t>
                      </a:r>
                      <a:r>
                        <a:rPr lang="en-GB" sz="1200">
                          <a:solidFill>
                            <a:schemeClr val="accent4"/>
                          </a:solidFill>
                        </a:rPr>
                        <a:t>30</a:t>
                      </a:r>
                      <a:r>
                        <a:rPr lang="en-GB" sz="1200">
                          <a:solidFill>
                            <a:srgbClr val="425563"/>
                          </a:solidFill>
                        </a:rPr>
                        <a:t> = 0.83</a:t>
                      </a:r>
                    </a:p>
                  </a:txBody>
                  <a:tcPr>
                    <a:lnT w="9525" cap="flat" cmpd="sng" algn="ctr">
                      <a:solidFill>
                        <a:schemeClr val="bg1">
                          <a:lumMod val="85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3357741918"/>
                  </a:ext>
                </a:extLst>
              </a:tr>
            </a:tbl>
          </a:graphicData>
        </a:graphic>
      </p:graphicFrame>
    </p:spTree>
    <p:extLst>
      <p:ext uri="{BB962C8B-B14F-4D97-AF65-F5344CB8AC3E}">
        <p14:creationId xmlns:p14="http://schemas.microsoft.com/office/powerpoint/2010/main" val="2477994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596E2A-D459-02B5-4A5E-C07E4CEEB67B}"/>
              </a:ext>
            </a:extLst>
          </p:cNvPr>
          <p:cNvSpPr>
            <a:spLocks noGrp="1"/>
          </p:cNvSpPr>
          <p:nvPr>
            <p:ph type="title"/>
          </p:nvPr>
        </p:nvSpPr>
        <p:spPr>
          <a:xfrm>
            <a:off x="763196" y="726855"/>
            <a:ext cx="7523553" cy="365400"/>
          </a:xfrm>
        </p:spPr>
        <p:txBody>
          <a:bodyPr/>
          <a:lstStyle/>
          <a:p>
            <a:r>
              <a:rPr lang="en-GB" dirty="0"/>
              <a:t>Appendix 4: Waits by service type and service category mappings</a:t>
            </a:r>
          </a:p>
        </p:txBody>
      </p:sp>
      <p:graphicFrame>
        <p:nvGraphicFramePr>
          <p:cNvPr id="8" name="Table 7">
            <a:extLst>
              <a:ext uri="{FF2B5EF4-FFF2-40B4-BE49-F238E27FC236}">
                <a16:creationId xmlns:a16="http://schemas.microsoft.com/office/drawing/2014/main" id="{0339661F-6678-910B-E74D-A4B2DB697479}"/>
              </a:ext>
            </a:extLst>
          </p:cNvPr>
          <p:cNvGraphicFramePr>
            <a:graphicFrameLocks noGrp="1"/>
          </p:cNvGraphicFramePr>
          <p:nvPr>
            <p:extLst>
              <p:ext uri="{D42A27DB-BD31-4B8C-83A1-F6EECF244321}">
                <p14:modId xmlns:p14="http://schemas.microsoft.com/office/powerpoint/2010/main" val="3150733327"/>
              </p:ext>
            </p:extLst>
          </p:nvPr>
        </p:nvGraphicFramePr>
        <p:xfrm>
          <a:off x="763198" y="1196758"/>
          <a:ext cx="10665600" cy="5241295"/>
        </p:xfrm>
        <a:graphic>
          <a:graphicData uri="http://schemas.openxmlformats.org/drawingml/2006/table">
            <a:tbl>
              <a:tblPr/>
              <a:tblGrid>
                <a:gridCol w="3865829">
                  <a:extLst>
                    <a:ext uri="{9D8B030D-6E8A-4147-A177-3AD203B41FA5}">
                      <a16:colId xmlns:a16="http://schemas.microsoft.com/office/drawing/2014/main" val="2809546727"/>
                    </a:ext>
                  </a:extLst>
                </a:gridCol>
                <a:gridCol w="882515">
                  <a:extLst>
                    <a:ext uri="{9D8B030D-6E8A-4147-A177-3AD203B41FA5}">
                      <a16:colId xmlns:a16="http://schemas.microsoft.com/office/drawing/2014/main" val="4283374289"/>
                    </a:ext>
                  </a:extLst>
                </a:gridCol>
                <a:gridCol w="1230332">
                  <a:extLst>
                    <a:ext uri="{9D8B030D-6E8A-4147-A177-3AD203B41FA5}">
                      <a16:colId xmlns:a16="http://schemas.microsoft.com/office/drawing/2014/main" val="2201506663"/>
                    </a:ext>
                  </a:extLst>
                </a:gridCol>
                <a:gridCol w="1230332">
                  <a:extLst>
                    <a:ext uri="{9D8B030D-6E8A-4147-A177-3AD203B41FA5}">
                      <a16:colId xmlns:a16="http://schemas.microsoft.com/office/drawing/2014/main" val="2815031641"/>
                    </a:ext>
                  </a:extLst>
                </a:gridCol>
                <a:gridCol w="1230332">
                  <a:extLst>
                    <a:ext uri="{9D8B030D-6E8A-4147-A177-3AD203B41FA5}">
                      <a16:colId xmlns:a16="http://schemas.microsoft.com/office/drawing/2014/main" val="468102373"/>
                    </a:ext>
                  </a:extLst>
                </a:gridCol>
                <a:gridCol w="1230332">
                  <a:extLst>
                    <a:ext uri="{9D8B030D-6E8A-4147-A177-3AD203B41FA5}">
                      <a16:colId xmlns:a16="http://schemas.microsoft.com/office/drawing/2014/main" val="3895392394"/>
                    </a:ext>
                  </a:extLst>
                </a:gridCol>
                <a:gridCol w="995928">
                  <a:extLst>
                    <a:ext uri="{9D8B030D-6E8A-4147-A177-3AD203B41FA5}">
                      <a16:colId xmlns:a16="http://schemas.microsoft.com/office/drawing/2014/main" val="3841929617"/>
                    </a:ext>
                  </a:extLst>
                </a:gridCol>
              </a:tblGrid>
              <a:tr h="108298">
                <a:tc>
                  <a:txBody>
                    <a:bodyPr/>
                    <a:lstStyle/>
                    <a:p>
                      <a:pPr algn="l" rtl="0" fontAlgn="b"/>
                      <a:r>
                        <a:rPr lang="en-GB" sz="600" b="0" i="0" u="none" strike="noStrike" dirty="0">
                          <a:solidFill>
                            <a:srgbClr val="FFFFFF"/>
                          </a:solidFill>
                          <a:effectLst/>
                          <a:latin typeface="Arial" panose="020B0604020202020204" pitchFamily="34" charset="0"/>
                        </a:rPr>
                        <a:t>Service</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0070C0"/>
                    </a:solidFill>
                  </a:tcPr>
                </a:tc>
                <a:tc>
                  <a:txBody>
                    <a:bodyPr/>
                    <a:lstStyle/>
                    <a:p>
                      <a:pPr algn="l" rtl="0" fontAlgn="b"/>
                      <a:r>
                        <a:rPr lang="en-GB" sz="600" b="0" i="0" u="none" strike="noStrike" dirty="0">
                          <a:solidFill>
                            <a:srgbClr val="FFFFFF"/>
                          </a:solidFill>
                          <a:effectLst/>
                          <a:latin typeface="Arial" panose="020B0604020202020204" pitchFamily="34" charset="0"/>
                        </a:rPr>
                        <a:t>Service Type</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0070C0"/>
                    </a:solidFill>
                  </a:tcPr>
                </a:tc>
                <a:tc>
                  <a:txBody>
                    <a:bodyPr/>
                    <a:lstStyle/>
                    <a:p>
                      <a:pPr algn="l" rtl="0" fontAlgn="b"/>
                      <a:r>
                        <a:rPr lang="en-GB" sz="600" b="0" i="0" u="none" strike="noStrike">
                          <a:solidFill>
                            <a:srgbClr val="FFFFFF"/>
                          </a:solidFill>
                          <a:effectLst/>
                          <a:latin typeface="Arial" panose="020B0604020202020204" pitchFamily="34" charset="0"/>
                        </a:rPr>
                        <a:t>Median initial waiting time</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0070C0"/>
                    </a:solidFill>
                  </a:tcPr>
                </a:tc>
                <a:tc>
                  <a:txBody>
                    <a:bodyPr/>
                    <a:lstStyle/>
                    <a:p>
                      <a:pPr algn="l" rtl="0" fontAlgn="b"/>
                      <a:r>
                        <a:rPr lang="en-GB" sz="600" b="0" i="0" u="none" strike="noStrike">
                          <a:solidFill>
                            <a:srgbClr val="FFFFFF"/>
                          </a:solidFill>
                          <a:effectLst/>
                          <a:latin typeface="Arial" panose="020B0604020202020204" pitchFamily="34" charset="0"/>
                        </a:rPr>
                        <a:t>Median hidden waiting time</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0070C0"/>
                    </a:solidFill>
                  </a:tcPr>
                </a:tc>
                <a:tc>
                  <a:txBody>
                    <a:bodyPr/>
                    <a:lstStyle/>
                    <a:p>
                      <a:pPr algn="l" rtl="0" fontAlgn="b"/>
                      <a:r>
                        <a:rPr lang="en-GB" sz="600" b="0" i="0" u="none" strike="noStrike">
                          <a:solidFill>
                            <a:srgbClr val="FFFFFF"/>
                          </a:solidFill>
                          <a:effectLst/>
                          <a:latin typeface="Arial" panose="020B0604020202020204" pitchFamily="34" charset="0"/>
                        </a:rPr>
                        <a:t>90</a:t>
                      </a:r>
                      <a:r>
                        <a:rPr lang="en-GB" sz="600" b="0" i="0" u="none" strike="noStrike" baseline="30000">
                          <a:solidFill>
                            <a:srgbClr val="FFFFFF"/>
                          </a:solidFill>
                          <a:effectLst/>
                          <a:latin typeface="Arial" panose="020B0604020202020204" pitchFamily="34" charset="0"/>
                        </a:rPr>
                        <a:t>th</a:t>
                      </a:r>
                      <a:r>
                        <a:rPr lang="en-GB" sz="600" b="0" i="0" u="none" strike="noStrike">
                          <a:solidFill>
                            <a:srgbClr val="FFFFFF"/>
                          </a:solidFill>
                          <a:effectLst/>
                          <a:latin typeface="Arial" panose="020B0604020202020204" pitchFamily="34" charset="0"/>
                        </a:rPr>
                        <a:t> percentile initial waiting time</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0070C0"/>
                    </a:solidFill>
                  </a:tcPr>
                </a:tc>
                <a:tc>
                  <a:txBody>
                    <a:bodyPr/>
                    <a:lstStyle/>
                    <a:p>
                      <a:pPr algn="l" rtl="0" fontAlgn="b"/>
                      <a:r>
                        <a:rPr lang="en-GB" sz="600" b="0" i="0" u="none" strike="noStrike">
                          <a:solidFill>
                            <a:srgbClr val="FFFFFF"/>
                          </a:solidFill>
                          <a:effectLst/>
                          <a:latin typeface="Arial" panose="020B0604020202020204" pitchFamily="34" charset="0"/>
                        </a:rPr>
                        <a:t>90th percentile hidden waiting time</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0070C0"/>
                    </a:solidFill>
                  </a:tcPr>
                </a:tc>
                <a:tc>
                  <a:txBody>
                    <a:bodyPr/>
                    <a:lstStyle/>
                    <a:p>
                      <a:pPr algn="l" rtl="0" fontAlgn="b"/>
                      <a:r>
                        <a:rPr lang="en-GB" sz="600" b="0" i="0" u="none" strike="noStrike">
                          <a:solidFill>
                            <a:srgbClr val="FFFFFF"/>
                          </a:solidFill>
                          <a:effectLst/>
                          <a:latin typeface="Arial" panose="020B0604020202020204" pitchFamily="34" charset="0"/>
                        </a:rPr>
                        <a:t>Count of Referrals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B w="19050" cap="flat" cmpd="sng" algn="ctr">
                      <a:solidFill>
                        <a:schemeClr val="accent6">
                          <a:lumMod val="10000"/>
                        </a:schemeClr>
                      </a:solidFill>
                      <a:prstDash val="solid"/>
                      <a:round/>
                      <a:headEnd type="none" w="med" len="med"/>
                      <a:tailEnd type="none" w="med" len="med"/>
                    </a:lnB>
                    <a:solidFill>
                      <a:srgbClr val="0070C0"/>
                    </a:solidFill>
                  </a:tcPr>
                </a:tc>
                <a:extLst>
                  <a:ext uri="{0D108BD9-81ED-4DB2-BD59-A6C34878D82A}">
                    <a16:rowId xmlns:a16="http://schemas.microsoft.com/office/drawing/2014/main" val="566898856"/>
                  </a:ext>
                </a:extLst>
              </a:tr>
              <a:tr h="100647">
                <a:tc>
                  <a:txBody>
                    <a:bodyPr/>
                    <a:lstStyle/>
                    <a:p>
                      <a:pPr algn="l" rtl="0" fontAlgn="b"/>
                      <a:r>
                        <a:rPr lang="en-GB" sz="600" b="0" i="0" u="none" strike="noStrike">
                          <a:solidFill>
                            <a:srgbClr val="000000"/>
                          </a:solidFill>
                          <a:effectLst/>
                          <a:latin typeface="Arial" panose="020B0604020202020204" pitchFamily="34" charset="0"/>
                        </a:rPr>
                        <a:t>Community Mental Health Team - Functional</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All Others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10</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E282"/>
                    </a:solidFill>
                  </a:tcPr>
                </a:tc>
                <a:tc>
                  <a:txBody>
                    <a:bodyPr/>
                    <a:lstStyle/>
                    <a:p>
                      <a:pPr algn="l" rtl="0" fontAlgn="b"/>
                      <a:r>
                        <a:rPr lang="en-GB" sz="600" b="0" i="0" u="none" strike="noStrike">
                          <a:solidFill>
                            <a:srgbClr val="000000"/>
                          </a:solidFill>
                          <a:effectLst/>
                          <a:latin typeface="Arial" panose="020B0604020202020204" pitchFamily="34" charset="0"/>
                        </a:rPr>
                        <a:t>14</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l" rtl="0" fontAlgn="b"/>
                      <a:r>
                        <a:rPr lang="en-GB" sz="600" b="0" i="0" u="none" strike="noStrike">
                          <a:solidFill>
                            <a:srgbClr val="000000"/>
                          </a:solidFill>
                          <a:effectLst/>
                          <a:latin typeface="Arial" panose="020B0604020202020204" pitchFamily="34" charset="0"/>
                        </a:rPr>
                        <a:t>94</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tc>
                  <a:txBody>
                    <a:bodyPr/>
                    <a:lstStyle/>
                    <a:p>
                      <a:pPr algn="l" rtl="0" fontAlgn="b"/>
                      <a:r>
                        <a:rPr lang="en-GB" sz="600" b="0" i="0" u="none" strike="noStrike">
                          <a:solidFill>
                            <a:srgbClr val="000000"/>
                          </a:solidFill>
                          <a:effectLst/>
                          <a:latin typeface="Arial" panose="020B0604020202020204" pitchFamily="34" charset="0"/>
                        </a:rPr>
                        <a:t>105</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680"/>
                    </a:solidFill>
                  </a:tcPr>
                </a:tc>
                <a:tc>
                  <a:txBody>
                    <a:bodyPr/>
                    <a:lstStyle/>
                    <a:p>
                      <a:pPr algn="l" rtl="0" fontAlgn="b"/>
                      <a:r>
                        <a:rPr lang="en-GB" sz="600" b="0" i="0" u="none" strike="noStrike">
                          <a:solidFill>
                            <a:srgbClr val="000000"/>
                          </a:solidFill>
                          <a:effectLst/>
                          <a:latin typeface="Arial" panose="020B0604020202020204" pitchFamily="34" charset="0"/>
                        </a:rPr>
                        <a:t>77,687</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8AC6"/>
                    </a:solidFill>
                  </a:tcPr>
                </a:tc>
                <a:extLst>
                  <a:ext uri="{0D108BD9-81ED-4DB2-BD59-A6C34878D82A}">
                    <a16:rowId xmlns:a16="http://schemas.microsoft.com/office/drawing/2014/main" val="2388294351"/>
                  </a:ext>
                </a:extLst>
              </a:tr>
              <a:tr h="100647">
                <a:tc>
                  <a:txBody>
                    <a:bodyPr/>
                    <a:lstStyle/>
                    <a:p>
                      <a:pPr algn="l" rtl="0" fontAlgn="b"/>
                      <a:r>
                        <a:rPr lang="en-GB" sz="600" b="0" i="0" u="none" strike="noStrike" dirty="0">
                          <a:solidFill>
                            <a:srgbClr val="000000"/>
                          </a:solidFill>
                          <a:effectLst/>
                          <a:latin typeface="Arial" panose="020B0604020202020204" pitchFamily="34" charset="0"/>
                        </a:rPr>
                        <a:t>Other Mental Health Service - out of scope of National Tariff Payment System</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All Others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4</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D"/>
                    </a:solidFill>
                  </a:tcPr>
                </a:tc>
                <a:tc>
                  <a:txBody>
                    <a:bodyPr/>
                    <a:lstStyle/>
                    <a:p>
                      <a:pPr algn="l" rtl="0" fontAlgn="b"/>
                      <a:r>
                        <a:rPr lang="en-GB" sz="600" b="0" i="0" u="none" strike="noStrike">
                          <a:solidFill>
                            <a:srgbClr val="000000"/>
                          </a:solidFill>
                          <a:effectLst/>
                          <a:latin typeface="Arial" panose="020B0604020202020204" pitchFamily="34" charset="0"/>
                        </a:rPr>
                        <a:t>7</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D780"/>
                    </a:solidFill>
                  </a:tcPr>
                </a:tc>
                <a:tc>
                  <a:txBody>
                    <a:bodyPr/>
                    <a:lstStyle/>
                    <a:p>
                      <a:pPr algn="l" rtl="0" fontAlgn="b"/>
                      <a:r>
                        <a:rPr lang="en-GB" sz="600" b="0" i="0" u="none" strike="noStrike">
                          <a:solidFill>
                            <a:srgbClr val="000000"/>
                          </a:solidFill>
                          <a:effectLst/>
                          <a:latin typeface="Arial" panose="020B0604020202020204" pitchFamily="34" charset="0"/>
                        </a:rPr>
                        <a:t>62</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l" rtl="0" fontAlgn="b"/>
                      <a:r>
                        <a:rPr lang="en-GB" sz="600" b="0" i="0" u="none" strike="noStrike">
                          <a:solidFill>
                            <a:srgbClr val="000000"/>
                          </a:solidFill>
                          <a:effectLst/>
                          <a:latin typeface="Arial" panose="020B0604020202020204" pitchFamily="34" charset="0"/>
                        </a:rPr>
                        <a:t>70</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l" rtl="0" fontAlgn="b"/>
                      <a:r>
                        <a:rPr lang="en-GB" sz="600" b="0" i="0" u="none" strike="noStrike">
                          <a:solidFill>
                            <a:srgbClr val="000000"/>
                          </a:solidFill>
                          <a:effectLst/>
                          <a:latin typeface="Arial" panose="020B0604020202020204" pitchFamily="34" charset="0"/>
                        </a:rPr>
                        <a:t>74,453</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18FC9"/>
                    </a:solidFill>
                  </a:tcPr>
                </a:tc>
                <a:extLst>
                  <a:ext uri="{0D108BD9-81ED-4DB2-BD59-A6C34878D82A}">
                    <a16:rowId xmlns:a16="http://schemas.microsoft.com/office/drawing/2014/main" val="2642921400"/>
                  </a:ext>
                </a:extLst>
              </a:tr>
              <a:tr h="100647">
                <a:tc>
                  <a:txBody>
                    <a:bodyPr/>
                    <a:lstStyle/>
                    <a:p>
                      <a:pPr algn="l" rtl="0" fontAlgn="b"/>
                      <a:r>
                        <a:rPr lang="en-GB" sz="600" b="0" i="0" u="none" strike="noStrike" dirty="0">
                          <a:solidFill>
                            <a:srgbClr val="000000"/>
                          </a:solidFill>
                          <a:effectLst/>
                          <a:latin typeface="Arial" panose="020B0604020202020204" pitchFamily="34" charset="0"/>
                        </a:rPr>
                        <a:t>Single Point of Access Service</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All Others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9</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81"/>
                    </a:solidFill>
                  </a:tcPr>
                </a:tc>
                <a:tc>
                  <a:txBody>
                    <a:bodyPr/>
                    <a:lstStyle/>
                    <a:p>
                      <a:pPr algn="l" rtl="0" fontAlgn="b"/>
                      <a:r>
                        <a:rPr lang="en-GB" sz="600" b="0" i="0" u="none" strike="noStrike">
                          <a:solidFill>
                            <a:srgbClr val="000000"/>
                          </a:solidFill>
                          <a:effectLst/>
                          <a:latin typeface="Arial" panose="020B0604020202020204" pitchFamily="34" charset="0"/>
                        </a:rPr>
                        <a:t>8</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A80"/>
                    </a:solidFill>
                  </a:tcPr>
                </a:tc>
                <a:tc>
                  <a:txBody>
                    <a:bodyPr/>
                    <a:lstStyle/>
                    <a:p>
                      <a:pPr algn="l" rtl="0" fontAlgn="b"/>
                      <a:r>
                        <a:rPr lang="en-GB" sz="600" b="0" i="0" u="none" strike="noStrike">
                          <a:solidFill>
                            <a:srgbClr val="000000"/>
                          </a:solidFill>
                          <a:effectLst/>
                          <a:latin typeface="Arial" panose="020B0604020202020204" pitchFamily="34" charset="0"/>
                        </a:rPr>
                        <a:t>77</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483"/>
                    </a:solidFill>
                  </a:tcPr>
                </a:tc>
                <a:tc>
                  <a:txBody>
                    <a:bodyPr/>
                    <a:lstStyle/>
                    <a:p>
                      <a:pPr algn="l" rtl="0" fontAlgn="b"/>
                      <a:r>
                        <a:rPr lang="en-GB" sz="600" b="0" i="0" u="none" strike="noStrike">
                          <a:solidFill>
                            <a:srgbClr val="000000"/>
                          </a:solidFill>
                          <a:effectLst/>
                          <a:latin typeface="Arial" panose="020B0604020202020204" pitchFamily="34" charset="0"/>
                        </a:rPr>
                        <a:t>65</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l" rtl="0" fontAlgn="b"/>
                      <a:r>
                        <a:rPr lang="en-GB" sz="600" b="0" i="0" u="none" strike="noStrike">
                          <a:solidFill>
                            <a:srgbClr val="000000"/>
                          </a:solidFill>
                          <a:effectLst/>
                          <a:latin typeface="Arial" panose="020B0604020202020204" pitchFamily="34" charset="0"/>
                        </a:rPr>
                        <a:t>39,465</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C3E3"/>
                    </a:solidFill>
                  </a:tcPr>
                </a:tc>
                <a:extLst>
                  <a:ext uri="{0D108BD9-81ED-4DB2-BD59-A6C34878D82A}">
                    <a16:rowId xmlns:a16="http://schemas.microsoft.com/office/drawing/2014/main" val="1406382740"/>
                  </a:ext>
                </a:extLst>
              </a:tr>
              <a:tr h="100647">
                <a:tc>
                  <a:txBody>
                    <a:bodyPr/>
                    <a:lstStyle/>
                    <a:p>
                      <a:pPr algn="l" rtl="0" fontAlgn="b"/>
                      <a:r>
                        <a:rPr lang="en-GB" sz="600" b="0" i="0" u="none" strike="noStrike" dirty="0">
                          <a:solidFill>
                            <a:srgbClr val="000000"/>
                          </a:solidFill>
                          <a:effectLst/>
                          <a:latin typeface="Arial" panose="020B0604020202020204" pitchFamily="34" charset="0"/>
                        </a:rPr>
                        <a:t>Other Mental Health Service - in scope of National Tariff Payment System</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All Others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7</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D780"/>
                    </a:solidFill>
                  </a:tcPr>
                </a:tc>
                <a:tc>
                  <a:txBody>
                    <a:bodyPr/>
                    <a:lstStyle/>
                    <a:p>
                      <a:pPr algn="l" rtl="0" fontAlgn="b"/>
                      <a:r>
                        <a:rPr lang="en-GB" sz="600" b="0" i="0" u="none" strike="noStrike">
                          <a:solidFill>
                            <a:srgbClr val="000000"/>
                          </a:solidFill>
                          <a:effectLst/>
                          <a:latin typeface="Arial" panose="020B0604020202020204" pitchFamily="34" charset="0"/>
                        </a:rPr>
                        <a:t>14</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l" rtl="0" fontAlgn="b"/>
                      <a:r>
                        <a:rPr lang="en-GB" sz="600" b="0" i="0" u="none" strike="noStrike">
                          <a:solidFill>
                            <a:srgbClr val="000000"/>
                          </a:solidFill>
                          <a:effectLst/>
                          <a:latin typeface="Arial" panose="020B0604020202020204" pitchFamily="34" charset="0"/>
                        </a:rPr>
                        <a:t>189</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D79"/>
                    </a:solidFill>
                  </a:tcPr>
                </a:tc>
                <a:tc>
                  <a:txBody>
                    <a:bodyPr/>
                    <a:lstStyle/>
                    <a:p>
                      <a:pPr algn="l" rtl="0" fontAlgn="b"/>
                      <a:r>
                        <a:rPr lang="en-GB" sz="600" b="0" i="0" u="none" strike="noStrike">
                          <a:solidFill>
                            <a:srgbClr val="000000"/>
                          </a:solidFill>
                          <a:effectLst/>
                          <a:latin typeface="Arial" panose="020B0604020202020204" pitchFamily="34" charset="0"/>
                        </a:rPr>
                        <a:t>164</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97B"/>
                    </a:solidFill>
                  </a:tcPr>
                </a:tc>
                <a:tc>
                  <a:txBody>
                    <a:bodyPr/>
                    <a:lstStyle/>
                    <a:p>
                      <a:pPr algn="l" rtl="0" fontAlgn="b"/>
                      <a:r>
                        <a:rPr lang="en-GB" sz="600" b="0" i="0" u="none" strike="noStrike">
                          <a:solidFill>
                            <a:srgbClr val="000000"/>
                          </a:solidFill>
                          <a:effectLst/>
                          <a:latin typeface="Arial" panose="020B0604020202020204" pitchFamily="34" charset="0"/>
                        </a:rPr>
                        <a:t>31,860</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CFE9"/>
                    </a:solidFill>
                  </a:tcPr>
                </a:tc>
                <a:extLst>
                  <a:ext uri="{0D108BD9-81ED-4DB2-BD59-A6C34878D82A}">
                    <a16:rowId xmlns:a16="http://schemas.microsoft.com/office/drawing/2014/main" val="1739650400"/>
                  </a:ext>
                </a:extLst>
              </a:tr>
              <a:tr h="100647">
                <a:tc>
                  <a:txBody>
                    <a:bodyPr/>
                    <a:lstStyle/>
                    <a:p>
                      <a:pPr algn="l" rtl="0" fontAlgn="b"/>
                      <a:r>
                        <a:rPr lang="en-GB" sz="600" b="0" i="0" u="none" strike="noStrike" dirty="0">
                          <a:solidFill>
                            <a:srgbClr val="000000"/>
                          </a:solidFill>
                          <a:effectLst/>
                          <a:latin typeface="Arial" panose="020B0604020202020204" pitchFamily="34" charset="0"/>
                        </a:rPr>
                        <a:t>General Psychiatry Service</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All Others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dirty="0">
                          <a:solidFill>
                            <a:srgbClr val="000000"/>
                          </a:solidFill>
                          <a:effectLst/>
                          <a:latin typeface="Arial" panose="020B0604020202020204" pitchFamily="34" charset="0"/>
                        </a:rPr>
                        <a:t>50</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978"/>
                    </a:solidFill>
                  </a:tcPr>
                </a:tc>
                <a:tc>
                  <a:txBody>
                    <a:bodyPr/>
                    <a:lstStyle/>
                    <a:p>
                      <a:pPr algn="l" rtl="0" fontAlgn="b"/>
                      <a:r>
                        <a:rPr lang="en-GB" sz="600" b="0" i="0" u="none" strike="noStrike">
                          <a:solidFill>
                            <a:srgbClr val="000000"/>
                          </a:solidFill>
                          <a:effectLst/>
                          <a:latin typeface="Arial" panose="020B0604020202020204" pitchFamily="34" charset="0"/>
                        </a:rPr>
                        <a:t>14</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l" rtl="0" fontAlgn="b"/>
                      <a:r>
                        <a:rPr lang="en-GB" sz="600" b="0" i="0" u="none" strike="noStrike">
                          <a:solidFill>
                            <a:srgbClr val="000000"/>
                          </a:solidFill>
                          <a:effectLst/>
                          <a:latin typeface="Arial" panose="020B0604020202020204" pitchFamily="34" charset="0"/>
                        </a:rPr>
                        <a:t>328</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l" rtl="0" fontAlgn="b"/>
                      <a:r>
                        <a:rPr lang="en-GB" sz="600" b="0" i="0" u="none" strike="noStrike">
                          <a:solidFill>
                            <a:srgbClr val="000000"/>
                          </a:solidFill>
                          <a:effectLst/>
                          <a:latin typeface="Arial" panose="020B0604020202020204" pitchFamily="34" charset="0"/>
                        </a:rPr>
                        <a:t>134</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87E"/>
                    </a:solidFill>
                  </a:tcPr>
                </a:tc>
                <a:tc>
                  <a:txBody>
                    <a:bodyPr/>
                    <a:lstStyle/>
                    <a:p>
                      <a:pPr algn="l" rtl="0" fontAlgn="b"/>
                      <a:r>
                        <a:rPr lang="en-GB" sz="600" b="0" i="0" u="none" strike="noStrike">
                          <a:solidFill>
                            <a:srgbClr val="000000"/>
                          </a:solidFill>
                          <a:effectLst/>
                          <a:latin typeface="Arial" panose="020B0604020202020204" pitchFamily="34" charset="0"/>
                        </a:rPr>
                        <a:t>30,400</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D1EA"/>
                    </a:solidFill>
                  </a:tcPr>
                </a:tc>
                <a:extLst>
                  <a:ext uri="{0D108BD9-81ED-4DB2-BD59-A6C34878D82A}">
                    <a16:rowId xmlns:a16="http://schemas.microsoft.com/office/drawing/2014/main" val="642970101"/>
                  </a:ext>
                </a:extLst>
              </a:tr>
              <a:tr h="100647">
                <a:tc>
                  <a:txBody>
                    <a:bodyPr/>
                    <a:lstStyle/>
                    <a:p>
                      <a:pPr algn="l" rtl="0" fontAlgn="b"/>
                      <a:r>
                        <a:rPr lang="en-GB" sz="600" b="0" i="0" u="none" strike="noStrike" dirty="0">
                          <a:solidFill>
                            <a:srgbClr val="000000"/>
                          </a:solidFill>
                          <a:effectLst/>
                          <a:latin typeface="Arial" panose="020B0604020202020204" pitchFamily="34" charset="0"/>
                        </a:rPr>
                        <a:t>Psychiatric Liaison Service</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All Others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0</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0</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1</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BE7B"/>
                    </a:solidFill>
                  </a:tcPr>
                </a:tc>
                <a:tc>
                  <a:txBody>
                    <a:bodyPr/>
                    <a:lstStyle/>
                    <a:p>
                      <a:pPr algn="l" rtl="0" fontAlgn="b"/>
                      <a:r>
                        <a:rPr lang="en-GB" sz="600" b="0" i="0" u="none" strike="noStrike">
                          <a:solidFill>
                            <a:srgbClr val="000000"/>
                          </a:solidFill>
                          <a:effectLst/>
                          <a:latin typeface="Arial" panose="020B0604020202020204" pitchFamily="34" charset="0"/>
                        </a:rPr>
                        <a:t>5</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FC17B"/>
                    </a:solidFill>
                  </a:tcPr>
                </a:tc>
                <a:tc>
                  <a:txBody>
                    <a:bodyPr/>
                    <a:lstStyle/>
                    <a:p>
                      <a:pPr algn="l" rtl="0" fontAlgn="b"/>
                      <a:r>
                        <a:rPr lang="en-GB" sz="600" b="0" i="0" u="none" strike="noStrike">
                          <a:solidFill>
                            <a:srgbClr val="000000"/>
                          </a:solidFill>
                          <a:effectLst/>
                          <a:latin typeface="Arial" panose="020B0604020202020204" pitchFamily="34" charset="0"/>
                        </a:rPr>
                        <a:t>18,227</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3F3"/>
                    </a:solidFill>
                  </a:tcPr>
                </a:tc>
                <a:extLst>
                  <a:ext uri="{0D108BD9-81ED-4DB2-BD59-A6C34878D82A}">
                    <a16:rowId xmlns:a16="http://schemas.microsoft.com/office/drawing/2014/main" val="1595899462"/>
                  </a:ext>
                </a:extLst>
              </a:tr>
              <a:tr h="100647">
                <a:tc>
                  <a:txBody>
                    <a:bodyPr/>
                    <a:lstStyle/>
                    <a:p>
                      <a:pPr algn="l" rtl="0" fontAlgn="b"/>
                      <a:r>
                        <a:rPr lang="en-GB" sz="600" b="0" i="0" u="none" strike="noStrike">
                          <a:solidFill>
                            <a:srgbClr val="000000"/>
                          </a:solidFill>
                          <a:effectLst/>
                          <a:latin typeface="Arial" panose="020B0604020202020204" pitchFamily="34" charset="0"/>
                        </a:rPr>
                        <a:t>Mental Health Support Team</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All Others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15</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l" rtl="0" fontAlgn="b"/>
                      <a:r>
                        <a:rPr lang="en-GB" sz="600" b="0" i="0" u="none" strike="noStrike">
                          <a:solidFill>
                            <a:srgbClr val="000000"/>
                          </a:solidFill>
                          <a:effectLst/>
                          <a:latin typeface="Arial" panose="020B0604020202020204" pitchFamily="34" charset="0"/>
                        </a:rPr>
                        <a:t>9</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81"/>
                    </a:solidFill>
                  </a:tcPr>
                </a:tc>
                <a:tc>
                  <a:txBody>
                    <a:bodyPr/>
                    <a:lstStyle/>
                    <a:p>
                      <a:pPr algn="l" rtl="0" fontAlgn="b"/>
                      <a:r>
                        <a:rPr lang="en-GB" sz="600" b="0" i="0" u="none" strike="noStrike">
                          <a:solidFill>
                            <a:srgbClr val="000000"/>
                          </a:solidFill>
                          <a:effectLst/>
                          <a:latin typeface="Arial" panose="020B0604020202020204" pitchFamily="34" charset="0"/>
                        </a:rPr>
                        <a:t>58</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883"/>
                    </a:solidFill>
                  </a:tcPr>
                </a:tc>
                <a:tc>
                  <a:txBody>
                    <a:bodyPr/>
                    <a:lstStyle/>
                    <a:p>
                      <a:pPr algn="l" rtl="0" fontAlgn="b"/>
                      <a:r>
                        <a:rPr lang="en-GB" sz="600" b="0" i="0" u="none" strike="noStrike">
                          <a:solidFill>
                            <a:srgbClr val="000000"/>
                          </a:solidFill>
                          <a:effectLst/>
                          <a:latin typeface="Arial" panose="020B0604020202020204" pitchFamily="34" charset="0"/>
                        </a:rPr>
                        <a:t>38</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A80"/>
                    </a:solidFill>
                  </a:tcPr>
                </a:tc>
                <a:tc>
                  <a:txBody>
                    <a:bodyPr/>
                    <a:lstStyle/>
                    <a:p>
                      <a:pPr algn="l" rtl="0" fontAlgn="b"/>
                      <a:r>
                        <a:rPr lang="en-GB" sz="600" b="0" i="0" u="none" strike="noStrike">
                          <a:solidFill>
                            <a:srgbClr val="000000"/>
                          </a:solidFill>
                          <a:effectLst/>
                          <a:latin typeface="Arial" panose="020B0604020202020204" pitchFamily="34" charset="0"/>
                        </a:rPr>
                        <a:t>15,500</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7F5"/>
                    </a:solidFill>
                  </a:tcPr>
                </a:tc>
                <a:extLst>
                  <a:ext uri="{0D108BD9-81ED-4DB2-BD59-A6C34878D82A}">
                    <a16:rowId xmlns:a16="http://schemas.microsoft.com/office/drawing/2014/main" val="3060928743"/>
                  </a:ext>
                </a:extLst>
              </a:tr>
              <a:tr h="100647">
                <a:tc>
                  <a:txBody>
                    <a:bodyPr/>
                    <a:lstStyle/>
                    <a:p>
                      <a:pPr algn="l" rtl="0" fontAlgn="b"/>
                      <a:r>
                        <a:rPr lang="en-GB" sz="600" b="0" i="0" u="none" strike="noStrike" dirty="0">
                          <a:solidFill>
                            <a:srgbClr val="000000"/>
                          </a:solidFill>
                          <a:effectLst/>
                          <a:latin typeface="Arial" panose="020B0604020202020204" pitchFamily="34" charset="0"/>
                        </a:rPr>
                        <a:t>Paediatric Liaison Service</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All Others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0</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1</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FC17B"/>
                    </a:solidFill>
                  </a:tcPr>
                </a:tc>
                <a:tc>
                  <a:txBody>
                    <a:bodyPr/>
                    <a:lstStyle/>
                    <a:p>
                      <a:pPr algn="l" rtl="0" fontAlgn="b"/>
                      <a:r>
                        <a:rPr lang="en-GB" sz="600" b="0" i="0" u="none" strike="noStrike">
                          <a:solidFill>
                            <a:srgbClr val="000000"/>
                          </a:solidFill>
                          <a:effectLst/>
                          <a:latin typeface="Arial" panose="020B0604020202020204" pitchFamily="34" charset="0"/>
                        </a:rPr>
                        <a:t>6</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C27B"/>
                    </a:solidFill>
                  </a:tcPr>
                </a:tc>
                <a:tc>
                  <a:txBody>
                    <a:bodyPr/>
                    <a:lstStyle/>
                    <a:p>
                      <a:pPr algn="l" rtl="0" fontAlgn="b"/>
                      <a:r>
                        <a:rPr lang="en-GB" sz="600" b="0" i="0" u="none" strike="noStrike">
                          <a:solidFill>
                            <a:srgbClr val="000000"/>
                          </a:solidFill>
                          <a:effectLst/>
                          <a:latin typeface="Arial" panose="020B0604020202020204" pitchFamily="34" charset="0"/>
                        </a:rPr>
                        <a:t>7</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37C"/>
                    </a:solidFill>
                  </a:tcPr>
                </a:tc>
                <a:tc>
                  <a:txBody>
                    <a:bodyPr/>
                    <a:lstStyle/>
                    <a:p>
                      <a:pPr algn="l" rtl="0" fontAlgn="b"/>
                      <a:r>
                        <a:rPr lang="en-GB" sz="600" b="0" i="0" u="none" strike="noStrike">
                          <a:solidFill>
                            <a:srgbClr val="000000"/>
                          </a:solidFill>
                          <a:effectLst/>
                          <a:latin typeface="Arial" panose="020B0604020202020204" pitchFamily="34" charset="0"/>
                        </a:rPr>
                        <a:t>9,440</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0F9"/>
                    </a:solidFill>
                  </a:tcPr>
                </a:tc>
                <a:extLst>
                  <a:ext uri="{0D108BD9-81ED-4DB2-BD59-A6C34878D82A}">
                    <a16:rowId xmlns:a16="http://schemas.microsoft.com/office/drawing/2014/main" val="1939585777"/>
                  </a:ext>
                </a:extLst>
              </a:tr>
              <a:tr h="100647">
                <a:tc>
                  <a:txBody>
                    <a:bodyPr/>
                    <a:lstStyle/>
                    <a:p>
                      <a:pPr algn="l" rtl="0" fontAlgn="b"/>
                      <a:r>
                        <a:rPr lang="en-GB" sz="600" b="0" i="0" u="none" strike="noStrike" dirty="0">
                          <a:solidFill>
                            <a:srgbClr val="000000"/>
                          </a:solidFill>
                          <a:effectLst/>
                          <a:latin typeface="Arial" panose="020B0604020202020204" pitchFamily="34" charset="0"/>
                        </a:rPr>
                        <a:t>Primary Care Mental Health Service</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All Others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23</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81"/>
                    </a:solidFill>
                  </a:tcPr>
                </a:tc>
                <a:tc>
                  <a:txBody>
                    <a:bodyPr/>
                    <a:lstStyle/>
                    <a:p>
                      <a:pPr algn="l" rtl="0" fontAlgn="b"/>
                      <a:r>
                        <a:rPr lang="en-GB" sz="600" b="0" i="0" u="none" strike="noStrike">
                          <a:solidFill>
                            <a:srgbClr val="000000"/>
                          </a:solidFill>
                          <a:effectLst/>
                          <a:latin typeface="Arial" panose="020B0604020202020204" pitchFamily="34" charset="0"/>
                        </a:rPr>
                        <a:t>13</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l" rtl="0" fontAlgn="b"/>
                      <a:r>
                        <a:rPr lang="en-GB" sz="600" b="0" i="0" u="none" strike="noStrike">
                          <a:solidFill>
                            <a:srgbClr val="000000"/>
                          </a:solidFill>
                          <a:effectLst/>
                          <a:latin typeface="Arial" panose="020B0604020202020204" pitchFamily="34" charset="0"/>
                        </a:rPr>
                        <a:t>189</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D79"/>
                    </a:solidFill>
                  </a:tcPr>
                </a:tc>
                <a:tc>
                  <a:txBody>
                    <a:bodyPr/>
                    <a:lstStyle/>
                    <a:p>
                      <a:pPr algn="l" rtl="0" fontAlgn="b"/>
                      <a:r>
                        <a:rPr lang="en-GB" sz="600" b="0" i="0" u="none" strike="noStrike">
                          <a:solidFill>
                            <a:srgbClr val="000000"/>
                          </a:solidFill>
                          <a:effectLst/>
                          <a:latin typeface="Arial" panose="020B0604020202020204" pitchFamily="34" charset="0"/>
                        </a:rPr>
                        <a:t>70</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l" rtl="0" fontAlgn="b"/>
                      <a:r>
                        <a:rPr lang="en-GB" sz="600" b="0" i="0" u="none" strike="noStrike">
                          <a:solidFill>
                            <a:srgbClr val="000000"/>
                          </a:solidFill>
                          <a:effectLst/>
                          <a:latin typeface="Arial" panose="020B0604020202020204" pitchFamily="34" charset="0"/>
                        </a:rPr>
                        <a:t>7,725</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F3FB"/>
                    </a:solidFill>
                  </a:tcPr>
                </a:tc>
                <a:extLst>
                  <a:ext uri="{0D108BD9-81ED-4DB2-BD59-A6C34878D82A}">
                    <a16:rowId xmlns:a16="http://schemas.microsoft.com/office/drawing/2014/main" val="3519558543"/>
                  </a:ext>
                </a:extLst>
              </a:tr>
              <a:tr h="100647">
                <a:tc>
                  <a:txBody>
                    <a:bodyPr/>
                    <a:lstStyle/>
                    <a:p>
                      <a:pPr algn="l" rtl="0" fontAlgn="b"/>
                      <a:r>
                        <a:rPr lang="fr-FR" sz="600" b="0" i="0" u="none" strike="noStrike" dirty="0" err="1">
                          <a:solidFill>
                            <a:srgbClr val="000000"/>
                          </a:solidFill>
                          <a:effectLst/>
                          <a:latin typeface="Arial" panose="020B0604020202020204" pitchFamily="34" charset="0"/>
                        </a:rPr>
                        <a:t>Psychological</a:t>
                      </a:r>
                      <a:r>
                        <a:rPr lang="fr-FR" sz="600" b="0" i="0" u="none" strike="noStrike" dirty="0">
                          <a:solidFill>
                            <a:srgbClr val="000000"/>
                          </a:solidFill>
                          <a:effectLst/>
                          <a:latin typeface="Arial" panose="020B0604020202020204" pitchFamily="34" charset="0"/>
                        </a:rPr>
                        <a:t> </a:t>
                      </a:r>
                      <a:r>
                        <a:rPr lang="fr-FR" sz="600" b="0" i="0" u="none" strike="noStrike" dirty="0" err="1">
                          <a:solidFill>
                            <a:srgbClr val="000000"/>
                          </a:solidFill>
                          <a:effectLst/>
                          <a:latin typeface="Arial" panose="020B0604020202020204" pitchFamily="34" charset="0"/>
                        </a:rPr>
                        <a:t>Therapy</a:t>
                      </a:r>
                      <a:r>
                        <a:rPr lang="fr-FR" sz="600" b="0" i="0" u="none" strike="noStrike" dirty="0">
                          <a:solidFill>
                            <a:srgbClr val="000000"/>
                          </a:solidFill>
                          <a:effectLst/>
                          <a:latin typeface="Arial" panose="020B0604020202020204" pitchFamily="34" charset="0"/>
                        </a:rPr>
                        <a:t> Service (non IAPT)</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All Others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36</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27D"/>
                    </a:solidFill>
                  </a:tcPr>
                </a:tc>
                <a:tc>
                  <a:txBody>
                    <a:bodyPr/>
                    <a:lstStyle/>
                    <a:p>
                      <a:pPr algn="l" rtl="0" fontAlgn="b"/>
                      <a:r>
                        <a:rPr lang="en-GB" sz="600" b="0" i="0" u="none" strike="noStrike">
                          <a:solidFill>
                            <a:srgbClr val="000000"/>
                          </a:solidFill>
                          <a:effectLst/>
                          <a:latin typeface="Arial" panose="020B0604020202020204" pitchFamily="34" charset="0"/>
                        </a:rPr>
                        <a:t>12</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983"/>
                    </a:solidFill>
                  </a:tcPr>
                </a:tc>
                <a:tc>
                  <a:txBody>
                    <a:bodyPr/>
                    <a:lstStyle/>
                    <a:p>
                      <a:pPr algn="l" rtl="0" fontAlgn="b"/>
                      <a:r>
                        <a:rPr lang="en-GB" sz="600" b="0" i="0" u="none" strike="noStrike">
                          <a:solidFill>
                            <a:srgbClr val="000000"/>
                          </a:solidFill>
                          <a:effectLst/>
                          <a:latin typeface="Arial" panose="020B0604020202020204" pitchFamily="34" charset="0"/>
                        </a:rPr>
                        <a:t>288</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7D6F"/>
                    </a:solidFill>
                  </a:tcPr>
                </a:tc>
                <a:tc>
                  <a:txBody>
                    <a:bodyPr/>
                    <a:lstStyle/>
                    <a:p>
                      <a:pPr algn="l" rtl="0" fontAlgn="b"/>
                      <a:r>
                        <a:rPr lang="en-GB" sz="600" b="0" i="0" u="none" strike="noStrike">
                          <a:solidFill>
                            <a:srgbClr val="000000"/>
                          </a:solidFill>
                          <a:effectLst/>
                          <a:latin typeface="Arial" panose="020B0604020202020204" pitchFamily="34" charset="0"/>
                        </a:rPr>
                        <a:t>105</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680"/>
                    </a:solidFill>
                  </a:tcPr>
                </a:tc>
                <a:tc>
                  <a:txBody>
                    <a:bodyPr/>
                    <a:lstStyle/>
                    <a:p>
                      <a:pPr algn="l" rtl="0" fontAlgn="b"/>
                      <a:r>
                        <a:rPr lang="en-GB" sz="600" b="0" i="0" u="none" strike="noStrike">
                          <a:solidFill>
                            <a:srgbClr val="000000"/>
                          </a:solidFill>
                          <a:effectLst/>
                          <a:latin typeface="Arial" panose="020B0604020202020204" pitchFamily="34" charset="0"/>
                        </a:rPr>
                        <a:t>6,420</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4FB"/>
                    </a:solidFill>
                  </a:tcPr>
                </a:tc>
                <a:extLst>
                  <a:ext uri="{0D108BD9-81ED-4DB2-BD59-A6C34878D82A}">
                    <a16:rowId xmlns:a16="http://schemas.microsoft.com/office/drawing/2014/main" val="1104929809"/>
                  </a:ext>
                </a:extLst>
              </a:tr>
              <a:tr h="100647">
                <a:tc>
                  <a:txBody>
                    <a:bodyPr/>
                    <a:lstStyle/>
                    <a:p>
                      <a:pPr algn="l" rtl="0" fontAlgn="b"/>
                      <a:r>
                        <a:rPr lang="en-GB" sz="600" b="0" i="0" u="none" strike="noStrike" dirty="0">
                          <a:solidFill>
                            <a:srgbClr val="000000"/>
                          </a:solidFill>
                          <a:effectLst/>
                          <a:latin typeface="Arial" panose="020B0604020202020204" pitchFamily="34" charset="0"/>
                        </a:rPr>
                        <a:t>Looked After Children Service</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All Others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22</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tc>
                  <a:txBody>
                    <a:bodyPr/>
                    <a:lstStyle/>
                    <a:p>
                      <a:pPr algn="l" rtl="0" fontAlgn="b"/>
                      <a:r>
                        <a:rPr lang="en-GB" sz="600" b="0" i="0" u="none" strike="noStrike">
                          <a:solidFill>
                            <a:srgbClr val="000000"/>
                          </a:solidFill>
                          <a:effectLst/>
                          <a:latin typeface="Arial" panose="020B0604020202020204" pitchFamily="34" charset="0"/>
                        </a:rPr>
                        <a:t>14</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l" rtl="0" fontAlgn="b"/>
                      <a:r>
                        <a:rPr lang="en-GB" sz="600" b="0" i="0" u="none" strike="noStrike">
                          <a:solidFill>
                            <a:srgbClr val="000000"/>
                          </a:solidFill>
                          <a:effectLst/>
                          <a:latin typeface="Arial" panose="020B0604020202020204" pitchFamily="34" charset="0"/>
                        </a:rPr>
                        <a:t>120</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F7F"/>
                    </a:solidFill>
                  </a:tcPr>
                </a:tc>
                <a:tc>
                  <a:txBody>
                    <a:bodyPr/>
                    <a:lstStyle/>
                    <a:p>
                      <a:pPr algn="l" rtl="0" fontAlgn="b"/>
                      <a:r>
                        <a:rPr lang="en-GB" sz="600" b="0" i="0" u="none" strike="noStrike">
                          <a:solidFill>
                            <a:srgbClr val="000000"/>
                          </a:solidFill>
                          <a:effectLst/>
                          <a:latin typeface="Arial" panose="020B0604020202020204" pitchFamily="34" charset="0"/>
                        </a:rPr>
                        <a:t>72</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83"/>
                    </a:solidFill>
                  </a:tcPr>
                </a:tc>
                <a:tc>
                  <a:txBody>
                    <a:bodyPr/>
                    <a:lstStyle/>
                    <a:p>
                      <a:pPr algn="l" rtl="0" fontAlgn="b"/>
                      <a:r>
                        <a:rPr lang="en-GB" sz="600" b="0" i="0" u="none" strike="noStrike">
                          <a:solidFill>
                            <a:srgbClr val="000000"/>
                          </a:solidFill>
                          <a:effectLst/>
                          <a:latin typeface="Arial" panose="020B0604020202020204" pitchFamily="34" charset="0"/>
                        </a:rPr>
                        <a:t>6,117</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5FC"/>
                    </a:solidFill>
                  </a:tcPr>
                </a:tc>
                <a:extLst>
                  <a:ext uri="{0D108BD9-81ED-4DB2-BD59-A6C34878D82A}">
                    <a16:rowId xmlns:a16="http://schemas.microsoft.com/office/drawing/2014/main" val="3795917228"/>
                  </a:ext>
                </a:extLst>
              </a:tr>
              <a:tr h="100647">
                <a:tc>
                  <a:txBody>
                    <a:bodyPr/>
                    <a:lstStyle/>
                    <a:p>
                      <a:pPr algn="l" rtl="0" fontAlgn="b"/>
                      <a:r>
                        <a:rPr lang="en-GB" sz="600" b="0" i="0" u="none" strike="noStrike" dirty="0">
                          <a:solidFill>
                            <a:srgbClr val="000000"/>
                          </a:solidFill>
                          <a:effectLst/>
                          <a:latin typeface="Arial" panose="020B0604020202020204" pitchFamily="34" charset="0"/>
                        </a:rPr>
                        <a:t>Mental Health In Education Service</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All Others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14</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l" rtl="0" fontAlgn="b"/>
                      <a:r>
                        <a:rPr lang="en-GB" sz="600" b="0" i="0" u="none" strike="noStrike">
                          <a:solidFill>
                            <a:srgbClr val="000000"/>
                          </a:solidFill>
                          <a:effectLst/>
                          <a:latin typeface="Arial" panose="020B0604020202020204" pitchFamily="34" charset="0"/>
                        </a:rPr>
                        <a:t>8</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A80"/>
                    </a:solidFill>
                  </a:tcPr>
                </a:tc>
                <a:tc>
                  <a:txBody>
                    <a:bodyPr/>
                    <a:lstStyle/>
                    <a:p>
                      <a:pPr algn="l" rtl="0" fontAlgn="b"/>
                      <a:r>
                        <a:rPr lang="en-GB" sz="600" b="0" i="0" u="none" strike="noStrike">
                          <a:solidFill>
                            <a:srgbClr val="000000"/>
                          </a:solidFill>
                          <a:effectLst/>
                          <a:latin typeface="Arial" panose="020B0604020202020204" pitchFamily="34" charset="0"/>
                        </a:rPr>
                        <a:t>63</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l" rtl="0" fontAlgn="b"/>
                      <a:r>
                        <a:rPr lang="en-GB" sz="600" b="0" i="0" u="none" strike="noStrike">
                          <a:solidFill>
                            <a:srgbClr val="000000"/>
                          </a:solidFill>
                          <a:effectLst/>
                          <a:latin typeface="Arial" panose="020B0604020202020204" pitchFamily="34" charset="0"/>
                        </a:rPr>
                        <a:t>38</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A80"/>
                    </a:solidFill>
                  </a:tcPr>
                </a:tc>
                <a:tc>
                  <a:txBody>
                    <a:bodyPr/>
                    <a:lstStyle/>
                    <a:p>
                      <a:pPr algn="l" rtl="0" fontAlgn="b"/>
                      <a:r>
                        <a:rPr lang="en-GB" sz="600" b="0" i="0" u="none" strike="noStrike">
                          <a:solidFill>
                            <a:srgbClr val="000000"/>
                          </a:solidFill>
                          <a:effectLst/>
                          <a:latin typeface="Arial" panose="020B0604020202020204" pitchFamily="34" charset="0"/>
                        </a:rPr>
                        <a:t>5,075</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6FC"/>
                    </a:solidFill>
                  </a:tcPr>
                </a:tc>
                <a:extLst>
                  <a:ext uri="{0D108BD9-81ED-4DB2-BD59-A6C34878D82A}">
                    <a16:rowId xmlns:a16="http://schemas.microsoft.com/office/drawing/2014/main" val="2292613898"/>
                  </a:ext>
                </a:extLst>
              </a:tr>
              <a:tr h="100647">
                <a:tc>
                  <a:txBody>
                    <a:bodyPr/>
                    <a:lstStyle/>
                    <a:p>
                      <a:pPr algn="l" rtl="0" fontAlgn="b"/>
                      <a:r>
                        <a:rPr lang="en-GB" sz="600" b="0" i="0" u="none" strike="noStrike">
                          <a:solidFill>
                            <a:srgbClr val="000000"/>
                          </a:solidFill>
                          <a:effectLst/>
                          <a:latin typeface="Arial" panose="020B0604020202020204" pitchFamily="34" charset="0"/>
                        </a:rPr>
                        <a:t>Assertive Outreach Team</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All Others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2</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C57C"/>
                    </a:solidFill>
                  </a:tcPr>
                </a:tc>
                <a:tc>
                  <a:txBody>
                    <a:bodyPr/>
                    <a:lstStyle/>
                    <a:p>
                      <a:pPr algn="l" rtl="0" fontAlgn="b"/>
                      <a:r>
                        <a:rPr lang="en-GB" sz="600" b="0" i="0" u="none" strike="noStrike">
                          <a:solidFill>
                            <a:srgbClr val="000000"/>
                          </a:solidFill>
                          <a:effectLst/>
                          <a:latin typeface="Arial" panose="020B0604020202020204" pitchFamily="34" charset="0"/>
                        </a:rPr>
                        <a:t>4</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D"/>
                    </a:solidFill>
                  </a:tcPr>
                </a:tc>
                <a:tc>
                  <a:txBody>
                    <a:bodyPr/>
                    <a:lstStyle/>
                    <a:p>
                      <a:pPr algn="l" rtl="0" fontAlgn="b"/>
                      <a:r>
                        <a:rPr lang="en-GB" sz="600" b="0" i="0" u="none" strike="noStrike">
                          <a:solidFill>
                            <a:srgbClr val="000000"/>
                          </a:solidFill>
                          <a:effectLst/>
                          <a:latin typeface="Arial" panose="020B0604020202020204" pitchFamily="34" charset="0"/>
                        </a:rPr>
                        <a:t>27</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D17E"/>
                    </a:solidFill>
                  </a:tcPr>
                </a:tc>
                <a:tc>
                  <a:txBody>
                    <a:bodyPr/>
                    <a:lstStyle/>
                    <a:p>
                      <a:pPr algn="l" rtl="0" fontAlgn="b"/>
                      <a:r>
                        <a:rPr lang="en-GB" sz="600" b="0" i="0" u="none" strike="noStrike">
                          <a:solidFill>
                            <a:srgbClr val="000000"/>
                          </a:solidFill>
                          <a:effectLst/>
                          <a:latin typeface="Arial" panose="020B0604020202020204" pitchFamily="34" charset="0"/>
                        </a:rPr>
                        <a:t>22</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E7E"/>
                    </a:solidFill>
                  </a:tcPr>
                </a:tc>
                <a:tc>
                  <a:txBody>
                    <a:bodyPr/>
                    <a:lstStyle/>
                    <a:p>
                      <a:pPr algn="l" rtl="0" fontAlgn="b"/>
                      <a:r>
                        <a:rPr lang="en-GB" sz="600" b="0" i="0" u="none" strike="noStrike">
                          <a:solidFill>
                            <a:srgbClr val="000000"/>
                          </a:solidFill>
                          <a:effectLst/>
                          <a:latin typeface="Arial" panose="020B0604020202020204" pitchFamily="34" charset="0"/>
                        </a:rPr>
                        <a:t>2,383</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AFE"/>
                    </a:solidFill>
                  </a:tcPr>
                </a:tc>
                <a:extLst>
                  <a:ext uri="{0D108BD9-81ED-4DB2-BD59-A6C34878D82A}">
                    <a16:rowId xmlns:a16="http://schemas.microsoft.com/office/drawing/2014/main" val="2336579300"/>
                  </a:ext>
                </a:extLst>
              </a:tr>
              <a:tr h="100647">
                <a:tc>
                  <a:txBody>
                    <a:bodyPr/>
                    <a:lstStyle/>
                    <a:p>
                      <a:pPr algn="l" rtl="0" fontAlgn="b"/>
                      <a:r>
                        <a:rPr lang="en-GB" sz="600" b="0" i="0" u="none" strike="noStrike">
                          <a:solidFill>
                            <a:srgbClr val="000000"/>
                          </a:solidFill>
                          <a:effectLst/>
                          <a:latin typeface="Arial" panose="020B0604020202020204" pitchFamily="34" charset="0"/>
                        </a:rPr>
                        <a:t>Early Intervention Team for Psychosis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All Others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8</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A80"/>
                    </a:solidFill>
                  </a:tcPr>
                </a:tc>
                <a:tc>
                  <a:txBody>
                    <a:bodyPr/>
                    <a:lstStyle/>
                    <a:p>
                      <a:pPr algn="l" rtl="0" fontAlgn="b"/>
                      <a:r>
                        <a:rPr lang="en-GB" sz="600" b="0" i="0" u="none" strike="noStrike">
                          <a:solidFill>
                            <a:srgbClr val="000000"/>
                          </a:solidFill>
                          <a:effectLst/>
                          <a:latin typeface="Arial" panose="020B0604020202020204" pitchFamily="34" charset="0"/>
                        </a:rPr>
                        <a:t>7</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D780"/>
                    </a:solidFill>
                  </a:tcPr>
                </a:tc>
                <a:tc>
                  <a:txBody>
                    <a:bodyPr/>
                    <a:lstStyle/>
                    <a:p>
                      <a:pPr algn="l" rtl="0" fontAlgn="b"/>
                      <a:r>
                        <a:rPr lang="en-GB" sz="600" b="0" i="0" u="none" strike="noStrike">
                          <a:solidFill>
                            <a:srgbClr val="000000"/>
                          </a:solidFill>
                          <a:effectLst/>
                          <a:latin typeface="Arial" panose="020B0604020202020204" pitchFamily="34" charset="0"/>
                        </a:rPr>
                        <a:t>37</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D980"/>
                    </a:solidFill>
                  </a:tcPr>
                </a:tc>
                <a:tc>
                  <a:txBody>
                    <a:bodyPr/>
                    <a:lstStyle/>
                    <a:p>
                      <a:pPr algn="l" rtl="0" fontAlgn="b"/>
                      <a:r>
                        <a:rPr lang="en-GB" sz="600" b="0" i="0" u="none" strike="noStrike">
                          <a:solidFill>
                            <a:srgbClr val="000000"/>
                          </a:solidFill>
                          <a:effectLst/>
                          <a:latin typeface="Arial" panose="020B0604020202020204" pitchFamily="34" charset="0"/>
                        </a:rPr>
                        <a:t>31</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D47F"/>
                    </a:solidFill>
                  </a:tcPr>
                </a:tc>
                <a:tc>
                  <a:txBody>
                    <a:bodyPr/>
                    <a:lstStyle/>
                    <a:p>
                      <a:pPr algn="l" rtl="0" fontAlgn="b"/>
                      <a:r>
                        <a:rPr lang="en-GB" sz="600" b="0" i="0" u="none" strike="noStrike">
                          <a:solidFill>
                            <a:srgbClr val="000000"/>
                          </a:solidFill>
                          <a:effectLst/>
                          <a:latin typeface="Arial" panose="020B0604020202020204" pitchFamily="34" charset="0"/>
                        </a:rPr>
                        <a:t>1,943</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F"/>
                    </a:solidFill>
                  </a:tcPr>
                </a:tc>
                <a:extLst>
                  <a:ext uri="{0D108BD9-81ED-4DB2-BD59-A6C34878D82A}">
                    <a16:rowId xmlns:a16="http://schemas.microsoft.com/office/drawing/2014/main" val="1126599220"/>
                  </a:ext>
                </a:extLst>
              </a:tr>
              <a:tr h="100647">
                <a:tc>
                  <a:txBody>
                    <a:bodyPr/>
                    <a:lstStyle/>
                    <a:p>
                      <a:pPr algn="l" rtl="0" fontAlgn="b"/>
                      <a:r>
                        <a:rPr lang="en-GB" sz="600" b="0" i="0" u="none" strike="noStrike" dirty="0">
                          <a:solidFill>
                            <a:srgbClr val="000000"/>
                          </a:solidFill>
                          <a:effectLst/>
                          <a:latin typeface="Arial" panose="020B0604020202020204" pitchFamily="34" charset="0"/>
                        </a:rPr>
                        <a:t>Specialist Parenting Service</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All Others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21</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C82"/>
                    </a:solidFill>
                  </a:tcPr>
                </a:tc>
                <a:tc>
                  <a:txBody>
                    <a:bodyPr/>
                    <a:lstStyle/>
                    <a:p>
                      <a:pPr algn="l" rtl="0" fontAlgn="b"/>
                      <a:r>
                        <a:rPr lang="en-GB" sz="600" b="0" i="0" u="none" strike="noStrike">
                          <a:solidFill>
                            <a:srgbClr val="000000"/>
                          </a:solidFill>
                          <a:effectLst/>
                          <a:latin typeface="Arial" panose="020B0604020202020204" pitchFamily="34" charset="0"/>
                        </a:rPr>
                        <a:t>13</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l" rtl="0" fontAlgn="b"/>
                      <a:r>
                        <a:rPr lang="en-GB" sz="600" b="0" i="0" u="none" strike="noStrike">
                          <a:solidFill>
                            <a:srgbClr val="000000"/>
                          </a:solidFill>
                          <a:effectLst/>
                          <a:latin typeface="Arial" panose="020B0604020202020204" pitchFamily="34" charset="0"/>
                        </a:rPr>
                        <a:t>104</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0"/>
                    </a:solidFill>
                  </a:tcPr>
                </a:tc>
                <a:tc>
                  <a:txBody>
                    <a:bodyPr/>
                    <a:lstStyle/>
                    <a:p>
                      <a:pPr algn="l" rtl="0" fontAlgn="b"/>
                      <a:r>
                        <a:rPr lang="en-GB" sz="600" b="0" i="0" u="none" strike="noStrike">
                          <a:solidFill>
                            <a:srgbClr val="000000"/>
                          </a:solidFill>
                          <a:effectLst/>
                          <a:latin typeface="Arial" panose="020B0604020202020204" pitchFamily="34" charset="0"/>
                        </a:rPr>
                        <a:t>60</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A83"/>
                    </a:solidFill>
                  </a:tcPr>
                </a:tc>
                <a:tc>
                  <a:txBody>
                    <a:bodyPr/>
                    <a:lstStyle/>
                    <a:p>
                      <a:pPr algn="l" rtl="0" fontAlgn="b"/>
                      <a:r>
                        <a:rPr lang="en-GB" sz="600" b="0" i="0" u="none" strike="noStrike">
                          <a:solidFill>
                            <a:srgbClr val="000000"/>
                          </a:solidFill>
                          <a:effectLst/>
                          <a:latin typeface="Arial" panose="020B0604020202020204" pitchFamily="34" charset="0"/>
                        </a:rPr>
                        <a:t>1,575</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CFF"/>
                    </a:solidFill>
                  </a:tcPr>
                </a:tc>
                <a:extLst>
                  <a:ext uri="{0D108BD9-81ED-4DB2-BD59-A6C34878D82A}">
                    <a16:rowId xmlns:a16="http://schemas.microsoft.com/office/drawing/2014/main" val="1456789633"/>
                  </a:ext>
                </a:extLst>
              </a:tr>
              <a:tr h="100647">
                <a:tc>
                  <a:txBody>
                    <a:bodyPr/>
                    <a:lstStyle/>
                    <a:p>
                      <a:pPr algn="l" rtl="0" fontAlgn="b"/>
                      <a:r>
                        <a:rPr lang="en-GB" sz="600" b="0" i="0" u="none" strike="noStrike" dirty="0">
                          <a:solidFill>
                            <a:srgbClr val="000000"/>
                          </a:solidFill>
                          <a:effectLst/>
                          <a:latin typeface="Arial" panose="020B0604020202020204" pitchFamily="34" charset="0"/>
                        </a:rPr>
                        <a:t>Youth Offending Service</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All Others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8</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A80"/>
                    </a:solidFill>
                  </a:tcPr>
                </a:tc>
                <a:tc>
                  <a:txBody>
                    <a:bodyPr/>
                    <a:lstStyle/>
                    <a:p>
                      <a:pPr algn="l" rtl="0" fontAlgn="b"/>
                      <a:r>
                        <a:rPr lang="en-GB" sz="600" b="0" i="0" u="none" strike="noStrike">
                          <a:solidFill>
                            <a:srgbClr val="000000"/>
                          </a:solidFill>
                          <a:effectLst/>
                          <a:latin typeface="Arial" panose="020B0604020202020204" pitchFamily="34" charset="0"/>
                        </a:rPr>
                        <a:t>9</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81"/>
                    </a:solidFill>
                  </a:tcPr>
                </a:tc>
                <a:tc>
                  <a:txBody>
                    <a:bodyPr/>
                    <a:lstStyle/>
                    <a:p>
                      <a:pPr algn="l" rtl="0" fontAlgn="b"/>
                      <a:r>
                        <a:rPr lang="en-GB" sz="600" b="0" i="0" u="none" strike="noStrike">
                          <a:solidFill>
                            <a:srgbClr val="000000"/>
                          </a:solidFill>
                          <a:effectLst/>
                          <a:latin typeface="Arial" panose="020B0604020202020204" pitchFamily="34" charset="0"/>
                        </a:rPr>
                        <a:t>56</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E783"/>
                    </a:solidFill>
                  </a:tcPr>
                </a:tc>
                <a:tc>
                  <a:txBody>
                    <a:bodyPr/>
                    <a:lstStyle/>
                    <a:p>
                      <a:pPr algn="l" rtl="0" fontAlgn="b"/>
                      <a:r>
                        <a:rPr lang="en-GB" sz="600" b="0" i="0" u="none" strike="noStrike">
                          <a:solidFill>
                            <a:srgbClr val="000000"/>
                          </a:solidFill>
                          <a:effectLst/>
                          <a:latin typeface="Arial" panose="020B0604020202020204" pitchFamily="34" charset="0"/>
                        </a:rPr>
                        <a:t>46</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F81"/>
                    </a:solidFill>
                  </a:tcPr>
                </a:tc>
                <a:tc>
                  <a:txBody>
                    <a:bodyPr/>
                    <a:lstStyle/>
                    <a:p>
                      <a:pPr algn="l" rtl="0" fontAlgn="b"/>
                      <a:r>
                        <a:rPr lang="en-GB" sz="600" b="0" i="0" u="none" strike="noStrike">
                          <a:solidFill>
                            <a:srgbClr val="000000"/>
                          </a:solidFill>
                          <a:effectLst/>
                          <a:latin typeface="Arial" panose="020B0604020202020204" pitchFamily="34" charset="0"/>
                        </a:rPr>
                        <a:t>1,214</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extLst>
                  <a:ext uri="{0D108BD9-81ED-4DB2-BD59-A6C34878D82A}">
                    <a16:rowId xmlns:a16="http://schemas.microsoft.com/office/drawing/2014/main" val="1711374513"/>
                  </a:ext>
                </a:extLst>
              </a:tr>
              <a:tr h="100647">
                <a:tc>
                  <a:txBody>
                    <a:bodyPr/>
                    <a:lstStyle/>
                    <a:p>
                      <a:pPr algn="l" rtl="0" fontAlgn="b"/>
                      <a:r>
                        <a:rPr lang="en-GB" sz="600" b="0" i="0" u="none" strike="noStrike" dirty="0">
                          <a:solidFill>
                            <a:srgbClr val="000000"/>
                          </a:solidFill>
                          <a:effectLst/>
                          <a:latin typeface="Arial" panose="020B0604020202020204" pitchFamily="34" charset="0"/>
                        </a:rPr>
                        <a:t>Specialist Perinatal Mental Health Community Service</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All Others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14</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l" rtl="0" fontAlgn="b"/>
                      <a:r>
                        <a:rPr lang="en-GB" sz="600" b="0" i="0" u="none" strike="noStrike">
                          <a:solidFill>
                            <a:srgbClr val="000000"/>
                          </a:solidFill>
                          <a:effectLst/>
                          <a:latin typeface="Arial" panose="020B0604020202020204" pitchFamily="34" charset="0"/>
                        </a:rPr>
                        <a:t>7</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D780"/>
                    </a:solidFill>
                  </a:tcPr>
                </a:tc>
                <a:tc>
                  <a:txBody>
                    <a:bodyPr/>
                    <a:lstStyle/>
                    <a:p>
                      <a:pPr algn="l" rtl="0" fontAlgn="b"/>
                      <a:r>
                        <a:rPr lang="en-GB" sz="600" b="0" i="0" u="none" strike="noStrike">
                          <a:solidFill>
                            <a:srgbClr val="000000"/>
                          </a:solidFill>
                          <a:effectLst/>
                          <a:latin typeface="Arial" panose="020B0604020202020204" pitchFamily="34" charset="0"/>
                        </a:rPr>
                        <a:t>62</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l" rtl="0" fontAlgn="b"/>
                      <a:r>
                        <a:rPr lang="en-GB" sz="600" b="0" i="0" u="none" strike="noStrike">
                          <a:solidFill>
                            <a:srgbClr val="000000"/>
                          </a:solidFill>
                          <a:effectLst/>
                          <a:latin typeface="Arial" panose="020B0604020202020204" pitchFamily="34" charset="0"/>
                        </a:rPr>
                        <a:t>41</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C81"/>
                    </a:solidFill>
                  </a:tcPr>
                </a:tc>
                <a:tc>
                  <a:txBody>
                    <a:bodyPr/>
                    <a:lstStyle/>
                    <a:p>
                      <a:pPr algn="l" rtl="0" fontAlgn="b"/>
                      <a:r>
                        <a:rPr lang="en-GB" sz="600" b="0" i="0" u="none" strike="noStrike">
                          <a:solidFill>
                            <a:srgbClr val="000000"/>
                          </a:solidFill>
                          <a:effectLst/>
                          <a:latin typeface="Arial" panose="020B0604020202020204" pitchFamily="34" charset="0"/>
                        </a:rPr>
                        <a:t>1,069</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extLst>
                  <a:ext uri="{0D108BD9-81ED-4DB2-BD59-A6C34878D82A}">
                    <a16:rowId xmlns:a16="http://schemas.microsoft.com/office/drawing/2014/main" val="112987504"/>
                  </a:ext>
                </a:extLst>
              </a:tr>
              <a:tr h="100647">
                <a:tc>
                  <a:txBody>
                    <a:bodyPr/>
                    <a:lstStyle/>
                    <a:p>
                      <a:pPr algn="l" rtl="0" fontAlgn="b"/>
                      <a:r>
                        <a:rPr lang="en-GB" sz="600" b="0" i="0" u="none" strike="noStrike" dirty="0">
                          <a:solidFill>
                            <a:srgbClr val="000000"/>
                          </a:solidFill>
                          <a:effectLst/>
                          <a:latin typeface="Arial" panose="020B0604020202020204" pitchFamily="34" charset="0"/>
                        </a:rPr>
                        <a:t>Forensic Mental Health Service</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All Others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24</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1"/>
                    </a:solidFill>
                  </a:tcPr>
                </a:tc>
                <a:tc>
                  <a:txBody>
                    <a:bodyPr/>
                    <a:lstStyle/>
                    <a:p>
                      <a:pPr algn="l" rtl="0" fontAlgn="b"/>
                      <a:r>
                        <a:rPr lang="en-GB" sz="600" b="0" i="0" u="none" strike="noStrike">
                          <a:solidFill>
                            <a:srgbClr val="000000"/>
                          </a:solidFill>
                          <a:effectLst/>
                          <a:latin typeface="Arial" panose="020B0604020202020204" pitchFamily="34" charset="0"/>
                        </a:rPr>
                        <a:t>28</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07F"/>
                    </a:solidFill>
                  </a:tcPr>
                </a:tc>
                <a:tc>
                  <a:txBody>
                    <a:bodyPr/>
                    <a:lstStyle/>
                    <a:p>
                      <a:pPr algn="l" rtl="0" fontAlgn="b"/>
                      <a:r>
                        <a:rPr lang="en-GB" sz="600" b="0" i="0" u="none" strike="noStrike">
                          <a:solidFill>
                            <a:srgbClr val="000000"/>
                          </a:solidFill>
                          <a:effectLst/>
                          <a:latin typeface="Arial" panose="020B0604020202020204" pitchFamily="34" charset="0"/>
                        </a:rPr>
                        <a:t>111</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380"/>
                    </a:solidFill>
                  </a:tcPr>
                </a:tc>
                <a:tc>
                  <a:txBody>
                    <a:bodyPr/>
                    <a:lstStyle/>
                    <a:p>
                      <a:pPr algn="l" rtl="0" fontAlgn="b"/>
                      <a:r>
                        <a:rPr lang="en-GB" sz="600" b="0" i="0" u="none" strike="noStrike">
                          <a:solidFill>
                            <a:srgbClr val="000000"/>
                          </a:solidFill>
                          <a:effectLst/>
                          <a:latin typeface="Arial" panose="020B0604020202020204" pitchFamily="34" charset="0"/>
                        </a:rPr>
                        <a:t>85</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082"/>
                    </a:solidFill>
                  </a:tcPr>
                </a:tc>
                <a:tc>
                  <a:txBody>
                    <a:bodyPr/>
                    <a:lstStyle/>
                    <a:p>
                      <a:pPr algn="l" rtl="0" fontAlgn="b"/>
                      <a:r>
                        <a:rPr lang="en-GB" sz="600" b="0" i="0" u="none" strike="noStrike">
                          <a:solidFill>
                            <a:srgbClr val="000000"/>
                          </a:solidFill>
                          <a:effectLst/>
                          <a:latin typeface="Arial" panose="020B0604020202020204" pitchFamily="34" charset="0"/>
                        </a:rPr>
                        <a:t>689</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ED0"/>
                    </a:solidFill>
                  </a:tcPr>
                </a:tc>
                <a:extLst>
                  <a:ext uri="{0D108BD9-81ED-4DB2-BD59-A6C34878D82A}">
                    <a16:rowId xmlns:a16="http://schemas.microsoft.com/office/drawing/2014/main" val="1713866332"/>
                  </a:ext>
                </a:extLst>
              </a:tr>
              <a:tr h="100647">
                <a:tc>
                  <a:txBody>
                    <a:bodyPr/>
                    <a:lstStyle/>
                    <a:p>
                      <a:pPr algn="l" rtl="0" fontAlgn="b"/>
                      <a:r>
                        <a:rPr lang="en-GB" sz="600" b="0" i="0" u="none" strike="noStrike" dirty="0">
                          <a:solidFill>
                            <a:srgbClr val="000000"/>
                          </a:solidFill>
                          <a:effectLst/>
                          <a:latin typeface="Arial" panose="020B0604020202020204" pitchFamily="34" charset="0"/>
                        </a:rPr>
                        <a:t>Personality Disorder Service</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All Others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52</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677"/>
                    </a:solidFill>
                  </a:tcPr>
                </a:tc>
                <a:tc>
                  <a:txBody>
                    <a:bodyPr/>
                    <a:lstStyle/>
                    <a:p>
                      <a:pPr algn="l" rtl="0" fontAlgn="b"/>
                      <a:r>
                        <a:rPr lang="en-GB" sz="600" b="0" i="0" u="none" strike="noStrike">
                          <a:solidFill>
                            <a:srgbClr val="000000"/>
                          </a:solidFill>
                          <a:effectLst/>
                          <a:latin typeface="Arial" panose="020B0604020202020204" pitchFamily="34" charset="0"/>
                        </a:rPr>
                        <a:t>15</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l" rtl="0" fontAlgn="b"/>
                      <a:r>
                        <a:rPr lang="en-GB" sz="600" b="0" i="0" u="none" strike="noStrike">
                          <a:solidFill>
                            <a:srgbClr val="000000"/>
                          </a:solidFill>
                          <a:effectLst/>
                          <a:latin typeface="Arial" panose="020B0604020202020204" pitchFamily="34" charset="0"/>
                        </a:rPr>
                        <a:t>308</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36D"/>
                    </a:solidFill>
                  </a:tcPr>
                </a:tc>
                <a:tc>
                  <a:txBody>
                    <a:bodyPr/>
                    <a:lstStyle/>
                    <a:p>
                      <a:pPr algn="l" rtl="0" fontAlgn="b"/>
                      <a:r>
                        <a:rPr lang="en-GB" sz="600" b="0" i="0" u="none" strike="noStrike">
                          <a:solidFill>
                            <a:srgbClr val="000000"/>
                          </a:solidFill>
                          <a:effectLst/>
                          <a:latin typeface="Arial" panose="020B0604020202020204" pitchFamily="34" charset="0"/>
                        </a:rPr>
                        <a:t>78</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l" rtl="0" fontAlgn="b"/>
                      <a:r>
                        <a:rPr lang="en-GB" sz="600" b="0" i="0" u="none" strike="noStrike">
                          <a:solidFill>
                            <a:srgbClr val="000000"/>
                          </a:solidFill>
                          <a:effectLst/>
                          <a:latin typeface="Arial" panose="020B0604020202020204" pitchFamily="34" charset="0"/>
                        </a:rPr>
                        <a:t>615</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3C5"/>
                    </a:solidFill>
                  </a:tcPr>
                </a:tc>
                <a:extLst>
                  <a:ext uri="{0D108BD9-81ED-4DB2-BD59-A6C34878D82A}">
                    <a16:rowId xmlns:a16="http://schemas.microsoft.com/office/drawing/2014/main" val="2201438272"/>
                  </a:ext>
                </a:extLst>
              </a:tr>
              <a:tr h="100647">
                <a:tc>
                  <a:txBody>
                    <a:bodyPr/>
                    <a:lstStyle/>
                    <a:p>
                      <a:pPr algn="l" rtl="0" fontAlgn="b"/>
                      <a:r>
                        <a:rPr lang="en-GB" sz="600" b="0" i="0" u="none" strike="noStrike">
                          <a:solidFill>
                            <a:srgbClr val="000000"/>
                          </a:solidFill>
                          <a:effectLst/>
                          <a:latin typeface="Arial" panose="020B0604020202020204" pitchFamily="34" charset="0"/>
                        </a:rPr>
                        <a:t>Substance Misuse Team</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All Others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12</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983"/>
                    </a:solidFill>
                  </a:tcPr>
                </a:tc>
                <a:tc>
                  <a:txBody>
                    <a:bodyPr/>
                    <a:lstStyle/>
                    <a:p>
                      <a:pPr algn="l" rtl="0" fontAlgn="b"/>
                      <a:r>
                        <a:rPr lang="en-GB" sz="600" b="0" i="0" u="none" strike="noStrike">
                          <a:solidFill>
                            <a:srgbClr val="000000"/>
                          </a:solidFill>
                          <a:effectLst/>
                          <a:latin typeface="Arial" panose="020B0604020202020204" pitchFamily="34" charset="0"/>
                        </a:rPr>
                        <a:t>12</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983"/>
                    </a:solidFill>
                  </a:tcPr>
                </a:tc>
                <a:tc>
                  <a:txBody>
                    <a:bodyPr/>
                    <a:lstStyle/>
                    <a:p>
                      <a:pPr algn="l" rtl="0" fontAlgn="b"/>
                      <a:r>
                        <a:rPr lang="en-GB" sz="600" b="0" i="0" u="none" strike="noStrike">
                          <a:solidFill>
                            <a:srgbClr val="000000"/>
                          </a:solidFill>
                          <a:effectLst/>
                          <a:latin typeface="Arial" panose="020B0604020202020204" pitchFamily="34" charset="0"/>
                        </a:rPr>
                        <a:t>51</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382"/>
                    </a:solidFill>
                  </a:tcPr>
                </a:tc>
                <a:tc>
                  <a:txBody>
                    <a:bodyPr/>
                    <a:lstStyle/>
                    <a:p>
                      <a:pPr algn="l" rtl="0" fontAlgn="b"/>
                      <a:r>
                        <a:rPr lang="en-GB" sz="600" b="0" i="0" u="none" strike="noStrike">
                          <a:solidFill>
                            <a:srgbClr val="000000"/>
                          </a:solidFill>
                          <a:effectLst/>
                          <a:latin typeface="Arial" panose="020B0604020202020204" pitchFamily="34" charset="0"/>
                        </a:rPr>
                        <a:t>40</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DB80"/>
                    </a:solidFill>
                  </a:tcPr>
                </a:tc>
                <a:tc>
                  <a:txBody>
                    <a:bodyPr/>
                    <a:lstStyle/>
                    <a:p>
                      <a:pPr algn="l" rtl="0" fontAlgn="b"/>
                      <a:r>
                        <a:rPr lang="en-GB" sz="600" b="0" i="0" u="none" strike="noStrike">
                          <a:solidFill>
                            <a:srgbClr val="000000"/>
                          </a:solidFill>
                          <a:effectLst/>
                          <a:latin typeface="Arial" panose="020B0604020202020204" pitchFamily="34" charset="0"/>
                        </a:rPr>
                        <a:t>303</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9597"/>
                    </a:solidFill>
                  </a:tcPr>
                </a:tc>
                <a:extLst>
                  <a:ext uri="{0D108BD9-81ED-4DB2-BD59-A6C34878D82A}">
                    <a16:rowId xmlns:a16="http://schemas.microsoft.com/office/drawing/2014/main" val="2484719373"/>
                  </a:ext>
                </a:extLst>
              </a:tr>
              <a:tr h="100647">
                <a:tc>
                  <a:txBody>
                    <a:bodyPr/>
                    <a:lstStyle/>
                    <a:p>
                      <a:pPr algn="l" rtl="0" fontAlgn="b"/>
                      <a:r>
                        <a:rPr lang="en-GB" sz="600" b="0" i="0" u="none" strike="noStrike">
                          <a:solidFill>
                            <a:srgbClr val="000000"/>
                          </a:solidFill>
                          <a:effectLst/>
                          <a:latin typeface="Arial" panose="020B0604020202020204" pitchFamily="34" charset="0"/>
                        </a:rPr>
                        <a:t>Community Mental Health Team - Organic</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All Others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51</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777"/>
                    </a:solidFill>
                  </a:tcPr>
                </a:tc>
                <a:tc>
                  <a:txBody>
                    <a:bodyPr/>
                    <a:lstStyle/>
                    <a:p>
                      <a:pPr algn="l" rtl="0" fontAlgn="b"/>
                      <a:r>
                        <a:rPr lang="en-GB" sz="600" b="0" i="0" u="none" strike="noStrike">
                          <a:solidFill>
                            <a:srgbClr val="000000"/>
                          </a:solidFill>
                          <a:effectLst/>
                          <a:latin typeface="Arial" panose="020B0604020202020204" pitchFamily="34" charset="0"/>
                        </a:rPr>
                        <a:t>4</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D"/>
                    </a:solidFill>
                  </a:tcPr>
                </a:tc>
                <a:tc>
                  <a:txBody>
                    <a:bodyPr/>
                    <a:lstStyle/>
                    <a:p>
                      <a:pPr algn="l" rtl="0" fontAlgn="b"/>
                      <a:r>
                        <a:rPr lang="en-GB" sz="600" b="0" i="0" u="none" strike="noStrike">
                          <a:solidFill>
                            <a:srgbClr val="000000"/>
                          </a:solidFill>
                          <a:effectLst/>
                          <a:latin typeface="Arial" panose="020B0604020202020204" pitchFamily="34" charset="0"/>
                        </a:rPr>
                        <a:t>181</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179"/>
                    </a:solidFill>
                  </a:tcPr>
                </a:tc>
                <a:tc>
                  <a:txBody>
                    <a:bodyPr/>
                    <a:lstStyle/>
                    <a:p>
                      <a:pPr algn="l" rtl="0" fontAlgn="b"/>
                      <a:r>
                        <a:rPr lang="en-GB" sz="600" b="0" i="0" u="none" strike="noStrike">
                          <a:solidFill>
                            <a:srgbClr val="000000"/>
                          </a:solidFill>
                          <a:effectLst/>
                          <a:latin typeface="Arial" panose="020B0604020202020204" pitchFamily="34" charset="0"/>
                        </a:rPr>
                        <a:t>32</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D57F"/>
                    </a:solidFill>
                  </a:tcPr>
                </a:tc>
                <a:tc>
                  <a:txBody>
                    <a:bodyPr/>
                    <a:lstStyle/>
                    <a:p>
                      <a:pPr algn="l" rtl="0" fontAlgn="b"/>
                      <a:r>
                        <a:rPr lang="en-GB" sz="600" b="0" i="0" u="none" strike="noStrike">
                          <a:solidFill>
                            <a:srgbClr val="000000"/>
                          </a:solidFill>
                          <a:effectLst/>
                          <a:latin typeface="Arial" panose="020B0604020202020204" pitchFamily="34" charset="0"/>
                        </a:rPr>
                        <a:t>284</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9294"/>
                    </a:solidFill>
                  </a:tcPr>
                </a:tc>
                <a:extLst>
                  <a:ext uri="{0D108BD9-81ED-4DB2-BD59-A6C34878D82A}">
                    <a16:rowId xmlns:a16="http://schemas.microsoft.com/office/drawing/2014/main" val="1395419862"/>
                  </a:ext>
                </a:extLst>
              </a:tr>
              <a:tr h="100647">
                <a:tc>
                  <a:txBody>
                    <a:bodyPr/>
                    <a:lstStyle/>
                    <a:p>
                      <a:pPr algn="l" rtl="0" fontAlgn="b"/>
                      <a:r>
                        <a:rPr lang="en-GB" sz="600" b="0" i="0" u="none" strike="noStrike" dirty="0">
                          <a:solidFill>
                            <a:srgbClr val="000000"/>
                          </a:solidFill>
                          <a:effectLst/>
                          <a:latin typeface="Arial" panose="020B0604020202020204" pitchFamily="34" charset="0"/>
                        </a:rPr>
                        <a:t>Individual Placement and Support Service</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All Others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14</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l" rtl="0" fontAlgn="b"/>
                      <a:r>
                        <a:rPr lang="en-GB" sz="600" b="0" i="0" u="none" strike="noStrike">
                          <a:solidFill>
                            <a:srgbClr val="000000"/>
                          </a:solidFill>
                          <a:effectLst/>
                          <a:latin typeface="Arial" panose="020B0604020202020204" pitchFamily="34" charset="0"/>
                        </a:rPr>
                        <a:t>9</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81"/>
                    </a:solidFill>
                  </a:tcPr>
                </a:tc>
                <a:tc>
                  <a:txBody>
                    <a:bodyPr/>
                    <a:lstStyle/>
                    <a:p>
                      <a:pPr algn="l" rtl="0" fontAlgn="b"/>
                      <a:r>
                        <a:rPr lang="en-GB" sz="600" b="0" i="0" u="none" strike="noStrike">
                          <a:solidFill>
                            <a:srgbClr val="000000"/>
                          </a:solidFill>
                          <a:effectLst/>
                          <a:latin typeface="Arial" panose="020B0604020202020204" pitchFamily="34" charset="0"/>
                        </a:rPr>
                        <a:t>60</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A83"/>
                    </a:solidFill>
                  </a:tcPr>
                </a:tc>
                <a:tc>
                  <a:txBody>
                    <a:bodyPr/>
                    <a:lstStyle/>
                    <a:p>
                      <a:pPr algn="l" rtl="0" fontAlgn="b"/>
                      <a:r>
                        <a:rPr lang="en-GB" sz="600" b="0" i="0" u="none" strike="noStrike">
                          <a:solidFill>
                            <a:srgbClr val="000000"/>
                          </a:solidFill>
                          <a:effectLst/>
                          <a:latin typeface="Arial" panose="020B0604020202020204" pitchFamily="34" charset="0"/>
                        </a:rPr>
                        <a:t>46</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F81"/>
                    </a:solidFill>
                  </a:tcPr>
                </a:tc>
                <a:tc>
                  <a:txBody>
                    <a:bodyPr/>
                    <a:lstStyle/>
                    <a:p>
                      <a:pPr algn="l" rtl="0" fontAlgn="b"/>
                      <a:r>
                        <a:rPr lang="en-GB" sz="600" b="0" i="0" u="none" strike="noStrike">
                          <a:solidFill>
                            <a:srgbClr val="000000"/>
                          </a:solidFill>
                          <a:effectLst/>
                          <a:latin typeface="Arial" panose="020B0604020202020204" pitchFamily="34" charset="0"/>
                        </a:rPr>
                        <a:t>278</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9194"/>
                    </a:solidFill>
                  </a:tcPr>
                </a:tc>
                <a:extLst>
                  <a:ext uri="{0D108BD9-81ED-4DB2-BD59-A6C34878D82A}">
                    <a16:rowId xmlns:a16="http://schemas.microsoft.com/office/drawing/2014/main" val="4191958294"/>
                  </a:ext>
                </a:extLst>
              </a:tr>
              <a:tr h="100647">
                <a:tc>
                  <a:txBody>
                    <a:bodyPr/>
                    <a:lstStyle/>
                    <a:p>
                      <a:pPr algn="l" rtl="0" fontAlgn="b"/>
                      <a:r>
                        <a:rPr lang="en-GB" sz="600" b="0" i="0" u="none" strike="noStrike" dirty="0">
                          <a:solidFill>
                            <a:srgbClr val="000000"/>
                          </a:solidFill>
                          <a:effectLst/>
                          <a:latin typeface="Arial" panose="020B0604020202020204" pitchFamily="34" charset="0"/>
                        </a:rPr>
                        <a:t>Psychotherapy Service</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All Others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32</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97E"/>
                    </a:solidFill>
                  </a:tcPr>
                </a:tc>
                <a:tc>
                  <a:txBody>
                    <a:bodyPr/>
                    <a:lstStyle/>
                    <a:p>
                      <a:pPr algn="l" rtl="0" fontAlgn="b"/>
                      <a:r>
                        <a:rPr lang="en-GB" sz="600" b="0" i="0" u="none" strike="noStrike">
                          <a:solidFill>
                            <a:srgbClr val="000000"/>
                          </a:solidFill>
                          <a:effectLst/>
                          <a:latin typeface="Arial" panose="020B0604020202020204" pitchFamily="34" charset="0"/>
                        </a:rPr>
                        <a:t>18</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83"/>
                    </a:solidFill>
                  </a:tcPr>
                </a:tc>
                <a:tc>
                  <a:txBody>
                    <a:bodyPr/>
                    <a:lstStyle/>
                    <a:p>
                      <a:pPr algn="l" rtl="0" fontAlgn="b"/>
                      <a:r>
                        <a:rPr lang="en-GB" sz="600" b="0" i="0" u="none" strike="noStrike">
                          <a:solidFill>
                            <a:srgbClr val="000000"/>
                          </a:solidFill>
                          <a:effectLst/>
                          <a:latin typeface="Arial" panose="020B0604020202020204" pitchFamily="34" charset="0"/>
                        </a:rPr>
                        <a:t>178</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37A"/>
                    </a:solidFill>
                  </a:tcPr>
                </a:tc>
                <a:tc>
                  <a:txBody>
                    <a:bodyPr/>
                    <a:lstStyle/>
                    <a:p>
                      <a:pPr algn="l" rtl="0" fontAlgn="b"/>
                      <a:r>
                        <a:rPr lang="en-GB" sz="600" b="0" i="0" u="none" strike="noStrike">
                          <a:solidFill>
                            <a:srgbClr val="000000"/>
                          </a:solidFill>
                          <a:effectLst/>
                          <a:latin typeface="Arial" panose="020B0604020202020204" pitchFamily="34" charset="0"/>
                        </a:rPr>
                        <a:t>91</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D82"/>
                    </a:solidFill>
                  </a:tcPr>
                </a:tc>
                <a:tc>
                  <a:txBody>
                    <a:bodyPr/>
                    <a:lstStyle/>
                    <a:p>
                      <a:pPr algn="l" rtl="0" fontAlgn="b"/>
                      <a:r>
                        <a:rPr lang="en-GB" sz="600" b="0" i="0" u="none" strike="noStrike">
                          <a:solidFill>
                            <a:srgbClr val="000000"/>
                          </a:solidFill>
                          <a:effectLst/>
                          <a:latin typeface="Arial" panose="020B0604020202020204" pitchFamily="34" charset="0"/>
                        </a:rPr>
                        <a:t>242</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8C8E"/>
                    </a:solidFill>
                  </a:tcPr>
                </a:tc>
                <a:extLst>
                  <a:ext uri="{0D108BD9-81ED-4DB2-BD59-A6C34878D82A}">
                    <a16:rowId xmlns:a16="http://schemas.microsoft.com/office/drawing/2014/main" val="3755991076"/>
                  </a:ext>
                </a:extLst>
              </a:tr>
              <a:tr h="100647">
                <a:tc>
                  <a:txBody>
                    <a:bodyPr/>
                    <a:lstStyle/>
                    <a:p>
                      <a:pPr algn="l" rtl="0" fontAlgn="b"/>
                      <a:r>
                        <a:rPr lang="en-GB" sz="600" b="0" i="0" u="none" strike="noStrike" dirty="0">
                          <a:solidFill>
                            <a:srgbClr val="000000"/>
                          </a:solidFill>
                          <a:effectLst/>
                          <a:latin typeface="Arial" panose="020B0604020202020204" pitchFamily="34" charset="0"/>
                        </a:rPr>
                        <a:t>Home Treatment Service (Retired 1 October 2021)</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All Others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0</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2</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C57C"/>
                    </a:solidFill>
                  </a:tcPr>
                </a:tc>
                <a:tc>
                  <a:txBody>
                    <a:bodyPr/>
                    <a:lstStyle/>
                    <a:p>
                      <a:pPr algn="l" rtl="0" fontAlgn="b"/>
                      <a:r>
                        <a:rPr lang="en-GB" sz="600" b="0" i="0" u="none" strike="noStrike">
                          <a:solidFill>
                            <a:srgbClr val="000000"/>
                          </a:solidFill>
                          <a:effectLst/>
                          <a:latin typeface="Arial" panose="020B0604020202020204" pitchFamily="34" charset="0"/>
                        </a:rPr>
                        <a:t>2</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BF7B"/>
                    </a:solidFill>
                  </a:tcPr>
                </a:tc>
                <a:tc>
                  <a:txBody>
                    <a:bodyPr/>
                    <a:lstStyle/>
                    <a:p>
                      <a:pPr algn="l" rtl="0" fontAlgn="b"/>
                      <a:r>
                        <a:rPr lang="en-GB" sz="600" b="0" i="0" u="none" strike="noStrike">
                          <a:solidFill>
                            <a:srgbClr val="000000"/>
                          </a:solidFill>
                          <a:effectLst/>
                          <a:latin typeface="Arial" panose="020B0604020202020204" pitchFamily="34" charset="0"/>
                        </a:rPr>
                        <a:t>5</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FC17B"/>
                    </a:solidFill>
                  </a:tcPr>
                </a:tc>
                <a:tc>
                  <a:txBody>
                    <a:bodyPr/>
                    <a:lstStyle/>
                    <a:p>
                      <a:pPr algn="l" rtl="0" fontAlgn="b"/>
                      <a:r>
                        <a:rPr lang="en-GB" sz="600" b="0" i="0" u="none" strike="noStrike">
                          <a:solidFill>
                            <a:srgbClr val="000000"/>
                          </a:solidFill>
                          <a:effectLst/>
                          <a:latin typeface="Arial" panose="020B0604020202020204" pitchFamily="34" charset="0"/>
                        </a:rPr>
                        <a:t>222</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898B"/>
                    </a:solidFill>
                  </a:tcPr>
                </a:tc>
                <a:extLst>
                  <a:ext uri="{0D108BD9-81ED-4DB2-BD59-A6C34878D82A}">
                    <a16:rowId xmlns:a16="http://schemas.microsoft.com/office/drawing/2014/main" val="511736988"/>
                  </a:ext>
                </a:extLst>
              </a:tr>
              <a:tr h="100647">
                <a:tc>
                  <a:txBody>
                    <a:bodyPr/>
                    <a:lstStyle/>
                    <a:p>
                      <a:pPr algn="l" rtl="0" fontAlgn="b"/>
                      <a:r>
                        <a:rPr lang="en-GB" sz="600" b="0" i="0" u="none" strike="noStrike">
                          <a:solidFill>
                            <a:srgbClr val="000000"/>
                          </a:solidFill>
                          <a:effectLst/>
                          <a:latin typeface="Arial" panose="020B0604020202020204" pitchFamily="34" charset="0"/>
                        </a:rPr>
                        <a:t>Mental Health and Wellbeing Hubs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All Others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40</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B7B"/>
                    </a:solidFill>
                  </a:tcPr>
                </a:tc>
                <a:tc>
                  <a:txBody>
                    <a:bodyPr/>
                    <a:lstStyle/>
                    <a:p>
                      <a:pPr algn="l" rtl="0" fontAlgn="b"/>
                      <a:r>
                        <a:rPr lang="en-GB" sz="600" b="0" i="0" u="none" strike="noStrike">
                          <a:solidFill>
                            <a:srgbClr val="000000"/>
                          </a:solidFill>
                          <a:effectLst/>
                          <a:latin typeface="Arial" panose="020B0604020202020204" pitchFamily="34" charset="0"/>
                        </a:rPr>
                        <a:t>23</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81"/>
                    </a:solidFill>
                  </a:tcPr>
                </a:tc>
                <a:tc>
                  <a:txBody>
                    <a:bodyPr/>
                    <a:lstStyle/>
                    <a:p>
                      <a:pPr algn="l" rtl="0" fontAlgn="b"/>
                      <a:r>
                        <a:rPr lang="en-GB" sz="600" b="0" i="0" u="none" strike="noStrike">
                          <a:solidFill>
                            <a:srgbClr val="000000"/>
                          </a:solidFill>
                          <a:effectLst/>
                          <a:latin typeface="Arial" panose="020B0604020202020204" pitchFamily="34" charset="0"/>
                        </a:rPr>
                        <a:t>121</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E7F"/>
                    </a:solidFill>
                  </a:tcPr>
                </a:tc>
                <a:tc>
                  <a:txBody>
                    <a:bodyPr/>
                    <a:lstStyle/>
                    <a:p>
                      <a:pPr algn="l" rtl="0" fontAlgn="b"/>
                      <a:r>
                        <a:rPr lang="en-GB" sz="600" b="0" i="0" u="none" strike="noStrike">
                          <a:solidFill>
                            <a:srgbClr val="000000"/>
                          </a:solidFill>
                          <a:effectLst/>
                          <a:latin typeface="Arial" panose="020B0604020202020204" pitchFamily="34" charset="0"/>
                        </a:rPr>
                        <a:t>51</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382"/>
                    </a:solidFill>
                  </a:tcPr>
                </a:tc>
                <a:tc>
                  <a:txBody>
                    <a:bodyPr/>
                    <a:lstStyle/>
                    <a:p>
                      <a:pPr algn="l" rtl="0" fontAlgn="b"/>
                      <a:r>
                        <a:rPr lang="en-GB" sz="600" b="0" i="0" u="none" strike="noStrike">
                          <a:solidFill>
                            <a:srgbClr val="000000"/>
                          </a:solidFill>
                          <a:effectLst/>
                          <a:latin typeface="Arial" panose="020B0604020202020204" pitchFamily="34" charset="0"/>
                        </a:rPr>
                        <a:t>202</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8688"/>
                    </a:solidFill>
                  </a:tcPr>
                </a:tc>
                <a:extLst>
                  <a:ext uri="{0D108BD9-81ED-4DB2-BD59-A6C34878D82A}">
                    <a16:rowId xmlns:a16="http://schemas.microsoft.com/office/drawing/2014/main" val="4028572943"/>
                  </a:ext>
                </a:extLst>
              </a:tr>
              <a:tr h="100647">
                <a:tc>
                  <a:txBody>
                    <a:bodyPr/>
                    <a:lstStyle/>
                    <a:p>
                      <a:pPr algn="l" rtl="0" fontAlgn="b"/>
                      <a:r>
                        <a:rPr lang="en-GB" sz="600" b="0" i="0" u="none" strike="noStrike" dirty="0">
                          <a:solidFill>
                            <a:srgbClr val="000000"/>
                          </a:solidFill>
                          <a:effectLst/>
                          <a:latin typeface="Arial" panose="020B0604020202020204" pitchFamily="34" charset="0"/>
                        </a:rPr>
                        <a:t>Day Care Service</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All Others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1</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FC17B"/>
                    </a:solidFill>
                  </a:tcPr>
                </a:tc>
                <a:tc>
                  <a:txBody>
                    <a:bodyPr/>
                    <a:lstStyle/>
                    <a:p>
                      <a:pPr algn="l" rtl="0" fontAlgn="b"/>
                      <a:r>
                        <a:rPr lang="en-GB" sz="600" b="0" i="0" u="none" strike="noStrike">
                          <a:solidFill>
                            <a:srgbClr val="000000"/>
                          </a:solidFill>
                          <a:effectLst/>
                          <a:latin typeface="Arial" panose="020B0604020202020204" pitchFamily="34" charset="0"/>
                        </a:rPr>
                        <a:t>2</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C57C"/>
                    </a:solidFill>
                  </a:tcPr>
                </a:tc>
                <a:tc>
                  <a:txBody>
                    <a:bodyPr/>
                    <a:lstStyle/>
                    <a:p>
                      <a:pPr algn="l" rtl="0" fontAlgn="b"/>
                      <a:r>
                        <a:rPr lang="en-GB" sz="600" b="0" i="0" u="none" strike="noStrike">
                          <a:solidFill>
                            <a:srgbClr val="000000"/>
                          </a:solidFill>
                          <a:effectLst/>
                          <a:latin typeface="Arial" panose="020B0604020202020204" pitchFamily="34" charset="0"/>
                        </a:rPr>
                        <a:t>21</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D7E"/>
                    </a:solidFill>
                  </a:tcPr>
                </a:tc>
                <a:tc>
                  <a:txBody>
                    <a:bodyPr/>
                    <a:lstStyle/>
                    <a:p>
                      <a:pPr algn="l" rtl="0" fontAlgn="b"/>
                      <a:r>
                        <a:rPr lang="en-GB" sz="600" b="0" i="0" u="none" strike="noStrike">
                          <a:solidFill>
                            <a:srgbClr val="000000"/>
                          </a:solidFill>
                          <a:effectLst/>
                          <a:latin typeface="Arial" panose="020B0604020202020204" pitchFamily="34" charset="0"/>
                        </a:rPr>
                        <a:t>20</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CC7D"/>
                    </a:solidFill>
                  </a:tcPr>
                </a:tc>
                <a:tc>
                  <a:txBody>
                    <a:bodyPr/>
                    <a:lstStyle/>
                    <a:p>
                      <a:pPr algn="l" rtl="0" fontAlgn="b"/>
                      <a:r>
                        <a:rPr lang="en-GB" sz="600" b="0" i="0" u="none" strike="noStrike">
                          <a:solidFill>
                            <a:srgbClr val="000000"/>
                          </a:solidFill>
                          <a:effectLst/>
                          <a:latin typeface="Arial" panose="020B0604020202020204" pitchFamily="34" charset="0"/>
                        </a:rPr>
                        <a:t>140</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D7F"/>
                    </a:solidFill>
                  </a:tcPr>
                </a:tc>
                <a:extLst>
                  <a:ext uri="{0D108BD9-81ED-4DB2-BD59-A6C34878D82A}">
                    <a16:rowId xmlns:a16="http://schemas.microsoft.com/office/drawing/2014/main" val="3587394909"/>
                  </a:ext>
                </a:extLst>
              </a:tr>
              <a:tr h="100647">
                <a:tc>
                  <a:txBody>
                    <a:bodyPr/>
                    <a:lstStyle/>
                    <a:p>
                      <a:pPr algn="l" rtl="0" fontAlgn="b"/>
                      <a:r>
                        <a:rPr lang="en-GB" sz="600" b="0" i="0" u="none" strike="noStrike" dirty="0">
                          <a:solidFill>
                            <a:srgbClr val="000000"/>
                          </a:solidFill>
                          <a:effectLst/>
                          <a:latin typeface="Arial" panose="020B0604020202020204" pitchFamily="34" charset="0"/>
                        </a:rPr>
                        <a:t>Community Rehabilitation Service</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All Others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10</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E282"/>
                    </a:solidFill>
                  </a:tcPr>
                </a:tc>
                <a:tc>
                  <a:txBody>
                    <a:bodyPr/>
                    <a:lstStyle/>
                    <a:p>
                      <a:pPr algn="l" rtl="0" fontAlgn="b"/>
                      <a:r>
                        <a:rPr lang="en-GB" sz="600" b="0" i="0" u="none" strike="noStrike">
                          <a:solidFill>
                            <a:srgbClr val="000000"/>
                          </a:solidFill>
                          <a:effectLst/>
                          <a:latin typeface="Arial" panose="020B0604020202020204" pitchFamily="34" charset="0"/>
                        </a:rPr>
                        <a:t>7</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D780"/>
                    </a:solidFill>
                  </a:tcPr>
                </a:tc>
                <a:tc>
                  <a:txBody>
                    <a:bodyPr/>
                    <a:lstStyle/>
                    <a:p>
                      <a:pPr algn="l" rtl="0" fontAlgn="b"/>
                      <a:r>
                        <a:rPr lang="en-GB" sz="600" b="0" i="0" u="none" strike="noStrike">
                          <a:solidFill>
                            <a:srgbClr val="000000"/>
                          </a:solidFill>
                          <a:effectLst/>
                          <a:latin typeface="Arial" panose="020B0604020202020204" pitchFamily="34" charset="0"/>
                        </a:rPr>
                        <a:t>77</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483"/>
                    </a:solidFill>
                  </a:tcPr>
                </a:tc>
                <a:tc>
                  <a:txBody>
                    <a:bodyPr/>
                    <a:lstStyle/>
                    <a:p>
                      <a:pPr algn="l" rtl="0" fontAlgn="b"/>
                      <a:r>
                        <a:rPr lang="en-GB" sz="600" b="0" i="0" u="none" strike="noStrike">
                          <a:solidFill>
                            <a:srgbClr val="000000"/>
                          </a:solidFill>
                          <a:effectLst/>
                          <a:latin typeface="Arial" panose="020B0604020202020204" pitchFamily="34" charset="0"/>
                        </a:rPr>
                        <a:t>28</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AD27F"/>
                    </a:solidFill>
                  </a:tcPr>
                </a:tc>
                <a:tc>
                  <a:txBody>
                    <a:bodyPr/>
                    <a:lstStyle/>
                    <a:p>
                      <a:pPr algn="l" rtl="0" fontAlgn="b"/>
                      <a:r>
                        <a:rPr lang="en-GB" sz="600" b="0" i="0" u="none" strike="noStrike">
                          <a:solidFill>
                            <a:srgbClr val="000000"/>
                          </a:solidFill>
                          <a:effectLst/>
                          <a:latin typeface="Arial" panose="020B0604020202020204" pitchFamily="34" charset="0"/>
                        </a:rPr>
                        <a:t>119</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A7C"/>
                    </a:solidFill>
                  </a:tcPr>
                </a:tc>
                <a:extLst>
                  <a:ext uri="{0D108BD9-81ED-4DB2-BD59-A6C34878D82A}">
                    <a16:rowId xmlns:a16="http://schemas.microsoft.com/office/drawing/2014/main" val="4200375521"/>
                  </a:ext>
                </a:extLst>
              </a:tr>
              <a:tr h="100647">
                <a:tc>
                  <a:txBody>
                    <a:bodyPr/>
                    <a:lstStyle/>
                    <a:p>
                      <a:pPr algn="l" rtl="0" fontAlgn="b"/>
                      <a:r>
                        <a:rPr lang="en-GB" sz="600" b="0" i="0" u="none" strike="noStrike" dirty="0">
                          <a:solidFill>
                            <a:srgbClr val="000000"/>
                          </a:solidFill>
                          <a:effectLst/>
                          <a:latin typeface="Arial" panose="020B0604020202020204" pitchFamily="34" charset="0"/>
                        </a:rPr>
                        <a:t>Acquired Brain Injury Service</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All Others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86</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l" rtl="0" fontAlgn="b"/>
                      <a:r>
                        <a:rPr lang="en-GB" sz="600" b="0" i="0" u="none" strike="noStrike">
                          <a:solidFill>
                            <a:srgbClr val="000000"/>
                          </a:solidFill>
                          <a:effectLst/>
                          <a:latin typeface="Arial" panose="020B0604020202020204" pitchFamily="34" charset="0"/>
                        </a:rPr>
                        <a:t>85</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6B6C"/>
                    </a:solidFill>
                  </a:tcPr>
                </a:tc>
                <a:tc>
                  <a:txBody>
                    <a:bodyPr/>
                    <a:lstStyle/>
                    <a:p>
                      <a:pPr algn="l" rtl="0" fontAlgn="b"/>
                      <a:r>
                        <a:rPr lang="en-GB" sz="600" b="0" i="0" u="none" strike="noStrike">
                          <a:solidFill>
                            <a:srgbClr val="000000"/>
                          </a:solidFill>
                          <a:effectLst/>
                          <a:latin typeface="Arial" panose="020B0604020202020204" pitchFamily="34" charset="0"/>
                        </a:rPr>
                        <a:t>137</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67D"/>
                    </a:solidFill>
                  </a:tcPr>
                </a:tc>
                <a:tc>
                  <a:txBody>
                    <a:bodyPr/>
                    <a:lstStyle/>
                    <a:p>
                      <a:pPr algn="l" rtl="0" fontAlgn="b"/>
                      <a:r>
                        <a:rPr lang="en-GB" sz="600" b="0" i="0" u="none" strike="noStrike">
                          <a:solidFill>
                            <a:srgbClr val="000000"/>
                          </a:solidFill>
                          <a:effectLst/>
                          <a:latin typeface="Arial" panose="020B0604020202020204" pitchFamily="34" charset="0"/>
                        </a:rPr>
                        <a:t>199</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878"/>
                    </a:solidFill>
                  </a:tcPr>
                </a:tc>
                <a:tc>
                  <a:txBody>
                    <a:bodyPr/>
                    <a:lstStyle/>
                    <a:p>
                      <a:pPr algn="l" rtl="0" fontAlgn="b"/>
                      <a:r>
                        <a:rPr lang="en-GB" sz="600" b="0" i="0" u="none" strike="noStrike">
                          <a:solidFill>
                            <a:srgbClr val="000000"/>
                          </a:solidFill>
                          <a:effectLst/>
                          <a:latin typeface="Arial" panose="020B0604020202020204" pitchFamily="34" charset="0"/>
                        </a:rPr>
                        <a:t>56</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173"/>
                    </a:solidFill>
                  </a:tcPr>
                </a:tc>
                <a:extLst>
                  <a:ext uri="{0D108BD9-81ED-4DB2-BD59-A6C34878D82A}">
                    <a16:rowId xmlns:a16="http://schemas.microsoft.com/office/drawing/2014/main" val="1521323376"/>
                  </a:ext>
                </a:extLst>
              </a:tr>
              <a:tr h="100647">
                <a:tc>
                  <a:txBody>
                    <a:bodyPr/>
                    <a:lstStyle/>
                    <a:p>
                      <a:pPr algn="l" rtl="0" fontAlgn="b"/>
                      <a:r>
                        <a:rPr lang="en-GB" sz="600" b="0" i="0" u="none" strike="noStrike" dirty="0">
                          <a:solidFill>
                            <a:srgbClr val="000000"/>
                          </a:solidFill>
                          <a:effectLst/>
                          <a:latin typeface="Arial" panose="020B0604020202020204" pitchFamily="34" charset="0"/>
                        </a:rPr>
                        <a:t>Memory Services/Clinic/Drop in service</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All Others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30</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D7F"/>
                    </a:solidFill>
                  </a:tcPr>
                </a:tc>
                <a:tc>
                  <a:txBody>
                    <a:bodyPr/>
                    <a:lstStyle/>
                    <a:p>
                      <a:pPr algn="l" rtl="0" fontAlgn="b"/>
                      <a:r>
                        <a:rPr lang="en-GB" sz="600" b="0" i="0" u="none" strike="noStrike">
                          <a:solidFill>
                            <a:srgbClr val="000000"/>
                          </a:solidFill>
                          <a:effectLst/>
                          <a:latin typeface="Arial" panose="020B0604020202020204" pitchFamily="34" charset="0"/>
                        </a:rPr>
                        <a:t>24</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1"/>
                    </a:solidFill>
                  </a:tcPr>
                </a:tc>
                <a:tc>
                  <a:txBody>
                    <a:bodyPr/>
                    <a:lstStyle/>
                    <a:p>
                      <a:pPr algn="l" rtl="0" fontAlgn="b"/>
                      <a:r>
                        <a:rPr lang="en-GB" sz="600" b="0" i="0" u="none" strike="noStrike">
                          <a:solidFill>
                            <a:srgbClr val="000000"/>
                          </a:solidFill>
                          <a:effectLst/>
                          <a:latin typeface="Arial" panose="020B0604020202020204" pitchFamily="34" charset="0"/>
                        </a:rPr>
                        <a:t>97</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A81"/>
                    </a:solidFill>
                  </a:tcPr>
                </a:tc>
                <a:tc>
                  <a:txBody>
                    <a:bodyPr/>
                    <a:lstStyle/>
                    <a:p>
                      <a:pPr algn="l" rtl="0" fontAlgn="b"/>
                      <a:r>
                        <a:rPr lang="en-GB" sz="600" b="0" i="0" u="none" strike="noStrike">
                          <a:solidFill>
                            <a:srgbClr val="000000"/>
                          </a:solidFill>
                          <a:effectLst/>
                          <a:latin typeface="Arial" panose="020B0604020202020204" pitchFamily="34" charset="0"/>
                        </a:rPr>
                        <a:t>63</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l" rtl="0" fontAlgn="b"/>
                      <a:r>
                        <a:rPr lang="en-GB" sz="600" b="0" i="0" u="none" strike="noStrike">
                          <a:solidFill>
                            <a:srgbClr val="000000"/>
                          </a:solidFill>
                          <a:effectLst/>
                          <a:latin typeface="Arial" panose="020B0604020202020204" pitchFamily="34" charset="0"/>
                        </a:rPr>
                        <a:t>7</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1268261812"/>
                  </a:ext>
                </a:extLst>
              </a:tr>
              <a:tr h="100647">
                <a:tc>
                  <a:txBody>
                    <a:bodyPr/>
                    <a:lstStyle/>
                    <a:p>
                      <a:pPr algn="l" rtl="0" fontAlgn="b"/>
                      <a:r>
                        <a:rPr lang="en-GB" sz="600" b="0" i="0" u="none" strike="noStrike" dirty="0">
                          <a:solidFill>
                            <a:srgbClr val="000000"/>
                          </a:solidFill>
                          <a:effectLst/>
                          <a:latin typeface="Arial" panose="020B0604020202020204" pitchFamily="34" charset="0"/>
                        </a:rPr>
                        <a:t>Rough Sleeping Service</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All Others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24</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1"/>
                    </a:solidFill>
                  </a:tcPr>
                </a:tc>
                <a:tc>
                  <a:txBody>
                    <a:bodyPr/>
                    <a:lstStyle/>
                    <a:p>
                      <a:pPr algn="l" rtl="0" fontAlgn="b"/>
                      <a:r>
                        <a:rPr lang="en-GB" sz="600" b="0" i="0" u="none" strike="noStrike">
                          <a:solidFill>
                            <a:srgbClr val="000000"/>
                          </a:solidFill>
                          <a:effectLst/>
                          <a:latin typeface="Arial" panose="020B0604020202020204" pitchFamily="34" charset="0"/>
                        </a:rPr>
                        <a:t>6</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D37F"/>
                    </a:solidFill>
                  </a:tcPr>
                </a:tc>
                <a:tc>
                  <a:txBody>
                    <a:bodyPr/>
                    <a:lstStyle/>
                    <a:p>
                      <a:pPr algn="l" rtl="0" fontAlgn="b"/>
                      <a:r>
                        <a:rPr lang="en-GB" sz="600" b="0" i="0" u="none" strike="noStrike">
                          <a:solidFill>
                            <a:srgbClr val="000000"/>
                          </a:solidFill>
                          <a:effectLst/>
                          <a:latin typeface="Arial" panose="020B0604020202020204" pitchFamily="34" charset="0"/>
                        </a:rPr>
                        <a:t>33</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67F"/>
                    </a:solidFill>
                  </a:tcPr>
                </a:tc>
                <a:tc>
                  <a:txBody>
                    <a:bodyPr/>
                    <a:lstStyle/>
                    <a:p>
                      <a:pPr algn="l" rtl="0" fontAlgn="b"/>
                      <a:r>
                        <a:rPr lang="en-GB" sz="600" b="0" i="0" u="none" strike="noStrike">
                          <a:solidFill>
                            <a:srgbClr val="000000"/>
                          </a:solidFill>
                          <a:effectLst/>
                          <a:latin typeface="Arial" panose="020B0604020202020204" pitchFamily="34" charset="0"/>
                        </a:rPr>
                        <a:t>24</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CF7E"/>
                    </a:solidFill>
                  </a:tcPr>
                </a:tc>
                <a:tc>
                  <a:txBody>
                    <a:bodyPr/>
                    <a:lstStyle/>
                    <a:p>
                      <a:pPr algn="l" rtl="0" fontAlgn="b"/>
                      <a:r>
                        <a:rPr lang="en-GB" sz="600" b="0" i="0" u="none" strike="noStrike">
                          <a:solidFill>
                            <a:srgbClr val="000000"/>
                          </a:solidFill>
                          <a:effectLst/>
                          <a:latin typeface="Arial" panose="020B0604020202020204" pitchFamily="34" charset="0"/>
                        </a:rPr>
                        <a:t>6</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395306126"/>
                  </a:ext>
                </a:extLst>
              </a:tr>
              <a:tr h="100647">
                <a:tc>
                  <a:txBody>
                    <a:bodyPr/>
                    <a:lstStyle/>
                    <a:p>
                      <a:pPr algn="l" rtl="0" fontAlgn="b"/>
                      <a:r>
                        <a:rPr lang="en-GB" sz="600" b="0" i="0" u="none" strike="noStrike" dirty="0">
                          <a:solidFill>
                            <a:srgbClr val="000000"/>
                          </a:solidFill>
                          <a:effectLst/>
                          <a:latin typeface="Arial" panose="020B0604020202020204" pitchFamily="34" charset="0"/>
                        </a:rPr>
                        <a:t>Problem Gambling Service</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All Others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47</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E79"/>
                    </a:solidFill>
                  </a:tcPr>
                </a:tc>
                <a:tc>
                  <a:txBody>
                    <a:bodyPr/>
                    <a:lstStyle/>
                    <a:p>
                      <a:pPr algn="l" rtl="0" fontAlgn="b"/>
                      <a:r>
                        <a:rPr lang="en-GB" sz="600" b="0" i="0" u="none" strike="noStrike">
                          <a:solidFill>
                            <a:srgbClr val="000000"/>
                          </a:solidFill>
                          <a:effectLst/>
                          <a:latin typeface="Arial" panose="020B0604020202020204" pitchFamily="34" charset="0"/>
                        </a:rPr>
                        <a:t>45</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279"/>
                    </a:solidFill>
                  </a:tcPr>
                </a:tc>
                <a:tc>
                  <a:txBody>
                    <a:bodyPr/>
                    <a:lstStyle/>
                    <a:p>
                      <a:pPr algn="l" rtl="0" fontAlgn="b"/>
                      <a:r>
                        <a:rPr lang="en-GB" sz="600" b="0" i="0" u="none" strike="noStrike">
                          <a:solidFill>
                            <a:srgbClr val="000000"/>
                          </a:solidFill>
                          <a:effectLst/>
                          <a:latin typeface="Arial" panose="020B0604020202020204" pitchFamily="34" charset="0"/>
                        </a:rPr>
                        <a:t>79</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l" rtl="0" fontAlgn="b"/>
                      <a:r>
                        <a:rPr lang="en-GB" sz="600" b="0" i="0" u="none" strike="noStrike">
                          <a:solidFill>
                            <a:srgbClr val="000000"/>
                          </a:solidFill>
                          <a:effectLst/>
                          <a:latin typeface="Arial" panose="020B0604020202020204" pitchFamily="34" charset="0"/>
                        </a:rPr>
                        <a:t>80</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83"/>
                    </a:solidFill>
                  </a:tcPr>
                </a:tc>
                <a:tc>
                  <a:txBody>
                    <a:bodyPr/>
                    <a:lstStyle/>
                    <a:p>
                      <a:pPr algn="l" rtl="0" fontAlgn="b"/>
                      <a:r>
                        <a:rPr lang="en-GB" sz="600" b="0" i="0" u="none" strike="noStrike">
                          <a:solidFill>
                            <a:srgbClr val="000000"/>
                          </a:solidFill>
                          <a:effectLst/>
                          <a:latin typeface="Arial" panose="020B0604020202020204" pitchFamily="34" charset="0"/>
                        </a:rPr>
                        <a:t>4</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876789764"/>
                  </a:ext>
                </a:extLst>
              </a:tr>
              <a:tr h="100647">
                <a:tc>
                  <a:txBody>
                    <a:bodyPr/>
                    <a:lstStyle/>
                    <a:p>
                      <a:pPr algn="l" rtl="0" fontAlgn="b"/>
                      <a:r>
                        <a:rPr lang="en-GB" sz="600" b="0" i="0" u="none" strike="noStrike" dirty="0">
                          <a:solidFill>
                            <a:srgbClr val="000000"/>
                          </a:solidFill>
                          <a:effectLst/>
                          <a:latin typeface="Arial" panose="020B0604020202020204" pitchFamily="34" charset="0"/>
                        </a:rPr>
                        <a:t>Maternal Mental Health Service</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All Others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38</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E7C"/>
                    </a:solidFill>
                  </a:tcPr>
                </a:tc>
                <a:tc>
                  <a:txBody>
                    <a:bodyPr/>
                    <a:lstStyle/>
                    <a:p>
                      <a:pPr algn="l" rtl="0" fontAlgn="b"/>
                      <a:r>
                        <a:rPr lang="en-GB" sz="600" b="0" i="0" u="none" strike="noStrike">
                          <a:solidFill>
                            <a:srgbClr val="000000"/>
                          </a:solidFill>
                          <a:effectLst/>
                          <a:latin typeface="Arial" panose="020B0604020202020204" pitchFamily="34" charset="0"/>
                        </a:rPr>
                        <a:t>22</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tc>
                  <a:txBody>
                    <a:bodyPr/>
                    <a:lstStyle/>
                    <a:p>
                      <a:pPr algn="l" rtl="0" fontAlgn="b"/>
                      <a:r>
                        <a:rPr lang="en-GB" sz="600" b="0" i="0" u="none" strike="noStrike">
                          <a:solidFill>
                            <a:srgbClr val="000000"/>
                          </a:solidFill>
                          <a:effectLst/>
                          <a:latin typeface="Arial" panose="020B0604020202020204" pitchFamily="34" charset="0"/>
                        </a:rPr>
                        <a:t>51</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382"/>
                    </a:solidFill>
                  </a:tcPr>
                </a:tc>
                <a:tc>
                  <a:txBody>
                    <a:bodyPr/>
                    <a:lstStyle/>
                    <a:p>
                      <a:pPr algn="l" rtl="0" fontAlgn="b"/>
                      <a:r>
                        <a:rPr lang="en-GB" sz="600" b="0" i="0" u="none" strike="noStrike">
                          <a:solidFill>
                            <a:srgbClr val="000000"/>
                          </a:solidFill>
                          <a:effectLst/>
                          <a:latin typeface="Arial" panose="020B0604020202020204" pitchFamily="34" charset="0"/>
                        </a:rPr>
                        <a:t>28</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AD27F"/>
                    </a:solidFill>
                  </a:tcPr>
                </a:tc>
                <a:tc>
                  <a:txBody>
                    <a:bodyPr/>
                    <a:lstStyle/>
                    <a:p>
                      <a:pPr algn="l" rtl="0" fontAlgn="b"/>
                      <a:r>
                        <a:rPr lang="en-GB" sz="600" b="0" i="0" u="none" strike="noStrike">
                          <a:solidFill>
                            <a:srgbClr val="000000"/>
                          </a:solidFill>
                          <a:effectLst/>
                          <a:latin typeface="Arial" panose="020B0604020202020204" pitchFamily="34" charset="0"/>
                        </a:rPr>
                        <a:t>2</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3625970699"/>
                  </a:ext>
                </a:extLst>
              </a:tr>
              <a:tr h="100647">
                <a:tc>
                  <a:txBody>
                    <a:bodyPr/>
                    <a:lstStyle/>
                    <a:p>
                      <a:pPr algn="l" rtl="0" fontAlgn="b"/>
                      <a:r>
                        <a:rPr lang="en-GB" sz="600" b="0" i="0" u="none" strike="noStrike">
                          <a:solidFill>
                            <a:srgbClr val="000000"/>
                          </a:solidFill>
                          <a:effectLst/>
                          <a:latin typeface="Arial" panose="020B0604020202020204" pitchFamily="34" charset="0"/>
                        </a:rPr>
                        <a:t>Young Onset Dementia Team</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All Others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12</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983"/>
                    </a:solidFill>
                  </a:tcPr>
                </a:tc>
                <a:tc>
                  <a:txBody>
                    <a:bodyPr/>
                    <a:lstStyle/>
                    <a:p>
                      <a:pPr algn="l" rtl="0" fontAlgn="b"/>
                      <a:r>
                        <a:rPr lang="en-GB" sz="600" b="0" i="0" u="none" strike="noStrike">
                          <a:solidFill>
                            <a:srgbClr val="000000"/>
                          </a:solidFill>
                          <a:effectLst/>
                          <a:latin typeface="Arial" panose="020B0604020202020204" pitchFamily="34" charset="0"/>
                        </a:rPr>
                        <a:t>0</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12</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C67C"/>
                    </a:solidFill>
                  </a:tcPr>
                </a:tc>
                <a:tc>
                  <a:txBody>
                    <a:bodyPr/>
                    <a:lstStyle/>
                    <a:p>
                      <a:pPr algn="l" rtl="0" fontAlgn="b"/>
                      <a:r>
                        <a:rPr lang="en-GB" sz="600" b="0" i="0" u="none" strike="noStrike">
                          <a:solidFill>
                            <a:srgbClr val="000000"/>
                          </a:solidFill>
                          <a:effectLst/>
                          <a:latin typeface="Arial" panose="020B0604020202020204" pitchFamily="34" charset="0"/>
                        </a:rPr>
                        <a:t>0</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1</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1809782983"/>
                  </a:ext>
                </a:extLst>
              </a:tr>
              <a:tr h="100647">
                <a:tc>
                  <a:txBody>
                    <a:bodyPr/>
                    <a:lstStyle/>
                    <a:p>
                      <a:pPr algn="l" rtl="0" fontAlgn="b"/>
                      <a:r>
                        <a:rPr lang="en-GB" sz="600" b="0" i="0" u="none" strike="noStrike" dirty="0">
                          <a:solidFill>
                            <a:srgbClr val="000000"/>
                          </a:solidFill>
                          <a:effectLst/>
                          <a:latin typeface="Arial" panose="020B0604020202020204" pitchFamily="34" charset="0"/>
                        </a:rPr>
                        <a:t>Enhanced/Intensive Support Service</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All Others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11</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ECE582"/>
                    </a:solidFill>
                  </a:tcPr>
                </a:tc>
                <a:tc>
                  <a:txBody>
                    <a:bodyPr/>
                    <a:lstStyle/>
                    <a:p>
                      <a:pPr algn="l" rtl="0" fontAlgn="b"/>
                      <a:r>
                        <a:rPr lang="en-GB" sz="600" b="0" i="0" u="none" strike="noStrike">
                          <a:solidFill>
                            <a:srgbClr val="000000"/>
                          </a:solidFill>
                          <a:effectLst/>
                          <a:latin typeface="Arial" panose="020B0604020202020204" pitchFamily="34" charset="0"/>
                        </a:rPr>
                        <a:t>49</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FCAB78"/>
                    </a:solidFill>
                  </a:tcPr>
                </a:tc>
                <a:tc>
                  <a:txBody>
                    <a:bodyPr/>
                    <a:lstStyle/>
                    <a:p>
                      <a:pPr algn="l" rtl="0" fontAlgn="b"/>
                      <a:r>
                        <a:rPr lang="en-GB" sz="600" b="0" i="0" u="none" strike="noStrike">
                          <a:solidFill>
                            <a:srgbClr val="000000"/>
                          </a:solidFill>
                          <a:effectLst/>
                          <a:latin typeface="Arial" panose="020B0604020202020204" pitchFamily="34" charset="0"/>
                        </a:rPr>
                        <a:t>11</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7FC67C"/>
                    </a:solidFill>
                  </a:tcPr>
                </a:tc>
                <a:tc>
                  <a:txBody>
                    <a:bodyPr/>
                    <a:lstStyle/>
                    <a:p>
                      <a:pPr algn="l" rtl="0" fontAlgn="b"/>
                      <a:r>
                        <a:rPr lang="en-GB" sz="600" b="0" i="0" u="none" strike="noStrike">
                          <a:solidFill>
                            <a:srgbClr val="000000"/>
                          </a:solidFill>
                          <a:effectLst/>
                          <a:latin typeface="Arial" panose="020B0604020202020204" pitchFamily="34" charset="0"/>
                        </a:rPr>
                        <a:t>49</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E0E282"/>
                    </a:solidFill>
                  </a:tcPr>
                </a:tc>
                <a:tc>
                  <a:txBody>
                    <a:bodyPr/>
                    <a:lstStyle/>
                    <a:p>
                      <a:pPr algn="l" rtl="0" fontAlgn="b"/>
                      <a:r>
                        <a:rPr lang="en-GB" sz="600" b="0" i="0" u="none" strike="noStrike">
                          <a:solidFill>
                            <a:srgbClr val="000000"/>
                          </a:solidFill>
                          <a:effectLst/>
                          <a:latin typeface="Arial" panose="020B0604020202020204" pitchFamily="34" charset="0"/>
                        </a:rPr>
                        <a:t>1</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F8696B"/>
                    </a:solidFill>
                  </a:tcPr>
                </a:tc>
                <a:extLst>
                  <a:ext uri="{0D108BD9-81ED-4DB2-BD59-A6C34878D82A}">
                    <a16:rowId xmlns:a16="http://schemas.microsoft.com/office/drawing/2014/main" val="2656937214"/>
                  </a:ext>
                </a:extLst>
              </a:tr>
              <a:tr h="100647">
                <a:tc>
                  <a:txBody>
                    <a:bodyPr/>
                    <a:lstStyle/>
                    <a:p>
                      <a:pPr algn="l" rtl="0" fontAlgn="b"/>
                      <a:r>
                        <a:rPr lang="en-GB" sz="600" b="0" i="0" u="none" strike="noStrike" dirty="0">
                          <a:solidFill>
                            <a:srgbClr val="000000"/>
                          </a:solidFill>
                          <a:effectLst/>
                          <a:latin typeface="Arial" panose="020B0604020202020204" pitchFamily="34" charset="0"/>
                        </a:rPr>
                        <a:t>Crisis Resolution Team/Home Treatment Service</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Crisis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0</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1</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680"/>
                    </a:solidFill>
                  </a:tcPr>
                </a:tc>
                <a:tc>
                  <a:txBody>
                    <a:bodyPr/>
                    <a:lstStyle/>
                    <a:p>
                      <a:pPr algn="l" rtl="0" fontAlgn="b"/>
                      <a:r>
                        <a:rPr lang="en-GB" sz="600" b="0" i="0" u="none" strike="noStrike">
                          <a:solidFill>
                            <a:srgbClr val="000000"/>
                          </a:solidFill>
                          <a:effectLst/>
                          <a:latin typeface="Arial" panose="020B0604020202020204" pitchFamily="34" charset="0"/>
                        </a:rPr>
                        <a:t>3</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l" rtl="0" fontAlgn="b"/>
                      <a:r>
                        <a:rPr lang="en-GB" sz="600" b="0" i="0" u="none" strike="noStrike">
                          <a:solidFill>
                            <a:srgbClr val="000000"/>
                          </a:solidFill>
                          <a:effectLst/>
                          <a:latin typeface="Arial" panose="020B0604020202020204" pitchFamily="34" charset="0"/>
                        </a:rPr>
                        <a:t>7</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B7E"/>
                    </a:solidFill>
                  </a:tcPr>
                </a:tc>
                <a:tc>
                  <a:txBody>
                    <a:bodyPr/>
                    <a:lstStyle/>
                    <a:p>
                      <a:pPr algn="l" rtl="0" fontAlgn="b"/>
                      <a:r>
                        <a:rPr lang="en-GB" sz="600" b="0" i="0" u="none" strike="noStrike">
                          <a:solidFill>
                            <a:srgbClr val="000000"/>
                          </a:solidFill>
                          <a:effectLst/>
                          <a:latin typeface="Arial" panose="020B0604020202020204" pitchFamily="34" charset="0"/>
                        </a:rPr>
                        <a:t>32,273</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CEE8"/>
                    </a:solidFill>
                  </a:tcPr>
                </a:tc>
                <a:extLst>
                  <a:ext uri="{0D108BD9-81ED-4DB2-BD59-A6C34878D82A}">
                    <a16:rowId xmlns:a16="http://schemas.microsoft.com/office/drawing/2014/main" val="3926155391"/>
                  </a:ext>
                </a:extLst>
              </a:tr>
              <a:tr h="100647">
                <a:tc>
                  <a:txBody>
                    <a:bodyPr/>
                    <a:lstStyle/>
                    <a:p>
                      <a:pPr algn="l" rtl="0" fontAlgn="b"/>
                      <a:r>
                        <a:rPr lang="en-GB" sz="600" b="0" i="0" u="none" strike="noStrike">
                          <a:solidFill>
                            <a:srgbClr val="000000"/>
                          </a:solidFill>
                          <a:effectLst/>
                          <a:latin typeface="Arial" panose="020B0604020202020204" pitchFamily="34" charset="0"/>
                        </a:rPr>
                        <a:t>24/7 Crisis Response Line</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Crisis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0</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0</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0</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1</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47F"/>
                    </a:solidFill>
                  </a:tcPr>
                </a:tc>
                <a:tc>
                  <a:txBody>
                    <a:bodyPr/>
                    <a:lstStyle/>
                    <a:p>
                      <a:pPr algn="l" rtl="0" fontAlgn="b"/>
                      <a:r>
                        <a:rPr lang="en-GB" sz="600" b="0" i="0" u="none" strike="noStrike">
                          <a:solidFill>
                            <a:srgbClr val="000000"/>
                          </a:solidFill>
                          <a:effectLst/>
                          <a:latin typeface="Arial" panose="020B0604020202020204" pitchFamily="34" charset="0"/>
                        </a:rPr>
                        <a:t>11,337</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DF8"/>
                    </a:solidFill>
                  </a:tcPr>
                </a:tc>
                <a:extLst>
                  <a:ext uri="{0D108BD9-81ED-4DB2-BD59-A6C34878D82A}">
                    <a16:rowId xmlns:a16="http://schemas.microsoft.com/office/drawing/2014/main" val="3677464137"/>
                  </a:ext>
                </a:extLst>
              </a:tr>
              <a:tr h="100647">
                <a:tc>
                  <a:txBody>
                    <a:bodyPr/>
                    <a:lstStyle/>
                    <a:p>
                      <a:pPr algn="l" rtl="0" fontAlgn="b"/>
                      <a:r>
                        <a:rPr lang="en-GB" sz="600" b="0" i="0" u="none" strike="noStrike">
                          <a:solidFill>
                            <a:srgbClr val="000000"/>
                          </a:solidFill>
                          <a:effectLst/>
                          <a:latin typeface="Arial" panose="020B0604020202020204" pitchFamily="34" charset="0"/>
                        </a:rPr>
                        <a:t>Crisis Resolution Team (Retired 1 October 2021)</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Crisis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0</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1</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680"/>
                    </a:solidFill>
                  </a:tcPr>
                </a:tc>
                <a:tc>
                  <a:txBody>
                    <a:bodyPr/>
                    <a:lstStyle/>
                    <a:p>
                      <a:pPr algn="l" rtl="0" fontAlgn="b"/>
                      <a:r>
                        <a:rPr lang="en-GB" sz="600" b="0" i="0" u="none" strike="noStrike">
                          <a:solidFill>
                            <a:srgbClr val="000000"/>
                          </a:solidFill>
                          <a:effectLst/>
                          <a:latin typeface="Arial" panose="020B0604020202020204" pitchFamily="34" charset="0"/>
                        </a:rPr>
                        <a:t>7</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B7E"/>
                    </a:solidFill>
                  </a:tcPr>
                </a:tc>
                <a:tc>
                  <a:txBody>
                    <a:bodyPr/>
                    <a:lstStyle/>
                    <a:p>
                      <a:pPr algn="l" rtl="0" fontAlgn="b"/>
                      <a:r>
                        <a:rPr lang="en-GB" sz="600" b="0" i="0" u="none" strike="noStrike">
                          <a:solidFill>
                            <a:srgbClr val="000000"/>
                          </a:solidFill>
                          <a:effectLst/>
                          <a:latin typeface="Arial" panose="020B0604020202020204" pitchFamily="34" charset="0"/>
                        </a:rPr>
                        <a:t>13</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477"/>
                    </a:solidFill>
                  </a:tcPr>
                </a:tc>
                <a:tc>
                  <a:txBody>
                    <a:bodyPr/>
                    <a:lstStyle/>
                    <a:p>
                      <a:pPr algn="l" rtl="0" fontAlgn="b"/>
                      <a:r>
                        <a:rPr lang="en-GB" sz="600" b="0" i="0" u="none" strike="noStrike">
                          <a:solidFill>
                            <a:srgbClr val="000000"/>
                          </a:solidFill>
                          <a:effectLst/>
                          <a:latin typeface="Arial" panose="020B0604020202020204" pitchFamily="34" charset="0"/>
                        </a:rPr>
                        <a:t>9,621</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0F9"/>
                    </a:solidFill>
                  </a:tcPr>
                </a:tc>
                <a:extLst>
                  <a:ext uri="{0D108BD9-81ED-4DB2-BD59-A6C34878D82A}">
                    <a16:rowId xmlns:a16="http://schemas.microsoft.com/office/drawing/2014/main" val="2981728675"/>
                  </a:ext>
                </a:extLst>
              </a:tr>
              <a:tr h="100647">
                <a:tc>
                  <a:txBody>
                    <a:bodyPr/>
                    <a:lstStyle/>
                    <a:p>
                      <a:pPr algn="l" rtl="0" fontAlgn="b"/>
                      <a:r>
                        <a:rPr lang="en-GB" sz="600" b="0" i="0" u="none" strike="noStrike" dirty="0">
                          <a:solidFill>
                            <a:srgbClr val="000000"/>
                          </a:solidFill>
                          <a:effectLst/>
                          <a:latin typeface="Arial" panose="020B0604020202020204" pitchFamily="34" charset="0"/>
                        </a:rPr>
                        <a:t>Criminal Justice Liaison and Diversion Service</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Crisis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0</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0</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0</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5</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1"/>
                    </a:solidFill>
                  </a:tcPr>
                </a:tc>
                <a:tc>
                  <a:txBody>
                    <a:bodyPr/>
                    <a:lstStyle/>
                    <a:p>
                      <a:pPr algn="l" rtl="0" fontAlgn="b"/>
                      <a:r>
                        <a:rPr lang="en-GB" sz="600" b="0" i="0" u="none" strike="noStrike">
                          <a:solidFill>
                            <a:srgbClr val="000000"/>
                          </a:solidFill>
                          <a:effectLst/>
                          <a:latin typeface="Arial" panose="020B0604020202020204" pitchFamily="34" charset="0"/>
                        </a:rPr>
                        <a:t>1,555</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CFF"/>
                    </a:solidFill>
                  </a:tcPr>
                </a:tc>
                <a:extLst>
                  <a:ext uri="{0D108BD9-81ED-4DB2-BD59-A6C34878D82A}">
                    <a16:rowId xmlns:a16="http://schemas.microsoft.com/office/drawing/2014/main" val="2257612105"/>
                  </a:ext>
                </a:extLst>
              </a:tr>
              <a:tr h="100647">
                <a:tc>
                  <a:txBody>
                    <a:bodyPr/>
                    <a:lstStyle/>
                    <a:p>
                      <a:pPr algn="l" rtl="0" fontAlgn="b"/>
                      <a:r>
                        <a:rPr lang="en-GB" sz="600" b="0" i="0" u="none" strike="noStrike" dirty="0">
                          <a:solidFill>
                            <a:srgbClr val="000000"/>
                          </a:solidFill>
                          <a:effectLst/>
                          <a:latin typeface="Arial" panose="020B0604020202020204" pitchFamily="34" charset="0"/>
                        </a:rPr>
                        <a:t>Walk-in Crisis Assessment Unit Service</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Crisis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3</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A78"/>
                    </a:solidFill>
                  </a:tcPr>
                </a:tc>
                <a:tc>
                  <a:txBody>
                    <a:bodyPr/>
                    <a:lstStyle/>
                    <a:p>
                      <a:pPr algn="l" rtl="0" fontAlgn="b"/>
                      <a:r>
                        <a:rPr lang="en-GB" sz="600" b="0" i="0" u="none" strike="noStrike">
                          <a:solidFill>
                            <a:srgbClr val="000000"/>
                          </a:solidFill>
                          <a:effectLst/>
                          <a:latin typeface="Arial" panose="020B0604020202020204" pitchFamily="34" charset="0"/>
                        </a:rPr>
                        <a:t>5</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7F70"/>
                    </a:solidFill>
                  </a:tcPr>
                </a:tc>
                <a:tc>
                  <a:txBody>
                    <a:bodyPr/>
                    <a:lstStyle/>
                    <a:p>
                      <a:pPr algn="l" rtl="0" fontAlgn="b"/>
                      <a:r>
                        <a:rPr lang="en-GB" sz="600" b="0" i="0" u="none" strike="noStrike">
                          <a:solidFill>
                            <a:srgbClr val="000000"/>
                          </a:solidFill>
                          <a:effectLst/>
                          <a:latin typeface="Arial" panose="020B0604020202020204" pitchFamily="34" charset="0"/>
                        </a:rPr>
                        <a:t>22</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l" rtl="0" fontAlgn="b"/>
                      <a:r>
                        <a:rPr lang="en-GB" sz="600" b="0" i="0" u="none" strike="noStrike">
                          <a:solidFill>
                            <a:srgbClr val="000000"/>
                          </a:solidFill>
                          <a:effectLst/>
                          <a:latin typeface="Arial" panose="020B0604020202020204" pitchFamily="34" charset="0"/>
                        </a:rPr>
                        <a:t>20</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76E"/>
                    </a:solidFill>
                  </a:tcPr>
                </a:tc>
                <a:tc>
                  <a:txBody>
                    <a:bodyPr/>
                    <a:lstStyle/>
                    <a:p>
                      <a:pPr algn="l" rtl="0" fontAlgn="b"/>
                      <a:r>
                        <a:rPr lang="en-GB" sz="600" b="0" i="0" u="none" strike="noStrike">
                          <a:solidFill>
                            <a:srgbClr val="000000"/>
                          </a:solidFill>
                          <a:effectLst/>
                          <a:latin typeface="Arial" panose="020B0604020202020204" pitchFamily="34" charset="0"/>
                        </a:rPr>
                        <a:t>199</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8688"/>
                    </a:solidFill>
                  </a:tcPr>
                </a:tc>
                <a:extLst>
                  <a:ext uri="{0D108BD9-81ED-4DB2-BD59-A6C34878D82A}">
                    <a16:rowId xmlns:a16="http://schemas.microsoft.com/office/drawing/2014/main" val="2627363889"/>
                  </a:ext>
                </a:extLst>
              </a:tr>
              <a:tr h="100647">
                <a:tc>
                  <a:txBody>
                    <a:bodyPr/>
                    <a:lstStyle/>
                    <a:p>
                      <a:pPr algn="l" rtl="0" fontAlgn="b"/>
                      <a:r>
                        <a:rPr lang="en-GB" sz="600" b="0" i="0" u="none" strike="noStrike" dirty="0">
                          <a:solidFill>
                            <a:srgbClr val="000000"/>
                          </a:solidFill>
                          <a:effectLst/>
                          <a:latin typeface="Arial" panose="020B0604020202020204" pitchFamily="34" charset="0"/>
                        </a:rPr>
                        <a:t>Crisis Café/Safe Haven/Sanctuary Service</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Crisis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0</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0</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0</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7</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B7E"/>
                    </a:solidFill>
                  </a:tcPr>
                </a:tc>
                <a:tc>
                  <a:txBody>
                    <a:bodyPr/>
                    <a:lstStyle/>
                    <a:p>
                      <a:pPr algn="l" rtl="0" fontAlgn="b"/>
                      <a:r>
                        <a:rPr lang="en-GB" sz="600" b="0" i="0" u="none" strike="noStrike">
                          <a:solidFill>
                            <a:srgbClr val="000000"/>
                          </a:solidFill>
                          <a:effectLst/>
                          <a:latin typeface="Arial" panose="020B0604020202020204" pitchFamily="34" charset="0"/>
                        </a:rPr>
                        <a:t>22</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C6E"/>
                    </a:solidFill>
                  </a:tcPr>
                </a:tc>
                <a:extLst>
                  <a:ext uri="{0D108BD9-81ED-4DB2-BD59-A6C34878D82A}">
                    <a16:rowId xmlns:a16="http://schemas.microsoft.com/office/drawing/2014/main" val="1553892139"/>
                  </a:ext>
                </a:extLst>
              </a:tr>
              <a:tr h="100647">
                <a:tc>
                  <a:txBody>
                    <a:bodyPr/>
                    <a:lstStyle/>
                    <a:p>
                      <a:pPr algn="l" rtl="0" fontAlgn="b"/>
                      <a:r>
                        <a:rPr lang="en-GB" sz="600" b="0" i="0" u="none" strike="noStrike" dirty="0">
                          <a:solidFill>
                            <a:srgbClr val="000000"/>
                          </a:solidFill>
                          <a:effectLst/>
                          <a:latin typeface="Arial" panose="020B0604020202020204" pitchFamily="34" charset="0"/>
                        </a:rPr>
                        <a:t>Psychiatric Decision Unit Service</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Crisis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0</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0</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1</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47F"/>
                    </a:solidFill>
                  </a:tcPr>
                </a:tc>
                <a:tc>
                  <a:txBody>
                    <a:bodyPr/>
                    <a:lstStyle/>
                    <a:p>
                      <a:pPr algn="l" rtl="0" fontAlgn="b"/>
                      <a:r>
                        <a:rPr lang="en-GB" sz="600" b="0" i="0" u="none" strike="noStrike">
                          <a:solidFill>
                            <a:srgbClr val="000000"/>
                          </a:solidFill>
                          <a:effectLst/>
                          <a:latin typeface="Arial" panose="020B0604020202020204" pitchFamily="34" charset="0"/>
                        </a:rPr>
                        <a:t>0</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19</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B6D"/>
                    </a:solidFill>
                  </a:tcPr>
                </a:tc>
                <a:extLst>
                  <a:ext uri="{0D108BD9-81ED-4DB2-BD59-A6C34878D82A}">
                    <a16:rowId xmlns:a16="http://schemas.microsoft.com/office/drawing/2014/main" val="1990783883"/>
                  </a:ext>
                </a:extLst>
              </a:tr>
              <a:tr h="100647">
                <a:tc>
                  <a:txBody>
                    <a:bodyPr/>
                    <a:lstStyle/>
                    <a:p>
                      <a:pPr algn="l" rtl="0" fontAlgn="b"/>
                      <a:r>
                        <a:rPr lang="en-GB" sz="600" b="0" i="0" u="none" strike="noStrike" dirty="0">
                          <a:solidFill>
                            <a:srgbClr val="000000"/>
                          </a:solidFill>
                          <a:effectLst/>
                          <a:latin typeface="Arial" panose="020B0604020202020204" pitchFamily="34" charset="0"/>
                        </a:rPr>
                        <a:t>Health Based Place of Safety Service</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Crisis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0</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1</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680"/>
                    </a:solidFill>
                  </a:tcPr>
                </a:tc>
                <a:tc>
                  <a:txBody>
                    <a:bodyPr/>
                    <a:lstStyle/>
                    <a:p>
                      <a:pPr algn="l" rtl="0" fontAlgn="b"/>
                      <a:r>
                        <a:rPr lang="en-GB" sz="600" b="0" i="0" u="none" strike="noStrike">
                          <a:solidFill>
                            <a:srgbClr val="000000"/>
                          </a:solidFill>
                          <a:effectLst/>
                          <a:latin typeface="Arial" panose="020B0604020202020204" pitchFamily="34" charset="0"/>
                        </a:rPr>
                        <a:t>1</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47F"/>
                    </a:solidFill>
                  </a:tcPr>
                </a:tc>
                <a:tc>
                  <a:txBody>
                    <a:bodyPr/>
                    <a:lstStyle/>
                    <a:p>
                      <a:pPr algn="l" rtl="0" fontAlgn="b"/>
                      <a:r>
                        <a:rPr lang="en-GB" sz="600" b="0" i="0" u="none" strike="noStrike">
                          <a:solidFill>
                            <a:srgbClr val="000000"/>
                          </a:solidFill>
                          <a:effectLst/>
                          <a:latin typeface="Arial" panose="020B0604020202020204" pitchFamily="34" charset="0"/>
                        </a:rPr>
                        <a:t>1</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47F"/>
                    </a:solidFill>
                  </a:tcPr>
                </a:tc>
                <a:tc>
                  <a:txBody>
                    <a:bodyPr/>
                    <a:lstStyle/>
                    <a:p>
                      <a:pPr algn="l" rtl="0" fontAlgn="b"/>
                      <a:r>
                        <a:rPr lang="en-GB" sz="600" b="0" i="0" u="none" strike="noStrike">
                          <a:solidFill>
                            <a:srgbClr val="000000"/>
                          </a:solidFill>
                          <a:effectLst/>
                          <a:latin typeface="Arial" panose="020B0604020202020204" pitchFamily="34" charset="0"/>
                        </a:rPr>
                        <a:t>5</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2844909557"/>
                  </a:ext>
                </a:extLst>
              </a:tr>
              <a:tr h="100647">
                <a:tc>
                  <a:txBody>
                    <a:bodyPr/>
                    <a:lstStyle/>
                    <a:p>
                      <a:pPr algn="l" rtl="0" fontAlgn="b"/>
                      <a:r>
                        <a:rPr lang="en-GB" sz="600" b="0" i="0" u="none" strike="noStrike" dirty="0">
                          <a:solidFill>
                            <a:srgbClr val="000000"/>
                          </a:solidFill>
                          <a:effectLst/>
                          <a:latin typeface="Arial" panose="020B0604020202020204" pitchFamily="34" charset="0"/>
                        </a:rPr>
                        <a:t>Crisis House Service</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Crisis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6</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F8696B"/>
                    </a:solidFill>
                  </a:tcPr>
                </a:tc>
                <a:tc>
                  <a:txBody>
                    <a:bodyPr/>
                    <a:lstStyle/>
                    <a:p>
                      <a:pPr algn="l" rtl="0" fontAlgn="b"/>
                      <a:r>
                        <a:rPr lang="en-GB" sz="600" b="0" i="0" u="none" strike="noStrike">
                          <a:solidFill>
                            <a:srgbClr val="000000"/>
                          </a:solidFill>
                          <a:effectLst/>
                          <a:latin typeface="Arial" panose="020B0604020202020204" pitchFamily="34" charset="0"/>
                        </a:rPr>
                        <a:t>0</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8</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FDC47D"/>
                    </a:solidFill>
                  </a:tcPr>
                </a:tc>
                <a:tc>
                  <a:txBody>
                    <a:bodyPr/>
                    <a:lstStyle/>
                    <a:p>
                      <a:pPr algn="l" rtl="0" fontAlgn="b"/>
                      <a:r>
                        <a:rPr lang="en-GB" sz="600" b="0" i="0" u="none" strike="noStrike">
                          <a:solidFill>
                            <a:srgbClr val="000000"/>
                          </a:solidFill>
                          <a:effectLst/>
                          <a:latin typeface="Arial" panose="020B0604020202020204" pitchFamily="34" charset="0"/>
                        </a:rPr>
                        <a:t>0</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2</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F8696B"/>
                    </a:solidFill>
                  </a:tcPr>
                </a:tc>
                <a:extLst>
                  <a:ext uri="{0D108BD9-81ED-4DB2-BD59-A6C34878D82A}">
                    <a16:rowId xmlns:a16="http://schemas.microsoft.com/office/drawing/2014/main" val="478129924"/>
                  </a:ext>
                </a:extLst>
              </a:tr>
              <a:tr h="100647">
                <a:tc>
                  <a:txBody>
                    <a:bodyPr/>
                    <a:lstStyle/>
                    <a:p>
                      <a:pPr algn="l" rtl="0" fontAlgn="b"/>
                      <a:r>
                        <a:rPr lang="en-GB" sz="600" b="0" i="0" u="none" strike="noStrike" dirty="0">
                          <a:solidFill>
                            <a:srgbClr val="000000"/>
                          </a:solidFill>
                          <a:effectLst/>
                          <a:latin typeface="Arial" panose="020B0604020202020204" pitchFamily="34" charset="0"/>
                        </a:rPr>
                        <a:t>Community Eating Disorder Service</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ED</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8</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D7F"/>
                    </a:solidFill>
                  </a:tcPr>
                </a:tc>
                <a:tc>
                  <a:txBody>
                    <a:bodyPr/>
                    <a:lstStyle/>
                    <a:p>
                      <a:pPr algn="l" rtl="0" fontAlgn="b"/>
                      <a:r>
                        <a:rPr lang="en-GB" sz="600" b="0" i="0" u="none" strike="noStrike">
                          <a:solidFill>
                            <a:srgbClr val="000000"/>
                          </a:solidFill>
                          <a:effectLst/>
                          <a:latin typeface="Arial" panose="020B0604020202020204" pitchFamily="34" charset="0"/>
                        </a:rPr>
                        <a:t>2</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E7E"/>
                    </a:solidFill>
                  </a:tcPr>
                </a:tc>
                <a:tc>
                  <a:txBody>
                    <a:bodyPr/>
                    <a:lstStyle/>
                    <a:p>
                      <a:pPr algn="l" rtl="0" fontAlgn="b"/>
                      <a:r>
                        <a:rPr lang="en-GB" sz="600" b="0" i="0" u="none" strike="noStrike">
                          <a:solidFill>
                            <a:srgbClr val="000000"/>
                          </a:solidFill>
                          <a:effectLst/>
                          <a:latin typeface="Arial" panose="020B0604020202020204" pitchFamily="34" charset="0"/>
                        </a:rPr>
                        <a:t>51</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677"/>
                    </a:solidFill>
                  </a:tcPr>
                </a:tc>
                <a:tc>
                  <a:txBody>
                    <a:bodyPr/>
                    <a:lstStyle/>
                    <a:p>
                      <a:pPr algn="l" rtl="0" fontAlgn="b"/>
                      <a:r>
                        <a:rPr lang="en-GB" sz="600" b="0" i="0" u="none" strike="noStrike">
                          <a:solidFill>
                            <a:srgbClr val="000000"/>
                          </a:solidFill>
                          <a:effectLst/>
                          <a:latin typeface="Arial" panose="020B0604020202020204" pitchFamily="34" charset="0"/>
                        </a:rPr>
                        <a:t>26</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D7E"/>
                    </a:solidFill>
                  </a:tcPr>
                </a:tc>
                <a:tc>
                  <a:txBody>
                    <a:bodyPr/>
                    <a:lstStyle/>
                    <a:p>
                      <a:pPr algn="l" rtl="0" fontAlgn="b"/>
                      <a:r>
                        <a:rPr lang="en-GB" sz="600" b="0" i="0" u="none" strike="noStrike">
                          <a:solidFill>
                            <a:srgbClr val="000000"/>
                          </a:solidFill>
                          <a:effectLst/>
                          <a:latin typeface="Arial" panose="020B0604020202020204" pitchFamily="34" charset="0"/>
                        </a:rPr>
                        <a:t>9,971</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9"/>
                    </a:solidFill>
                  </a:tcPr>
                </a:tc>
                <a:extLst>
                  <a:ext uri="{0D108BD9-81ED-4DB2-BD59-A6C34878D82A}">
                    <a16:rowId xmlns:a16="http://schemas.microsoft.com/office/drawing/2014/main" val="153467296"/>
                  </a:ext>
                </a:extLst>
              </a:tr>
              <a:tr h="100647">
                <a:tc>
                  <a:txBody>
                    <a:bodyPr/>
                    <a:lstStyle/>
                    <a:p>
                      <a:pPr algn="l" rtl="0" fontAlgn="b"/>
                      <a:r>
                        <a:rPr lang="en-GB" sz="600" b="0" i="0" u="none" strike="noStrike" dirty="0">
                          <a:solidFill>
                            <a:srgbClr val="000000"/>
                          </a:solidFill>
                          <a:effectLst/>
                          <a:latin typeface="Arial" panose="020B0604020202020204" pitchFamily="34" charset="0"/>
                        </a:rPr>
                        <a:t>Eating Disorders/Dietetics Service (Retired 1 April 2020)</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ED</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16</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l" rtl="0" fontAlgn="b"/>
                      <a:r>
                        <a:rPr lang="en-GB" sz="600" b="0" i="0" u="none" strike="noStrike">
                          <a:solidFill>
                            <a:srgbClr val="000000"/>
                          </a:solidFill>
                          <a:effectLst/>
                          <a:latin typeface="Arial" panose="020B0604020202020204" pitchFamily="34" charset="0"/>
                        </a:rPr>
                        <a:t>3</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67F"/>
                    </a:solidFill>
                  </a:tcPr>
                </a:tc>
                <a:tc>
                  <a:txBody>
                    <a:bodyPr/>
                    <a:lstStyle/>
                    <a:p>
                      <a:pPr algn="l" rtl="0" fontAlgn="b"/>
                      <a:r>
                        <a:rPr lang="en-GB" sz="600" b="0" i="0" u="none" strike="noStrike">
                          <a:solidFill>
                            <a:srgbClr val="000000"/>
                          </a:solidFill>
                          <a:effectLst/>
                          <a:latin typeface="Arial" panose="020B0604020202020204" pitchFamily="34" charset="0"/>
                        </a:rPr>
                        <a:t>61</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l" rtl="0" fontAlgn="b"/>
                      <a:r>
                        <a:rPr lang="en-GB" sz="600" b="0" i="0" u="none" strike="noStrike">
                          <a:solidFill>
                            <a:srgbClr val="000000"/>
                          </a:solidFill>
                          <a:effectLst/>
                          <a:latin typeface="Arial" panose="020B0604020202020204" pitchFamily="34" charset="0"/>
                        </a:rPr>
                        <a:t>28</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D17E"/>
                    </a:solidFill>
                  </a:tcPr>
                </a:tc>
                <a:tc>
                  <a:txBody>
                    <a:bodyPr/>
                    <a:lstStyle/>
                    <a:p>
                      <a:pPr algn="l" rtl="0" fontAlgn="b"/>
                      <a:r>
                        <a:rPr lang="en-GB" sz="600" b="0" i="0" u="none" strike="noStrike">
                          <a:solidFill>
                            <a:srgbClr val="000000"/>
                          </a:solidFill>
                          <a:effectLst/>
                          <a:latin typeface="Arial" panose="020B0604020202020204" pitchFamily="34" charset="0"/>
                        </a:rPr>
                        <a:t>932</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1F4"/>
                    </a:solidFill>
                  </a:tcPr>
                </a:tc>
                <a:extLst>
                  <a:ext uri="{0D108BD9-81ED-4DB2-BD59-A6C34878D82A}">
                    <a16:rowId xmlns:a16="http://schemas.microsoft.com/office/drawing/2014/main" val="4247826533"/>
                  </a:ext>
                </a:extLst>
              </a:tr>
              <a:tr h="100647">
                <a:tc>
                  <a:txBody>
                    <a:bodyPr/>
                    <a:lstStyle/>
                    <a:p>
                      <a:pPr algn="l" rtl="0" fontAlgn="b"/>
                      <a:r>
                        <a:rPr lang="en-GB" sz="600" b="0" i="0" u="none" strike="noStrike" dirty="0">
                          <a:solidFill>
                            <a:srgbClr val="000000"/>
                          </a:solidFill>
                          <a:effectLst/>
                          <a:latin typeface="Arial" panose="020B0604020202020204" pitchFamily="34" charset="0"/>
                        </a:rPr>
                        <a:t>Community Eating Disorder Service (CEDS) for Children and Young People (Retired 1 April 2020)</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ED</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13</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FA8F73"/>
                    </a:solidFill>
                  </a:tcPr>
                </a:tc>
                <a:tc>
                  <a:txBody>
                    <a:bodyPr/>
                    <a:lstStyle/>
                    <a:p>
                      <a:pPr algn="l" rtl="0" fontAlgn="b"/>
                      <a:r>
                        <a:rPr lang="en-GB" sz="600" b="0" i="0" u="none" strike="noStrike">
                          <a:solidFill>
                            <a:srgbClr val="000000"/>
                          </a:solidFill>
                          <a:effectLst/>
                          <a:latin typeface="Arial" panose="020B0604020202020204" pitchFamily="34" charset="0"/>
                        </a:rPr>
                        <a:t>0</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55</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FA8E72"/>
                    </a:solidFill>
                  </a:tcPr>
                </a:tc>
                <a:tc>
                  <a:txBody>
                    <a:bodyPr/>
                    <a:lstStyle/>
                    <a:p>
                      <a:pPr algn="l" rtl="0" fontAlgn="b"/>
                      <a:r>
                        <a:rPr lang="en-GB" sz="600" b="0" i="0" u="none" strike="noStrike">
                          <a:solidFill>
                            <a:srgbClr val="000000"/>
                          </a:solidFill>
                          <a:effectLst/>
                          <a:latin typeface="Arial" panose="020B0604020202020204" pitchFamily="34" charset="0"/>
                        </a:rPr>
                        <a:t>19</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161</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F88082"/>
                    </a:solidFill>
                  </a:tcPr>
                </a:tc>
                <a:extLst>
                  <a:ext uri="{0D108BD9-81ED-4DB2-BD59-A6C34878D82A}">
                    <a16:rowId xmlns:a16="http://schemas.microsoft.com/office/drawing/2014/main" val="3200135282"/>
                  </a:ext>
                </a:extLst>
              </a:tr>
              <a:tr h="100647">
                <a:tc>
                  <a:txBody>
                    <a:bodyPr/>
                    <a:lstStyle/>
                    <a:p>
                      <a:pPr algn="l" rtl="0" fontAlgn="b"/>
                      <a:r>
                        <a:rPr lang="en-GB" sz="600" b="0" i="0" u="none" strike="noStrike">
                          <a:solidFill>
                            <a:srgbClr val="000000"/>
                          </a:solidFill>
                          <a:effectLst/>
                          <a:latin typeface="Arial" panose="020B0604020202020204" pitchFamily="34" charset="0"/>
                        </a:rPr>
                        <a:t>Neurodevelopment Team</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Neurodevelopmental</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72</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279"/>
                    </a:solidFill>
                  </a:tcPr>
                </a:tc>
                <a:tc>
                  <a:txBody>
                    <a:bodyPr/>
                    <a:lstStyle/>
                    <a:p>
                      <a:pPr algn="l" rtl="0" fontAlgn="b"/>
                      <a:r>
                        <a:rPr lang="en-GB" sz="600" b="0" i="0" u="none" strike="noStrike">
                          <a:solidFill>
                            <a:srgbClr val="000000"/>
                          </a:solidFill>
                          <a:effectLst/>
                          <a:latin typeface="Arial" panose="020B0604020202020204" pitchFamily="34" charset="0"/>
                        </a:rPr>
                        <a:t>23</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l" rtl="0" fontAlgn="b"/>
                      <a:r>
                        <a:rPr lang="en-GB" sz="600" b="0" i="0" u="none" strike="noStrike">
                          <a:solidFill>
                            <a:srgbClr val="000000"/>
                          </a:solidFill>
                          <a:effectLst/>
                          <a:latin typeface="Arial" panose="020B0604020202020204" pitchFamily="34" charset="0"/>
                        </a:rPr>
                        <a:t>395</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6C6C"/>
                    </a:solidFill>
                  </a:tcPr>
                </a:tc>
                <a:tc>
                  <a:txBody>
                    <a:bodyPr/>
                    <a:lstStyle/>
                    <a:p>
                      <a:pPr algn="l" rtl="0" fontAlgn="b"/>
                      <a:r>
                        <a:rPr lang="en-GB" sz="600" b="0" i="0" u="none" strike="noStrike">
                          <a:solidFill>
                            <a:srgbClr val="000000"/>
                          </a:solidFill>
                          <a:effectLst/>
                          <a:latin typeface="Arial" panose="020B0604020202020204" pitchFamily="34" charset="0"/>
                        </a:rPr>
                        <a:t>208</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l" rtl="0" fontAlgn="b"/>
                      <a:r>
                        <a:rPr lang="en-GB" sz="600" b="0" i="0" u="none" strike="noStrike">
                          <a:solidFill>
                            <a:srgbClr val="000000"/>
                          </a:solidFill>
                          <a:effectLst/>
                          <a:latin typeface="Arial" panose="020B0604020202020204" pitchFamily="34" charset="0"/>
                        </a:rPr>
                        <a:t>13,222</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AF6"/>
                    </a:solidFill>
                  </a:tcPr>
                </a:tc>
                <a:extLst>
                  <a:ext uri="{0D108BD9-81ED-4DB2-BD59-A6C34878D82A}">
                    <a16:rowId xmlns:a16="http://schemas.microsoft.com/office/drawing/2014/main" val="923787017"/>
                  </a:ext>
                </a:extLst>
              </a:tr>
              <a:tr h="100647">
                <a:tc>
                  <a:txBody>
                    <a:bodyPr/>
                    <a:lstStyle/>
                    <a:p>
                      <a:pPr algn="l" rtl="0" fontAlgn="b"/>
                      <a:r>
                        <a:rPr lang="en-GB" sz="600" b="0" i="0" u="none" strike="noStrike">
                          <a:solidFill>
                            <a:srgbClr val="000000"/>
                          </a:solidFill>
                          <a:effectLst/>
                          <a:latin typeface="Arial" panose="020B0604020202020204" pitchFamily="34" charset="0"/>
                        </a:rPr>
                        <a:t>Community Team for Learning Disabilities</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Neurodevelopmental</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49</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D7F"/>
                    </a:solidFill>
                  </a:tcPr>
                </a:tc>
                <a:tc>
                  <a:txBody>
                    <a:bodyPr/>
                    <a:lstStyle/>
                    <a:p>
                      <a:pPr algn="l" rtl="0" fontAlgn="b"/>
                      <a:r>
                        <a:rPr lang="en-GB" sz="600" b="0" i="0" u="none" strike="noStrike">
                          <a:solidFill>
                            <a:srgbClr val="000000"/>
                          </a:solidFill>
                          <a:effectLst/>
                          <a:latin typeface="Arial" panose="020B0604020202020204" pitchFamily="34" charset="0"/>
                        </a:rPr>
                        <a:t>21</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1D07E"/>
                    </a:solidFill>
                  </a:tcPr>
                </a:tc>
                <a:tc>
                  <a:txBody>
                    <a:bodyPr/>
                    <a:lstStyle/>
                    <a:p>
                      <a:pPr algn="l" rtl="0" fontAlgn="b"/>
                      <a:r>
                        <a:rPr lang="en-GB" sz="600" b="0" i="0" u="none" strike="noStrike">
                          <a:solidFill>
                            <a:srgbClr val="000000"/>
                          </a:solidFill>
                          <a:effectLst/>
                          <a:latin typeface="Arial" panose="020B0604020202020204" pitchFamily="34" charset="0"/>
                        </a:rPr>
                        <a:t>278</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77A"/>
                    </a:solidFill>
                  </a:tcPr>
                </a:tc>
                <a:tc>
                  <a:txBody>
                    <a:bodyPr/>
                    <a:lstStyle/>
                    <a:p>
                      <a:pPr algn="l" rtl="0" fontAlgn="b"/>
                      <a:r>
                        <a:rPr lang="en-GB" sz="600" b="0" i="0" u="none" strike="noStrike">
                          <a:solidFill>
                            <a:srgbClr val="000000"/>
                          </a:solidFill>
                          <a:effectLst/>
                          <a:latin typeface="Arial" panose="020B0604020202020204" pitchFamily="34" charset="0"/>
                        </a:rPr>
                        <a:t>182</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E683"/>
                    </a:solidFill>
                  </a:tcPr>
                </a:tc>
                <a:tc>
                  <a:txBody>
                    <a:bodyPr/>
                    <a:lstStyle/>
                    <a:p>
                      <a:pPr algn="l" rtl="0" fontAlgn="b"/>
                      <a:r>
                        <a:rPr lang="en-GB" sz="600" b="0" i="0" u="none" strike="noStrike">
                          <a:solidFill>
                            <a:srgbClr val="000000"/>
                          </a:solidFill>
                          <a:effectLst/>
                          <a:latin typeface="Arial" panose="020B0604020202020204" pitchFamily="34" charset="0"/>
                        </a:rPr>
                        <a:t>7,968</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F2FA"/>
                    </a:solidFill>
                  </a:tcPr>
                </a:tc>
                <a:extLst>
                  <a:ext uri="{0D108BD9-81ED-4DB2-BD59-A6C34878D82A}">
                    <a16:rowId xmlns:a16="http://schemas.microsoft.com/office/drawing/2014/main" val="1300823264"/>
                  </a:ext>
                </a:extLst>
              </a:tr>
              <a:tr h="100647">
                <a:tc>
                  <a:txBody>
                    <a:bodyPr/>
                    <a:lstStyle/>
                    <a:p>
                      <a:pPr algn="l" rtl="0" fontAlgn="b"/>
                      <a:r>
                        <a:rPr lang="en-GB" sz="600" b="0" i="0" u="none" strike="noStrike" dirty="0">
                          <a:solidFill>
                            <a:srgbClr val="000000"/>
                          </a:solidFill>
                          <a:effectLst/>
                          <a:latin typeface="Arial" panose="020B0604020202020204" pitchFamily="34" charset="0"/>
                        </a:rPr>
                        <a:t>Autism Service</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Neurodevelopmental</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134</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l" rtl="0" fontAlgn="b"/>
                      <a:r>
                        <a:rPr lang="en-GB" sz="600" b="0" i="0" u="none" strike="noStrike">
                          <a:solidFill>
                            <a:srgbClr val="000000"/>
                          </a:solidFill>
                          <a:effectLst/>
                          <a:latin typeface="Arial" panose="020B0604020202020204" pitchFamily="34" charset="0"/>
                        </a:rPr>
                        <a:t>22</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E282"/>
                    </a:solidFill>
                  </a:tcPr>
                </a:tc>
                <a:tc>
                  <a:txBody>
                    <a:bodyPr/>
                    <a:lstStyle/>
                    <a:p>
                      <a:pPr algn="l" rtl="0" fontAlgn="b"/>
                      <a:r>
                        <a:rPr lang="en-GB" sz="600" b="0" i="0" u="none" strike="noStrike">
                          <a:solidFill>
                            <a:srgbClr val="000000"/>
                          </a:solidFill>
                          <a:effectLst/>
                          <a:latin typeface="Arial" panose="020B0604020202020204" pitchFamily="34" charset="0"/>
                        </a:rPr>
                        <a:t>399</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l" rtl="0" fontAlgn="b"/>
                      <a:r>
                        <a:rPr lang="en-GB" sz="600" b="0" i="0" u="none" strike="noStrike">
                          <a:solidFill>
                            <a:srgbClr val="000000"/>
                          </a:solidFill>
                          <a:effectLst/>
                          <a:latin typeface="Arial" panose="020B0604020202020204" pitchFamily="34" charset="0"/>
                        </a:rPr>
                        <a:t>162</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F81"/>
                    </a:solidFill>
                  </a:tcPr>
                </a:tc>
                <a:tc>
                  <a:txBody>
                    <a:bodyPr/>
                    <a:lstStyle/>
                    <a:p>
                      <a:pPr algn="l" rtl="0" fontAlgn="b"/>
                      <a:r>
                        <a:rPr lang="en-GB" sz="600" b="0" i="0" u="none" strike="noStrike">
                          <a:solidFill>
                            <a:srgbClr val="000000"/>
                          </a:solidFill>
                          <a:effectLst/>
                          <a:latin typeface="Arial" panose="020B0604020202020204" pitchFamily="34" charset="0"/>
                        </a:rPr>
                        <a:t>1,562</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CFF"/>
                    </a:solidFill>
                  </a:tcPr>
                </a:tc>
                <a:extLst>
                  <a:ext uri="{0D108BD9-81ED-4DB2-BD59-A6C34878D82A}">
                    <a16:rowId xmlns:a16="http://schemas.microsoft.com/office/drawing/2014/main" val="2680172430"/>
                  </a:ext>
                </a:extLst>
              </a:tr>
              <a:tr h="100647">
                <a:tc>
                  <a:txBody>
                    <a:bodyPr/>
                    <a:lstStyle/>
                    <a:p>
                      <a:pPr algn="l" rtl="0" fontAlgn="b"/>
                      <a:r>
                        <a:rPr lang="en-GB" sz="600" b="0" i="0" u="none" strike="noStrike" dirty="0">
                          <a:solidFill>
                            <a:srgbClr val="000000"/>
                          </a:solidFill>
                          <a:effectLst/>
                          <a:latin typeface="Arial" panose="020B0604020202020204" pitchFamily="34" charset="0"/>
                        </a:rPr>
                        <a:t>Forensic Learning Disability Service</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tcPr>
                </a:tc>
                <a:tc>
                  <a:txBody>
                    <a:bodyPr/>
                    <a:lstStyle/>
                    <a:p>
                      <a:pPr algn="r" rtl="0" fontAlgn="t"/>
                      <a:r>
                        <a:rPr lang="en-GB" sz="600" b="0" i="0" u="none" strike="noStrike">
                          <a:solidFill>
                            <a:srgbClr val="000000"/>
                          </a:solidFill>
                          <a:effectLst/>
                          <a:latin typeface="Arial" panose="020B0604020202020204" pitchFamily="34" charset="0"/>
                        </a:rPr>
                        <a:t>Neurodevelopmental</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22</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DFE282"/>
                    </a:solidFill>
                  </a:tcPr>
                </a:tc>
                <a:tc>
                  <a:txBody>
                    <a:bodyPr/>
                    <a:lstStyle/>
                    <a:p>
                      <a:pPr algn="l" rtl="0" fontAlgn="b"/>
                      <a:r>
                        <a:rPr lang="en-GB" sz="600" b="0" i="0" u="none" strike="noStrike">
                          <a:solidFill>
                            <a:srgbClr val="000000"/>
                          </a:solidFill>
                          <a:effectLst/>
                          <a:latin typeface="Arial" panose="020B0604020202020204" pitchFamily="34" charset="0"/>
                        </a:rPr>
                        <a:t>20</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80</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72C27B"/>
                    </a:solidFill>
                  </a:tcPr>
                </a:tc>
                <a:tc>
                  <a:txBody>
                    <a:bodyPr/>
                    <a:lstStyle/>
                    <a:p>
                      <a:pPr algn="l" rtl="0" fontAlgn="b"/>
                      <a:r>
                        <a:rPr lang="en-GB" sz="600" b="0" i="0" u="none" strike="noStrike">
                          <a:solidFill>
                            <a:srgbClr val="000000"/>
                          </a:solidFill>
                          <a:effectLst/>
                          <a:latin typeface="Arial" panose="020B0604020202020204" pitchFamily="34" charset="0"/>
                        </a:rPr>
                        <a:t>67</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15</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F86B6D"/>
                    </a:solidFill>
                  </a:tcPr>
                </a:tc>
                <a:extLst>
                  <a:ext uri="{0D108BD9-81ED-4DB2-BD59-A6C34878D82A}">
                    <a16:rowId xmlns:a16="http://schemas.microsoft.com/office/drawing/2014/main" val="4139119141"/>
                  </a:ext>
                </a:extLst>
              </a:tr>
              <a:tr h="100647">
                <a:tc>
                  <a:txBody>
                    <a:bodyPr/>
                    <a:lstStyle/>
                    <a:p>
                      <a:pPr algn="l" rtl="0" fontAlgn="b"/>
                      <a:r>
                        <a:rPr lang="en-GB" sz="600" b="1" i="0" u="none" strike="noStrike">
                          <a:solidFill>
                            <a:srgbClr val="000000"/>
                          </a:solidFill>
                          <a:effectLst/>
                          <a:latin typeface="Arial" panose="020B0604020202020204" pitchFamily="34" charset="0"/>
                        </a:rPr>
                        <a:t>Grand Total</a:t>
                      </a:r>
                    </a:p>
                  </a:txBody>
                  <a:tcPr marL="18000" marR="18000" marT="3600" marB="3600" anchor="ctr">
                    <a:lnL w="19050" cap="flat" cmpd="sng" algn="ctr">
                      <a:solidFill>
                        <a:schemeClr val="accent6">
                          <a:lumMod val="1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9BC2E6"/>
                    </a:solidFill>
                  </a:tcPr>
                </a:tc>
                <a:tc>
                  <a:txBody>
                    <a:bodyPr/>
                    <a:lstStyle/>
                    <a:p>
                      <a:pPr algn="r" rtl="0" fontAlgn="t"/>
                      <a:r>
                        <a:rPr lang="en-GB" sz="600" b="1" i="0" u="none" strike="noStrike">
                          <a:solidFill>
                            <a:srgbClr val="000000"/>
                          </a:solidFill>
                          <a:effectLst/>
                          <a:latin typeface="Arial" panose="020B0604020202020204" pitchFamily="34" charset="0"/>
                        </a:rPr>
                        <a:t> </a:t>
                      </a:r>
                    </a:p>
                  </a:txBody>
                  <a:tcPr marL="18000" marR="18000" marT="3600" marB="3600" anchor="ctr">
                    <a:lnL w="1270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9BC2E6"/>
                    </a:solidFill>
                  </a:tcPr>
                </a:tc>
                <a:tc>
                  <a:txBody>
                    <a:bodyPr/>
                    <a:lstStyle/>
                    <a:p>
                      <a:pPr algn="l" rtl="0" fontAlgn="b"/>
                      <a:r>
                        <a:rPr lang="en-GB" sz="600" b="1" i="0" u="none" strike="noStrike">
                          <a:solidFill>
                            <a:srgbClr val="000000"/>
                          </a:solidFill>
                          <a:effectLst/>
                          <a:latin typeface="Arial" panose="020B0604020202020204" pitchFamily="34" charset="0"/>
                        </a:rPr>
                        <a:t>6</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9BC2E6"/>
                    </a:solidFill>
                  </a:tcPr>
                </a:tc>
                <a:tc>
                  <a:txBody>
                    <a:bodyPr/>
                    <a:lstStyle/>
                    <a:p>
                      <a:pPr algn="l" rtl="0" fontAlgn="b"/>
                      <a:r>
                        <a:rPr lang="en-GB" sz="600" b="1" i="0" u="none" strike="noStrike">
                          <a:solidFill>
                            <a:srgbClr val="000000"/>
                          </a:solidFill>
                          <a:effectLst/>
                          <a:latin typeface="Arial" panose="020B0604020202020204" pitchFamily="34" charset="0"/>
                        </a:rPr>
                        <a:t>7</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9BC2E6"/>
                    </a:solidFill>
                  </a:tcPr>
                </a:tc>
                <a:tc>
                  <a:txBody>
                    <a:bodyPr/>
                    <a:lstStyle/>
                    <a:p>
                      <a:pPr algn="l" rtl="0" fontAlgn="b"/>
                      <a:r>
                        <a:rPr lang="en-GB" sz="600" b="1" i="0" u="none" strike="noStrike">
                          <a:solidFill>
                            <a:srgbClr val="000000"/>
                          </a:solidFill>
                          <a:effectLst/>
                          <a:latin typeface="Arial" panose="020B0604020202020204" pitchFamily="34" charset="0"/>
                        </a:rPr>
                        <a:t>110</a:t>
                      </a:r>
                    </a:p>
                  </a:txBody>
                  <a:tcPr marL="18000" marR="18000" marT="3600" marB="360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9BC2E6"/>
                    </a:solidFill>
                  </a:tcPr>
                </a:tc>
                <a:tc>
                  <a:txBody>
                    <a:bodyPr/>
                    <a:lstStyle/>
                    <a:p>
                      <a:pPr algn="l" rtl="0" fontAlgn="b"/>
                      <a:r>
                        <a:rPr lang="en-GB" sz="600" b="1" i="0" u="none" strike="noStrike">
                          <a:solidFill>
                            <a:srgbClr val="000000"/>
                          </a:solidFill>
                          <a:effectLst/>
                          <a:latin typeface="Arial" panose="020B0604020202020204" pitchFamily="34" charset="0"/>
                        </a:rPr>
                        <a:t>84</a:t>
                      </a:r>
                    </a:p>
                  </a:txBody>
                  <a:tcPr marL="18000" marR="18000" marT="3600" marB="360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9BC2E6"/>
                    </a:solidFill>
                  </a:tcPr>
                </a:tc>
                <a:tc>
                  <a:txBody>
                    <a:bodyPr/>
                    <a:lstStyle/>
                    <a:p>
                      <a:pPr algn="l" rtl="0" fontAlgn="b"/>
                      <a:r>
                        <a:rPr lang="en-GB" sz="600" b="1" i="0" u="none" strike="noStrike" dirty="0">
                          <a:solidFill>
                            <a:srgbClr val="000000"/>
                          </a:solidFill>
                          <a:effectLst/>
                          <a:latin typeface="Arial" panose="020B0604020202020204" pitchFamily="34" charset="0"/>
                        </a:rPr>
                        <a:t>422,994</a:t>
                      </a:r>
                    </a:p>
                  </a:txBody>
                  <a:tcPr marL="18000" marR="18000" marT="3600" marB="3600" anchor="ctr">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9BC2E6"/>
                    </a:solidFill>
                  </a:tcPr>
                </a:tc>
                <a:extLst>
                  <a:ext uri="{0D108BD9-81ED-4DB2-BD59-A6C34878D82A}">
                    <a16:rowId xmlns:a16="http://schemas.microsoft.com/office/drawing/2014/main" val="2436446469"/>
                  </a:ext>
                </a:extLst>
              </a:tr>
            </a:tbl>
          </a:graphicData>
        </a:graphic>
      </p:graphicFrame>
      <p:sp>
        <p:nvSpPr>
          <p:cNvPr id="11" name="TextBox 10">
            <a:extLst>
              <a:ext uri="{FF2B5EF4-FFF2-40B4-BE49-F238E27FC236}">
                <a16:creationId xmlns:a16="http://schemas.microsoft.com/office/drawing/2014/main" id="{808E93A2-1CE6-3728-8A25-90DB80F60C48}"/>
              </a:ext>
            </a:extLst>
          </p:cNvPr>
          <p:cNvSpPr txBox="1"/>
          <p:nvPr/>
        </p:nvSpPr>
        <p:spPr>
          <a:xfrm>
            <a:off x="763199" y="6438040"/>
            <a:ext cx="10665599" cy="230832"/>
          </a:xfrm>
          <a:prstGeom prst="rect">
            <a:avLst/>
          </a:prstGeom>
          <a:noFill/>
        </p:spPr>
        <p:txBody>
          <a:bodyPr wrap="square" lIns="0" rIns="72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1" u="none" strike="noStrike" kern="0" cap="none" spc="0" normalizeH="0" baseline="0" noProof="0">
                <a:ln>
                  <a:noFill/>
                </a:ln>
                <a:solidFill>
                  <a:srgbClr val="425463"/>
                </a:solidFill>
                <a:effectLst/>
                <a:uLnTx/>
                <a:uFillTx/>
                <a:latin typeface="Arial" panose="020B0604020202020204" pitchFamily="34" charset="0"/>
              </a:rPr>
              <a:t>Source – NHSE Data Extract covering 0-18’s, April 2019 – July 2023. Provided to TPHC in 10/23. Unattended Care Contacts and Patients registered to out of London GP Practices were excluded.</a:t>
            </a:r>
          </a:p>
        </p:txBody>
      </p:sp>
    </p:spTree>
    <p:extLst>
      <p:ext uri="{BB962C8B-B14F-4D97-AF65-F5344CB8AC3E}">
        <p14:creationId xmlns:p14="http://schemas.microsoft.com/office/powerpoint/2010/main" val="484399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596E2A-D459-02B5-4A5E-C07E4CEEB67B}"/>
              </a:ext>
            </a:extLst>
          </p:cNvPr>
          <p:cNvSpPr>
            <a:spLocks noGrp="1"/>
          </p:cNvSpPr>
          <p:nvPr>
            <p:ph type="title"/>
          </p:nvPr>
        </p:nvSpPr>
        <p:spPr/>
        <p:txBody>
          <a:bodyPr/>
          <a:lstStyle/>
          <a:p>
            <a:r>
              <a:rPr lang="en-GB"/>
              <a:t>Appendix 5: Total referral counts</a:t>
            </a:r>
          </a:p>
        </p:txBody>
      </p:sp>
      <p:pic>
        <p:nvPicPr>
          <p:cNvPr id="8" name="Picture 7">
            <a:extLst>
              <a:ext uri="{FF2B5EF4-FFF2-40B4-BE49-F238E27FC236}">
                <a16:creationId xmlns:a16="http://schemas.microsoft.com/office/drawing/2014/main" id="{A4159D74-674C-A640-F0D4-A3E94BBB288E}"/>
              </a:ext>
            </a:extLst>
          </p:cNvPr>
          <p:cNvPicPr>
            <a:picLocks noChangeAspect="1"/>
          </p:cNvPicPr>
          <p:nvPr/>
        </p:nvPicPr>
        <p:blipFill>
          <a:blip r:embed="rId2"/>
          <a:stretch>
            <a:fillRect/>
          </a:stretch>
        </p:blipFill>
        <p:spPr>
          <a:xfrm>
            <a:off x="763200" y="1696168"/>
            <a:ext cx="8214360" cy="1478280"/>
          </a:xfrm>
          <a:prstGeom prst="rect">
            <a:avLst/>
          </a:prstGeom>
        </p:spPr>
      </p:pic>
      <p:sp>
        <p:nvSpPr>
          <p:cNvPr id="9" name="Title 1">
            <a:extLst>
              <a:ext uri="{FF2B5EF4-FFF2-40B4-BE49-F238E27FC236}">
                <a16:creationId xmlns:a16="http://schemas.microsoft.com/office/drawing/2014/main" id="{90B1536B-8BD4-EB94-5DF1-EA6D66C0F0C4}"/>
              </a:ext>
            </a:extLst>
          </p:cNvPr>
          <p:cNvSpPr txBox="1">
            <a:spLocks/>
          </p:cNvSpPr>
          <p:nvPr/>
        </p:nvSpPr>
        <p:spPr>
          <a:xfrm>
            <a:off x="763200" y="1431280"/>
            <a:ext cx="3925480" cy="264888"/>
          </a:xfrm>
          <a:prstGeom prst="rect">
            <a:avLst/>
          </a:prstGeom>
        </p:spPr>
        <p:txBody>
          <a:bodyPr lIns="0" anchor="ctr"/>
          <a:lstStyle>
            <a:lvl1pPr algn="l" defTabSz="914400" rtl="0" eaLnBrk="1" latinLnBrk="0" hangingPunct="1">
              <a:lnSpc>
                <a:spcPct val="90000"/>
              </a:lnSpc>
              <a:spcBef>
                <a:spcPct val="0"/>
              </a:spcBef>
              <a:buNone/>
              <a:defRPr lang="en-GB" sz="1800" b="1" kern="1200">
                <a:solidFill>
                  <a:srgbClr val="005EB8"/>
                </a:solidFill>
                <a:effectLst/>
                <a:latin typeface="Arial" panose="020B0604020202020204" pitchFamily="34" charset="0"/>
                <a:ea typeface="+mn-ea"/>
                <a:cs typeface="+mn-cs"/>
              </a:defRPr>
            </a:lvl1pPr>
          </a:lstStyle>
          <a:p>
            <a:r>
              <a:rPr lang="en-GB" sz="1400" b="0">
                <a:solidFill>
                  <a:srgbClr val="425563"/>
                </a:solidFill>
              </a:rPr>
              <a:t>Total referral counts by gender and ethnicity</a:t>
            </a:r>
          </a:p>
        </p:txBody>
      </p:sp>
      <p:sp>
        <p:nvSpPr>
          <p:cNvPr id="12" name="Title 1">
            <a:extLst>
              <a:ext uri="{FF2B5EF4-FFF2-40B4-BE49-F238E27FC236}">
                <a16:creationId xmlns:a16="http://schemas.microsoft.com/office/drawing/2014/main" id="{21E3B9F6-2B18-FA73-FD7C-42748659FE0A}"/>
              </a:ext>
            </a:extLst>
          </p:cNvPr>
          <p:cNvSpPr txBox="1">
            <a:spLocks/>
          </p:cNvSpPr>
          <p:nvPr/>
        </p:nvSpPr>
        <p:spPr>
          <a:xfrm>
            <a:off x="763200" y="3409035"/>
            <a:ext cx="3925480" cy="264888"/>
          </a:xfrm>
          <a:prstGeom prst="rect">
            <a:avLst/>
          </a:prstGeom>
        </p:spPr>
        <p:txBody>
          <a:bodyPr lIns="0" anchor="ctr"/>
          <a:lstStyle>
            <a:lvl1pPr algn="l" defTabSz="914400" rtl="0" eaLnBrk="1" latinLnBrk="0" hangingPunct="1">
              <a:lnSpc>
                <a:spcPct val="90000"/>
              </a:lnSpc>
              <a:spcBef>
                <a:spcPct val="0"/>
              </a:spcBef>
              <a:buNone/>
              <a:defRPr lang="en-GB" sz="1800" b="1" kern="1200">
                <a:solidFill>
                  <a:srgbClr val="005EB8"/>
                </a:solidFill>
                <a:effectLst/>
                <a:latin typeface="Arial" panose="020B0604020202020204" pitchFamily="34" charset="0"/>
                <a:ea typeface="+mn-ea"/>
                <a:cs typeface="+mn-cs"/>
              </a:defRPr>
            </a:lvl1pPr>
          </a:lstStyle>
          <a:p>
            <a:r>
              <a:rPr lang="en-GB" sz="1400" b="0">
                <a:solidFill>
                  <a:srgbClr val="425563"/>
                </a:solidFill>
              </a:rPr>
              <a:t>Total referral counts by ICB and ethnicity</a:t>
            </a:r>
          </a:p>
        </p:txBody>
      </p:sp>
      <p:pic>
        <p:nvPicPr>
          <p:cNvPr id="14" name="Picture 13">
            <a:extLst>
              <a:ext uri="{FF2B5EF4-FFF2-40B4-BE49-F238E27FC236}">
                <a16:creationId xmlns:a16="http://schemas.microsoft.com/office/drawing/2014/main" id="{9B79FFC3-CE96-4F79-06FD-796E0D8CC249}"/>
              </a:ext>
            </a:extLst>
          </p:cNvPr>
          <p:cNvPicPr>
            <a:picLocks noChangeAspect="1"/>
          </p:cNvPicPr>
          <p:nvPr/>
        </p:nvPicPr>
        <p:blipFill>
          <a:blip r:embed="rId3"/>
          <a:stretch>
            <a:fillRect/>
          </a:stretch>
        </p:blipFill>
        <p:spPr>
          <a:xfrm>
            <a:off x="763200" y="3673923"/>
            <a:ext cx="8214360" cy="1478280"/>
          </a:xfrm>
          <a:prstGeom prst="rect">
            <a:avLst/>
          </a:prstGeom>
        </p:spPr>
      </p:pic>
      <p:sp>
        <p:nvSpPr>
          <p:cNvPr id="17" name="TextBox 16">
            <a:extLst>
              <a:ext uri="{FF2B5EF4-FFF2-40B4-BE49-F238E27FC236}">
                <a16:creationId xmlns:a16="http://schemas.microsoft.com/office/drawing/2014/main" id="{728F14F0-8920-BE11-6974-23D502A74E09}"/>
              </a:ext>
            </a:extLst>
          </p:cNvPr>
          <p:cNvSpPr txBox="1"/>
          <p:nvPr/>
        </p:nvSpPr>
        <p:spPr>
          <a:xfrm>
            <a:off x="763200" y="5417091"/>
            <a:ext cx="5427946" cy="369332"/>
          </a:xfrm>
          <a:prstGeom prst="rect">
            <a:avLst/>
          </a:prstGeom>
          <a:noFill/>
        </p:spPr>
        <p:txBody>
          <a:bodyPr wrap="square" lIns="0" rIns="72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1" u="none" strike="noStrike" kern="0" cap="none" spc="0" normalizeH="0" baseline="0" noProof="0">
                <a:ln>
                  <a:noFill/>
                </a:ln>
                <a:solidFill>
                  <a:srgbClr val="425463"/>
                </a:solidFill>
                <a:effectLst/>
                <a:uLnTx/>
                <a:uFillTx/>
                <a:latin typeface="Arial" panose="020B0604020202020204" pitchFamily="34" charset="0"/>
              </a:rPr>
              <a:t>Source – NHSE Data Extract covering 0-18’s, April 2019 – July 2023. Provided to TPHC in 10/23.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1" u="none" strike="noStrike" kern="0" cap="none" spc="0" normalizeH="0" baseline="0" noProof="0">
                <a:ln>
                  <a:noFill/>
                </a:ln>
                <a:solidFill>
                  <a:srgbClr val="425463"/>
                </a:solidFill>
                <a:effectLst/>
                <a:uLnTx/>
                <a:uFillTx/>
                <a:latin typeface="Arial" panose="020B0604020202020204" pitchFamily="34" charset="0"/>
              </a:rPr>
              <a:t>Unattended Care Contacts and Patients registered to out of London GP Practices were excluded.</a:t>
            </a:r>
          </a:p>
        </p:txBody>
      </p:sp>
    </p:spTree>
    <p:extLst>
      <p:ext uri="{BB962C8B-B14F-4D97-AF65-F5344CB8AC3E}">
        <p14:creationId xmlns:p14="http://schemas.microsoft.com/office/powerpoint/2010/main" val="858337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61B9C42B-B061-118A-DEBF-41370DB27276}"/>
              </a:ext>
            </a:extLst>
          </p:cNvPr>
          <p:cNvSpPr txBox="1">
            <a:spLocks/>
          </p:cNvSpPr>
          <p:nvPr/>
        </p:nvSpPr>
        <p:spPr>
          <a:xfrm>
            <a:off x="460471" y="2128084"/>
            <a:ext cx="4018850" cy="3693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a:solidFill>
                  <a:schemeClr val="bg1"/>
                </a:solidFill>
              </a:rPr>
              <a:t>To find out more</a:t>
            </a:r>
          </a:p>
        </p:txBody>
      </p:sp>
      <p:sp>
        <p:nvSpPr>
          <p:cNvPr id="9" name="Text Placeholder 1">
            <a:extLst>
              <a:ext uri="{FF2B5EF4-FFF2-40B4-BE49-F238E27FC236}">
                <a16:creationId xmlns:a16="http://schemas.microsoft.com/office/drawing/2014/main" id="{EC07F4ED-EF67-EF41-3261-286057C358E3}"/>
              </a:ext>
            </a:extLst>
          </p:cNvPr>
          <p:cNvSpPr>
            <a:spLocks noGrp="1"/>
          </p:cNvSpPr>
          <p:nvPr>
            <p:ph type="body" sz="quarter" idx="11"/>
          </p:nvPr>
        </p:nvSpPr>
        <p:spPr>
          <a:xfrm>
            <a:off x="460471" y="2497416"/>
            <a:ext cx="4876100" cy="2009929"/>
          </a:xfrm>
        </p:spPr>
        <p:txBody>
          <a:bodyPr lIns="91440" tIns="45720" rIns="91440" bIns="45720" anchor="t"/>
          <a:lstStyle/>
          <a:p>
            <a:r>
              <a:rPr lang="en-GB" dirty="0">
                <a:latin typeface="Arial"/>
                <a:cs typeface="Arial"/>
              </a:rPr>
              <a:t>If you have any questions or would like to find out more information on this work, please get in touch:</a:t>
            </a:r>
          </a:p>
          <a:p>
            <a:endParaRPr lang="en-GB" dirty="0"/>
          </a:p>
          <a:p>
            <a:r>
              <a:rPr lang="en-GB" b="1" dirty="0">
                <a:latin typeface="Arial"/>
                <a:cs typeface="Arial"/>
              </a:rPr>
              <a:t>Will Kocur</a:t>
            </a:r>
            <a:endParaRPr lang="en-GB" b="1" dirty="0"/>
          </a:p>
          <a:p>
            <a:r>
              <a:rPr lang="en-GB" dirty="0">
                <a:latin typeface="Arial"/>
                <a:cs typeface="Arial"/>
              </a:rPr>
              <a:t>Junior Consultant - Digital and Analytics</a:t>
            </a:r>
            <a:endParaRPr lang="en-GB" dirty="0"/>
          </a:p>
          <a:p>
            <a:r>
              <a:rPr lang="en-GB" dirty="0">
                <a:latin typeface="Arial"/>
                <a:cs typeface="Arial"/>
                <a:hlinkClick r:id="rId3">
                  <a:extLst>
                    <a:ext uri="{A12FA001-AC4F-418D-AE19-62706E023703}">
                      <ahyp:hlinkClr xmlns:ahyp="http://schemas.microsoft.com/office/drawing/2018/hyperlinkcolor" val="tx"/>
                    </a:ext>
                  </a:extLst>
                </a:hlinkClick>
              </a:rPr>
              <a:t>william.kocur@nhs.net</a:t>
            </a:r>
            <a:r>
              <a:rPr lang="en-GB" dirty="0">
                <a:latin typeface="Arial"/>
                <a:cs typeface="Arial"/>
              </a:rPr>
              <a:t> </a:t>
            </a:r>
          </a:p>
          <a:p>
            <a:endParaRPr lang="en-GB" dirty="0"/>
          </a:p>
          <a:p>
            <a:r>
              <a:rPr lang="en-GB" b="1" dirty="0">
                <a:latin typeface="Arial"/>
                <a:cs typeface="Arial"/>
              </a:rPr>
              <a:t>Kevin Joy </a:t>
            </a:r>
            <a:r>
              <a:rPr lang="en-GB" b="1" dirty="0" err="1">
                <a:latin typeface="Arial"/>
                <a:cs typeface="Arial"/>
              </a:rPr>
              <a:t>Aetumanakaran</a:t>
            </a:r>
            <a:endParaRPr lang="en-GB" dirty="0"/>
          </a:p>
          <a:p>
            <a:r>
              <a:rPr lang="en-GB" dirty="0">
                <a:latin typeface="Arial"/>
                <a:cs typeface="Arial"/>
              </a:rPr>
              <a:t>Senior Consultant – Digital and Analytics</a:t>
            </a:r>
          </a:p>
          <a:p>
            <a:r>
              <a:rPr lang="en-GB" dirty="0">
                <a:latin typeface="Arial"/>
                <a:cs typeface="Arial"/>
                <a:hlinkClick r:id="rId4">
                  <a:extLst>
                    <a:ext uri="{A12FA001-AC4F-418D-AE19-62706E023703}">
                      <ahyp:hlinkClr xmlns:ahyp="http://schemas.microsoft.com/office/drawing/2018/hyperlinkcolor" val="tx"/>
                    </a:ext>
                  </a:extLst>
                </a:hlinkClick>
              </a:rPr>
              <a:t>kevin.joyaetumanakaran@nhs.net</a:t>
            </a:r>
            <a:r>
              <a:rPr lang="en-GB" dirty="0">
                <a:latin typeface="Arial"/>
                <a:cs typeface="Arial"/>
              </a:rPr>
              <a:t> </a:t>
            </a:r>
            <a:endParaRPr lang="en-GB" dirty="0"/>
          </a:p>
          <a:p>
            <a:endParaRPr lang="en-GB" dirty="0"/>
          </a:p>
          <a:p>
            <a:endParaRPr lang="en-GB" dirty="0"/>
          </a:p>
        </p:txBody>
      </p:sp>
    </p:spTree>
    <p:extLst>
      <p:ext uri="{BB962C8B-B14F-4D97-AF65-F5344CB8AC3E}">
        <p14:creationId xmlns:p14="http://schemas.microsoft.com/office/powerpoint/2010/main" val="1249798351"/>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76F26F-EE95-CC6C-EC43-FDE6E5226982}"/>
              </a:ext>
            </a:extLst>
          </p:cNvPr>
          <p:cNvSpPr>
            <a:spLocks noGrp="1"/>
          </p:cNvSpPr>
          <p:nvPr>
            <p:ph type="sldNum" sz="quarter" idx="16"/>
          </p:nvPr>
        </p:nvSpPr>
        <p:spPr/>
        <p:txBody>
          <a:bodyPr/>
          <a:lstStyle/>
          <a:p>
            <a:fld id="{CF839E00-920F-44B0-A87D-3D18AF2DE1AE}" type="slidenum">
              <a:rPr lang="en-GB" smtClean="0"/>
              <a:t>4</a:t>
            </a:fld>
            <a:endParaRPr lang="en-GB"/>
          </a:p>
        </p:txBody>
      </p:sp>
      <p:sp>
        <p:nvSpPr>
          <p:cNvPr id="3" name="Title 2">
            <a:extLst>
              <a:ext uri="{FF2B5EF4-FFF2-40B4-BE49-F238E27FC236}">
                <a16:creationId xmlns:a16="http://schemas.microsoft.com/office/drawing/2014/main" id="{A8150D42-DCB1-E939-8419-BCC3AF10213A}"/>
              </a:ext>
            </a:extLst>
          </p:cNvPr>
          <p:cNvSpPr>
            <a:spLocks noGrp="1"/>
          </p:cNvSpPr>
          <p:nvPr>
            <p:ph type="title"/>
          </p:nvPr>
        </p:nvSpPr>
        <p:spPr>
          <a:xfrm>
            <a:off x="763200" y="770400"/>
            <a:ext cx="5550194" cy="730800"/>
          </a:xfrm>
        </p:spPr>
        <p:txBody>
          <a:bodyPr/>
          <a:lstStyle/>
          <a:p>
            <a:r>
              <a:rPr lang="en-GB" b="1">
                <a:solidFill>
                  <a:srgbClr val="005EB8"/>
                </a:solidFill>
                <a:effectLst/>
                <a:latin typeface="Arial" panose="020B0604020202020204" pitchFamily="34" charset="0"/>
                <a:cs typeface="Arial" panose="020B0604020202020204" pitchFamily="34" charset="0"/>
              </a:rPr>
              <a:t>Project background </a:t>
            </a:r>
            <a:br>
              <a:rPr lang="en-GB" b="1">
                <a:latin typeface="Arial" panose="020B0604020202020204" pitchFamily="34" charset="0"/>
                <a:cs typeface="Arial" panose="020B0604020202020204" pitchFamily="34" charset="0"/>
              </a:rPr>
            </a:br>
            <a:endParaRPr lang="en-GB">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A467D0BB-9B2E-6A28-7A01-CE24D10AF8DD}"/>
              </a:ext>
            </a:extLst>
          </p:cNvPr>
          <p:cNvSpPr>
            <a:spLocks noGrp="1"/>
          </p:cNvSpPr>
          <p:nvPr>
            <p:ph type="body" sz="quarter" idx="4294967295"/>
          </p:nvPr>
        </p:nvSpPr>
        <p:spPr>
          <a:xfrm>
            <a:off x="763200" y="1236861"/>
            <a:ext cx="7009200" cy="4952883"/>
          </a:xfrm>
          <a:prstGeom prst="rect">
            <a:avLst/>
          </a:prstGeom>
        </p:spPr>
        <p:txBody>
          <a:bodyPr anchor="t"/>
          <a:lstStyle/>
          <a:p>
            <a:pPr marL="0" indent="0" fontAlgn="base">
              <a:spcAft>
                <a:spcPts val="600"/>
              </a:spcAft>
              <a:buNone/>
            </a:pPr>
            <a:r>
              <a:rPr lang="en-GB" sz="1200" b="1" dirty="0">
                <a:solidFill>
                  <a:srgbClr val="425463"/>
                </a:solidFill>
                <a:latin typeface="Arial" panose="020B0604020202020204" pitchFamily="34" charset="0"/>
                <a:cs typeface="Arial" panose="020B0604020202020204" pitchFamily="34" charset="0"/>
              </a:rPr>
              <a:t>Background</a:t>
            </a:r>
          </a:p>
          <a:p>
            <a:pPr marL="0" indent="0" fontAlgn="base">
              <a:spcAft>
                <a:spcPts val="600"/>
              </a:spcAft>
              <a:buNone/>
            </a:pPr>
            <a:r>
              <a:rPr lang="en-GB" sz="1200" dirty="0">
                <a:solidFill>
                  <a:srgbClr val="425463"/>
                </a:solidFill>
                <a:latin typeface="Arial" panose="020B0604020202020204" pitchFamily="34" charset="0"/>
                <a:cs typeface="Arial" panose="020B0604020202020204" pitchFamily="34" charset="0"/>
              </a:rPr>
              <a:t>Following acceptance of two key priorities at the London Mental Health Board (see right), it was agreed that to be effective in regional transformation the focus should be on a smaller number of high priority areas including Children and Young People (CYP) access and early intervention to Mental Health services. Many CYP face long wait times</a:t>
            </a:r>
            <a:r>
              <a:rPr lang="en-GB" sz="1200" baseline="30000" dirty="0">
                <a:solidFill>
                  <a:srgbClr val="425463"/>
                </a:solidFill>
                <a:latin typeface="Arial" panose="020B0604020202020204" pitchFamily="34" charset="0"/>
                <a:cs typeface="Arial" panose="020B0604020202020204" pitchFamily="34" charset="0"/>
              </a:rPr>
              <a:t>1</a:t>
            </a:r>
            <a:r>
              <a:rPr lang="en-GB" sz="1200" dirty="0">
                <a:solidFill>
                  <a:srgbClr val="425463"/>
                </a:solidFill>
                <a:latin typeface="Arial" panose="020B0604020202020204" pitchFamily="34" charset="0"/>
                <a:cs typeface="Arial" panose="020B0604020202020204" pitchFamily="34" charset="0"/>
              </a:rPr>
              <a:t>, with some experiencing inequalities of access, experiences and outcomes.</a:t>
            </a:r>
          </a:p>
          <a:p>
            <a:pPr marL="0" indent="0" fontAlgn="base">
              <a:spcAft>
                <a:spcPts val="600"/>
              </a:spcAft>
              <a:buNone/>
            </a:pPr>
            <a:r>
              <a:rPr lang="en-GB" sz="1200" dirty="0">
                <a:solidFill>
                  <a:srgbClr val="425463"/>
                </a:solidFill>
                <a:latin typeface="Arial" panose="020B0604020202020204" pitchFamily="34" charset="0"/>
                <a:cs typeface="Arial" panose="020B0604020202020204" pitchFamily="34" charset="0"/>
              </a:rPr>
              <a:t>In November 2023, TPHC delivered an insights report to the London Mental Health Board investigating the state of mental health services waiting times for CYP in London. The report was an outcome of initial insights and analysis work (Phase 1). The Board identified several areas relating to data quality and variation in waiting times meriting further work. TPHC Consulting were asked to support the workstream by:</a:t>
            </a:r>
          </a:p>
          <a:p>
            <a:pPr marL="360363" indent="-184150" fontAlgn="base">
              <a:spcAft>
                <a:spcPts val="600"/>
              </a:spcAft>
              <a:tabLst>
                <a:tab pos="360363" algn="l"/>
              </a:tabLst>
            </a:pPr>
            <a:r>
              <a:rPr lang="en-GB" sz="1200" dirty="0">
                <a:solidFill>
                  <a:srgbClr val="425463"/>
                </a:solidFill>
                <a:latin typeface="Arial" panose="020B0604020202020204" pitchFamily="34" charset="0"/>
                <a:cs typeface="Arial" panose="020B0604020202020204" pitchFamily="34" charset="0"/>
              </a:rPr>
              <a:t>Performing additional analysis using previously collected datasets to better understand the nature of observed waiting time inequalities, including those for Black male CYP in London.</a:t>
            </a:r>
          </a:p>
          <a:p>
            <a:pPr marL="360363" indent="-184150" fontAlgn="base">
              <a:spcBef>
                <a:spcPts val="300"/>
              </a:spcBef>
              <a:spcAft>
                <a:spcPts val="600"/>
              </a:spcAft>
              <a:tabLst>
                <a:tab pos="360363" algn="l"/>
              </a:tabLst>
            </a:pPr>
            <a:r>
              <a:rPr lang="en-GB" sz="1200" dirty="0">
                <a:solidFill>
                  <a:srgbClr val="425463"/>
                </a:solidFill>
                <a:latin typeface="Arial" panose="020B0604020202020204" pitchFamily="34" charset="0"/>
                <a:cs typeface="Arial" panose="020B0604020202020204" pitchFamily="34" charset="0"/>
              </a:rPr>
              <a:t>Disseminating the Phase 1 report and its findings to Integrated Care Board (ICB) leads and engaging with them to gain qualitative insight on the root causes of the variation identified.</a:t>
            </a:r>
          </a:p>
          <a:p>
            <a:pPr marL="360363" indent="-184150" fontAlgn="base">
              <a:spcBef>
                <a:spcPts val="300"/>
              </a:spcBef>
              <a:spcAft>
                <a:spcPts val="600"/>
              </a:spcAft>
              <a:tabLst>
                <a:tab pos="360363" algn="l"/>
              </a:tabLst>
            </a:pPr>
            <a:r>
              <a:rPr lang="en-GB" sz="1200" dirty="0">
                <a:solidFill>
                  <a:srgbClr val="425463"/>
                </a:solidFill>
                <a:latin typeface="Arial" panose="020B0604020202020204" pitchFamily="34" charset="0"/>
                <a:cs typeface="Arial" panose="020B0604020202020204" pitchFamily="34" charset="0"/>
              </a:rPr>
              <a:t>Undertaking a data inventory and discovery process to assess which of the questions posed by the London Mental Health Board are answerable with the data already available, what data would be needed to answer the remaining questions, and how much effort would be required to gain access.</a:t>
            </a:r>
          </a:p>
          <a:p>
            <a:pPr marL="0" indent="0" fontAlgn="base">
              <a:spcAft>
                <a:spcPts val="600"/>
              </a:spcAft>
              <a:buNone/>
            </a:pPr>
            <a:r>
              <a:rPr lang="en-GB" sz="1200" dirty="0">
                <a:solidFill>
                  <a:srgbClr val="425463"/>
                </a:solidFill>
                <a:latin typeface="Arial" panose="020B0604020202020204" pitchFamily="34" charset="0"/>
                <a:cs typeface="Arial" panose="020B0604020202020204" pitchFamily="34" charset="0"/>
              </a:rPr>
              <a:t>This work is intended to 1) further explore key areas of variation in waiting times and potential factors explaining these, and 2) provide suggestions for how further work conducted locally could increase our understanding of these factors and lead to interventions that reduce the longest CYPMH waiting times and inequalities across waits.</a:t>
            </a:r>
          </a:p>
        </p:txBody>
      </p:sp>
      <p:sp>
        <p:nvSpPr>
          <p:cNvPr id="5" name="Text Placeholder 4">
            <a:extLst>
              <a:ext uri="{FF2B5EF4-FFF2-40B4-BE49-F238E27FC236}">
                <a16:creationId xmlns:a16="http://schemas.microsoft.com/office/drawing/2014/main" id="{DBEF78DB-FB6E-3B0D-D5BA-01BB6ACBE1C4}"/>
              </a:ext>
            </a:extLst>
          </p:cNvPr>
          <p:cNvSpPr>
            <a:spLocks noGrp="1"/>
          </p:cNvSpPr>
          <p:nvPr>
            <p:ph type="body" sz="quarter" idx="4294967295"/>
          </p:nvPr>
        </p:nvSpPr>
        <p:spPr>
          <a:xfrm>
            <a:off x="8315279" y="1854000"/>
            <a:ext cx="2835941" cy="2984222"/>
          </a:xfrm>
          <a:prstGeom prst="rect">
            <a:avLst/>
          </a:prstGeom>
        </p:spPr>
        <p:txBody>
          <a:bodyPr/>
          <a:lstStyle/>
          <a:p>
            <a:pPr marL="0" indent="0">
              <a:buNone/>
            </a:pPr>
            <a:r>
              <a:rPr lang="en-US" sz="1600" dirty="0">
                <a:latin typeface="Arial" panose="020B0604020202020204" pitchFamily="34" charset="0"/>
                <a:cs typeface="Arial" panose="020B0604020202020204" pitchFamily="34" charset="0"/>
              </a:rPr>
              <a:t>In March 2023, the London Mental Health Board outlined two key priorities for regional mental health transformation and identified four enabler workstreams to support transformation: </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a:buAutoNum type="arabicPeriod"/>
            </a:pPr>
            <a:r>
              <a:rPr lang="en-US" sz="1200" b="0" dirty="0">
                <a:solidFill>
                  <a:srgbClr val="425463"/>
                </a:solidFill>
                <a:latin typeface="Arial" panose="020B0604020202020204" pitchFamily="34" charset="0"/>
                <a:cs typeface="Arial" panose="020B0604020202020204" pitchFamily="34" charset="0"/>
              </a:rPr>
              <a:t>Advancing Mental Health Equalities (AMHE)</a:t>
            </a:r>
          </a:p>
          <a:p>
            <a:pPr>
              <a:spcAft>
                <a:spcPts val="1200"/>
              </a:spcAft>
              <a:buAutoNum type="arabicPeriod"/>
            </a:pPr>
            <a:r>
              <a:rPr lang="en-US" sz="1200" b="1" dirty="0">
                <a:solidFill>
                  <a:srgbClr val="425463"/>
                </a:solidFill>
                <a:latin typeface="Arial" panose="020B0604020202020204" pitchFamily="34" charset="0"/>
                <a:cs typeface="Arial" panose="020B0604020202020204" pitchFamily="34" charset="0"/>
              </a:rPr>
              <a:t>Children and Young People’s Mental Health (CYPMH)</a:t>
            </a:r>
            <a:endParaRPr lang="en-US" sz="1050" b="1" dirty="0">
              <a:solidFill>
                <a:srgbClr val="425463"/>
              </a:solidFill>
              <a:latin typeface="Arial" panose="020B0604020202020204" pitchFamily="34" charset="0"/>
              <a:cs typeface="Arial" panose="020B0604020202020204" pitchFamily="34" charset="0"/>
            </a:endParaRPr>
          </a:p>
          <a:p>
            <a:pPr marL="0" indent="0">
              <a:buNone/>
            </a:pPr>
            <a:r>
              <a:rPr lang="en-US" sz="1600" dirty="0">
                <a:solidFill>
                  <a:schemeClr val="accent1"/>
                </a:solidFill>
                <a:latin typeface="Arial" panose="020B0604020202020204" pitchFamily="34" charset="0"/>
                <a:cs typeface="Arial" panose="020B0604020202020204" pitchFamily="34" charset="0"/>
              </a:rPr>
              <a:t>Enablers:</a:t>
            </a:r>
          </a:p>
        </p:txBody>
      </p:sp>
      <p:sp>
        <p:nvSpPr>
          <p:cNvPr id="11" name="Rectangle: Rounded Corners 12">
            <a:extLst>
              <a:ext uri="{FF2B5EF4-FFF2-40B4-BE49-F238E27FC236}">
                <a16:creationId xmlns:a16="http://schemas.microsoft.com/office/drawing/2014/main" id="{5A38D5FD-39C4-F82B-90A6-015B8F54B083}"/>
              </a:ext>
            </a:extLst>
          </p:cNvPr>
          <p:cNvSpPr/>
          <p:nvPr/>
        </p:nvSpPr>
        <p:spPr>
          <a:xfrm>
            <a:off x="8416879" y="5238464"/>
            <a:ext cx="2664000" cy="288000"/>
          </a:xfrm>
          <a:prstGeom prst="round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i="1">
                <a:latin typeface="Arial" panose="020B0604020202020204" pitchFamily="34" charset="0"/>
                <a:cs typeface="Arial" panose="020B0604020202020204" pitchFamily="34" charset="0"/>
              </a:rPr>
              <a:t>Data and insights</a:t>
            </a:r>
          </a:p>
        </p:txBody>
      </p:sp>
      <p:sp>
        <p:nvSpPr>
          <p:cNvPr id="12" name="Rectangle: Rounded Corners 13">
            <a:extLst>
              <a:ext uri="{FF2B5EF4-FFF2-40B4-BE49-F238E27FC236}">
                <a16:creationId xmlns:a16="http://schemas.microsoft.com/office/drawing/2014/main" id="{050FD9D0-7CD6-51A7-DEFB-449196B533B0}"/>
              </a:ext>
            </a:extLst>
          </p:cNvPr>
          <p:cNvSpPr/>
          <p:nvPr/>
        </p:nvSpPr>
        <p:spPr>
          <a:xfrm>
            <a:off x="8416881" y="5944276"/>
            <a:ext cx="2664000" cy="288000"/>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i="1">
                <a:solidFill>
                  <a:srgbClr val="425463"/>
                </a:solidFill>
                <a:latin typeface="Arial" panose="020B0604020202020204" pitchFamily="34" charset="0"/>
                <a:cs typeface="Arial" panose="020B0604020202020204" pitchFamily="34" charset="0"/>
              </a:rPr>
              <a:t>Comms and engagement</a:t>
            </a:r>
          </a:p>
        </p:txBody>
      </p:sp>
      <p:sp>
        <p:nvSpPr>
          <p:cNvPr id="13" name="Rectangle: Rounded Corners 14">
            <a:extLst>
              <a:ext uri="{FF2B5EF4-FFF2-40B4-BE49-F238E27FC236}">
                <a16:creationId xmlns:a16="http://schemas.microsoft.com/office/drawing/2014/main" id="{4CEC5CAB-6518-1640-A914-1125C3106563}"/>
              </a:ext>
            </a:extLst>
          </p:cNvPr>
          <p:cNvSpPr/>
          <p:nvPr/>
        </p:nvSpPr>
        <p:spPr>
          <a:xfrm>
            <a:off x="8416880" y="5591370"/>
            <a:ext cx="2664000" cy="288000"/>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i="1">
                <a:solidFill>
                  <a:srgbClr val="425463"/>
                </a:solidFill>
                <a:latin typeface="Arial" panose="020B0604020202020204" pitchFamily="34" charset="0"/>
                <a:cs typeface="Arial" panose="020B0604020202020204" pitchFamily="34" charset="0"/>
              </a:rPr>
              <a:t>Digital transformation</a:t>
            </a:r>
          </a:p>
        </p:txBody>
      </p:sp>
      <p:sp>
        <p:nvSpPr>
          <p:cNvPr id="14" name="Rectangle: Rounded Corners 15">
            <a:extLst>
              <a:ext uri="{FF2B5EF4-FFF2-40B4-BE49-F238E27FC236}">
                <a16:creationId xmlns:a16="http://schemas.microsoft.com/office/drawing/2014/main" id="{03F56C18-8324-B9B1-0C6C-22BDE184FE29}"/>
              </a:ext>
            </a:extLst>
          </p:cNvPr>
          <p:cNvSpPr/>
          <p:nvPr/>
        </p:nvSpPr>
        <p:spPr>
          <a:xfrm>
            <a:off x="8416881" y="6297181"/>
            <a:ext cx="2664000" cy="288000"/>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i="1">
                <a:solidFill>
                  <a:srgbClr val="425463"/>
                </a:solidFill>
                <a:latin typeface="Arial" panose="020B0604020202020204" pitchFamily="34" charset="0"/>
                <a:cs typeface="Arial" panose="020B0604020202020204" pitchFamily="34" charset="0"/>
              </a:rPr>
              <a:t>Workforce</a:t>
            </a:r>
          </a:p>
        </p:txBody>
      </p:sp>
      <p:sp>
        <p:nvSpPr>
          <p:cNvPr id="6" name="TextBox 5">
            <a:extLst>
              <a:ext uri="{FF2B5EF4-FFF2-40B4-BE49-F238E27FC236}">
                <a16:creationId xmlns:a16="http://schemas.microsoft.com/office/drawing/2014/main" id="{297F637F-AE93-179F-8A82-2D2C6EC8A920}"/>
              </a:ext>
            </a:extLst>
          </p:cNvPr>
          <p:cNvSpPr txBox="1"/>
          <p:nvPr/>
        </p:nvSpPr>
        <p:spPr>
          <a:xfrm>
            <a:off x="763200" y="6297181"/>
            <a:ext cx="7009200" cy="369332"/>
          </a:xfrm>
          <a:prstGeom prst="rect">
            <a:avLst/>
          </a:prstGeom>
          <a:noFill/>
        </p:spPr>
        <p:txBody>
          <a:bodyPr wrap="square" rtlCol="0">
            <a:spAutoFit/>
          </a:bodyPr>
          <a:lstStyle/>
          <a:p>
            <a:r>
              <a:rPr lang="en-GB" sz="900" baseline="30000" dirty="0">
                <a:solidFill>
                  <a:srgbClr val="425463"/>
                </a:solidFill>
                <a:latin typeface="Arial" panose="020B0604020202020204" pitchFamily="34" charset="0"/>
                <a:cs typeface="Arial" panose="020B0604020202020204" pitchFamily="34" charset="0"/>
              </a:rPr>
              <a:t>1 </a:t>
            </a:r>
            <a:r>
              <a:rPr lang="en-GB" sz="900" dirty="0">
                <a:solidFill>
                  <a:srgbClr val="425463"/>
                </a:solidFill>
              </a:rPr>
              <a:t>Big Young People’s Survey, Young Minds. Available at: </a:t>
            </a:r>
            <a:r>
              <a:rPr lang="en-GB" sz="900" dirty="0">
                <a:solidFill>
                  <a:srgbClr val="425463"/>
                </a:solidFill>
                <a:hlinkClick r:id="rId3"/>
              </a:rPr>
              <a:t>https://www.youngminds.org.uk/support-us/join-the-movement/end-the-wait/</a:t>
            </a:r>
            <a:r>
              <a:rPr lang="en-GB" sz="900" dirty="0">
                <a:solidFill>
                  <a:srgbClr val="425463"/>
                </a:solidFill>
              </a:rPr>
              <a:t> (Accessed: 27/03/24)</a:t>
            </a:r>
          </a:p>
        </p:txBody>
      </p:sp>
    </p:spTree>
    <p:extLst>
      <p:ext uri="{BB962C8B-B14F-4D97-AF65-F5344CB8AC3E}">
        <p14:creationId xmlns:p14="http://schemas.microsoft.com/office/powerpoint/2010/main" val="3583858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B272B-653B-0D9B-29AC-653D6BB766FE}"/>
              </a:ext>
            </a:extLst>
          </p:cNvPr>
          <p:cNvSpPr>
            <a:spLocks noGrp="1"/>
          </p:cNvSpPr>
          <p:nvPr>
            <p:ph type="title"/>
          </p:nvPr>
        </p:nvSpPr>
        <p:spPr>
          <a:xfrm>
            <a:off x="723599" y="2304000"/>
            <a:ext cx="5972169" cy="2311200"/>
          </a:xfrm>
        </p:spPr>
        <p:txBody>
          <a:bodyPr/>
          <a:lstStyle/>
          <a:p>
            <a:r>
              <a:rPr lang="en-GB" sz="3200" b="1" dirty="0">
                <a:effectLst/>
                <a:latin typeface="Arial" panose="020B0604020202020204" pitchFamily="34" charset="0"/>
                <a:cs typeface="Arial" panose="020B0604020202020204" pitchFamily="34" charset="0"/>
              </a:rPr>
              <a:t>Project methodology</a:t>
            </a:r>
            <a:endParaRPr lang="en-GB" sz="2400" b="0" dirty="0"/>
          </a:p>
        </p:txBody>
      </p:sp>
      <p:sp>
        <p:nvSpPr>
          <p:cNvPr id="4" name="Text Placeholder 3">
            <a:extLst>
              <a:ext uri="{FF2B5EF4-FFF2-40B4-BE49-F238E27FC236}">
                <a16:creationId xmlns:a16="http://schemas.microsoft.com/office/drawing/2014/main" id="{C68D0E3E-ACF6-089B-E923-F8DB46D10B29}"/>
              </a:ext>
            </a:extLst>
          </p:cNvPr>
          <p:cNvSpPr txBox="1">
            <a:spLocks/>
          </p:cNvSpPr>
          <p:nvPr/>
        </p:nvSpPr>
        <p:spPr>
          <a:xfrm>
            <a:off x="723600" y="4005601"/>
            <a:ext cx="5402650" cy="15887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solidFill>
                  <a:srgbClr val="425463"/>
                </a:solidFill>
              </a:rPr>
              <a:t>This section presents an overview of the approaches taken to stakeholder engagement and data collection.</a:t>
            </a:r>
          </a:p>
        </p:txBody>
      </p:sp>
    </p:spTree>
    <p:extLst>
      <p:ext uri="{BB962C8B-B14F-4D97-AF65-F5344CB8AC3E}">
        <p14:creationId xmlns:p14="http://schemas.microsoft.com/office/powerpoint/2010/main" val="3262115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3198BDA-16AB-2456-9A3C-81315074CDA9}"/>
              </a:ext>
            </a:extLst>
          </p:cNvPr>
          <p:cNvSpPr txBox="1"/>
          <p:nvPr/>
        </p:nvSpPr>
        <p:spPr>
          <a:xfrm>
            <a:off x="767164" y="3404400"/>
            <a:ext cx="2520000" cy="2092881"/>
          </a:xfrm>
          <a:prstGeom prst="rect">
            <a:avLst/>
          </a:prstGeom>
          <a:noFill/>
        </p:spPr>
        <p:txBody>
          <a:bodyPr wrap="square" rtlCol="0">
            <a:spAutoFit/>
          </a:bodyPr>
          <a:lstStyle/>
          <a:p>
            <a:r>
              <a:rPr lang="en-US" sz="1200" b="1">
                <a:solidFill>
                  <a:srgbClr val="425563"/>
                </a:solidFill>
              </a:rPr>
              <a:t>Project set-up and discovery</a:t>
            </a:r>
          </a:p>
          <a:p>
            <a:endParaRPr lang="en-US" sz="1200" b="1">
              <a:solidFill>
                <a:srgbClr val="425563"/>
              </a:solidFill>
            </a:endParaRPr>
          </a:p>
          <a:p>
            <a:pPr marL="171450" indent="-171450">
              <a:spcAft>
                <a:spcPts val="600"/>
              </a:spcAft>
              <a:buFont typeface="Arial" panose="020B0604020202020204" pitchFamily="34" charset="0"/>
              <a:buChar char="•"/>
            </a:pPr>
            <a:r>
              <a:rPr lang="en-US" sz="1200">
                <a:solidFill>
                  <a:srgbClr val="425563"/>
                </a:solidFill>
              </a:rPr>
              <a:t>Define activities to be completed </a:t>
            </a:r>
          </a:p>
          <a:p>
            <a:pPr marL="171450" indent="-171450">
              <a:spcAft>
                <a:spcPts val="600"/>
              </a:spcAft>
              <a:buFont typeface="Arial" panose="020B0604020202020204" pitchFamily="34" charset="0"/>
              <a:buChar char="•"/>
            </a:pPr>
            <a:r>
              <a:rPr lang="en-US" sz="1200">
                <a:solidFill>
                  <a:srgbClr val="425563"/>
                </a:solidFill>
              </a:rPr>
              <a:t>Identify stakeholders to engage with during the project</a:t>
            </a:r>
          </a:p>
          <a:p>
            <a:pPr marL="171450" indent="-171450">
              <a:spcAft>
                <a:spcPts val="600"/>
              </a:spcAft>
              <a:buFont typeface="Arial" panose="020B0604020202020204" pitchFamily="34" charset="0"/>
              <a:buChar char="•"/>
            </a:pPr>
            <a:r>
              <a:rPr lang="en-US" sz="1200">
                <a:solidFill>
                  <a:srgbClr val="425563"/>
                </a:solidFill>
              </a:rPr>
              <a:t>Identify key findings from Phase 1 to explore further, focusing on areas of significant variation and/or potential inequalities</a:t>
            </a:r>
          </a:p>
        </p:txBody>
      </p:sp>
      <p:sp>
        <p:nvSpPr>
          <p:cNvPr id="10" name="TextBox 9">
            <a:extLst>
              <a:ext uri="{FF2B5EF4-FFF2-40B4-BE49-F238E27FC236}">
                <a16:creationId xmlns:a16="http://schemas.microsoft.com/office/drawing/2014/main" id="{88D39611-C04E-06B2-F326-3778E835EF2D}"/>
              </a:ext>
            </a:extLst>
          </p:cNvPr>
          <p:cNvSpPr txBox="1"/>
          <p:nvPr/>
        </p:nvSpPr>
        <p:spPr>
          <a:xfrm>
            <a:off x="6212792" y="3404400"/>
            <a:ext cx="2520000" cy="2977738"/>
          </a:xfrm>
          <a:prstGeom prst="rect">
            <a:avLst/>
          </a:prstGeom>
          <a:noFill/>
        </p:spPr>
        <p:txBody>
          <a:bodyPr wrap="square" rtlCol="0">
            <a:spAutoFit/>
          </a:bodyPr>
          <a:lstStyle/>
          <a:p>
            <a:r>
              <a:rPr lang="en-US" sz="1200" b="1">
                <a:solidFill>
                  <a:srgbClr val="425563"/>
                </a:solidFill>
              </a:rPr>
              <a:t>Stakeholder engagement</a:t>
            </a:r>
          </a:p>
          <a:p>
            <a:pPr marL="171450" indent="-171450">
              <a:buFont typeface="Arial" panose="020B0604020202020204" pitchFamily="34" charset="0"/>
              <a:buChar char="•"/>
            </a:pPr>
            <a:endParaRPr lang="en-US" sz="1200">
              <a:solidFill>
                <a:srgbClr val="425563"/>
              </a:solidFill>
            </a:endParaRPr>
          </a:p>
          <a:p>
            <a:pPr marL="171450" indent="-171450">
              <a:spcAft>
                <a:spcPts val="300"/>
              </a:spcAft>
              <a:buFont typeface="Arial" panose="020B0604020202020204" pitchFamily="34" charset="0"/>
              <a:buChar char="•"/>
            </a:pPr>
            <a:r>
              <a:rPr lang="en-US" sz="1200">
                <a:solidFill>
                  <a:srgbClr val="425563"/>
                </a:solidFill>
              </a:rPr>
              <a:t>Engage with ICB and mental health provider representatives to: </a:t>
            </a:r>
          </a:p>
          <a:p>
            <a:pPr marL="444500" lvl="1" indent="-176213">
              <a:spcAft>
                <a:spcPts val="300"/>
              </a:spcAft>
              <a:buFont typeface="Courier New" panose="02070309020205020404" pitchFamily="49" charset="0"/>
              <a:buChar char="o"/>
            </a:pPr>
            <a:r>
              <a:rPr lang="en-US" sz="1200">
                <a:solidFill>
                  <a:srgbClr val="425563"/>
                </a:solidFill>
              </a:rPr>
              <a:t>share and take reflections on initial findings;</a:t>
            </a:r>
          </a:p>
          <a:p>
            <a:pPr marL="444500" lvl="1" indent="-176213">
              <a:spcAft>
                <a:spcPts val="300"/>
              </a:spcAft>
              <a:buFont typeface="Courier New" panose="02070309020205020404" pitchFamily="49" charset="0"/>
              <a:buChar char="o"/>
            </a:pPr>
            <a:r>
              <a:rPr lang="en-US" sz="1200">
                <a:solidFill>
                  <a:srgbClr val="425563"/>
                </a:solidFill>
              </a:rPr>
              <a:t>discuss local work regarding CYPMH waiting times; and </a:t>
            </a:r>
          </a:p>
          <a:p>
            <a:pPr marL="444500" lvl="1" indent="-176213">
              <a:buFont typeface="Courier New" panose="02070309020205020404" pitchFamily="49" charset="0"/>
              <a:buChar char="o"/>
            </a:pPr>
            <a:r>
              <a:rPr lang="en-US" sz="1200">
                <a:solidFill>
                  <a:srgbClr val="425563"/>
                </a:solidFill>
              </a:rPr>
              <a:t>learn about ICB/provider </a:t>
            </a:r>
            <a:r>
              <a:rPr lang="en-GB" sz="1200">
                <a:solidFill>
                  <a:srgbClr val="425563"/>
                </a:solidFill>
                <a:effectLst/>
                <a:latin typeface="Arial" panose="020B0604020202020204" pitchFamily="34" charset="0"/>
                <a:ea typeface="Aptos"/>
              </a:rPr>
              <a:t>plans or priorities regarding future work on CYPMH waiting times</a:t>
            </a:r>
            <a:endParaRPr lang="en-US" sz="1000">
              <a:solidFill>
                <a:srgbClr val="425563"/>
              </a:solidFill>
            </a:endParaRPr>
          </a:p>
          <a:p>
            <a:pPr marL="171450" indent="-171450">
              <a:buFont typeface="Arial" panose="020B0604020202020204" pitchFamily="34" charset="0"/>
              <a:buChar char="•"/>
            </a:pPr>
            <a:endParaRPr lang="en-US" sz="1200">
              <a:solidFill>
                <a:srgbClr val="425563"/>
              </a:solidFill>
              <a:highlight>
                <a:srgbClr val="FFFF00"/>
              </a:highlight>
            </a:endParaRPr>
          </a:p>
        </p:txBody>
      </p:sp>
      <p:sp>
        <p:nvSpPr>
          <p:cNvPr id="14" name="TextBox 13">
            <a:extLst>
              <a:ext uri="{FF2B5EF4-FFF2-40B4-BE49-F238E27FC236}">
                <a16:creationId xmlns:a16="http://schemas.microsoft.com/office/drawing/2014/main" id="{FC5A47FF-6414-7CDD-6661-5369374DD15E}"/>
              </a:ext>
            </a:extLst>
          </p:cNvPr>
          <p:cNvSpPr txBox="1"/>
          <p:nvPr/>
        </p:nvSpPr>
        <p:spPr>
          <a:xfrm>
            <a:off x="3489978" y="3404400"/>
            <a:ext cx="2520000" cy="1831271"/>
          </a:xfrm>
          <a:prstGeom prst="rect">
            <a:avLst/>
          </a:prstGeom>
          <a:noFill/>
        </p:spPr>
        <p:txBody>
          <a:bodyPr wrap="square" lIns="91440" tIns="45720" rIns="91440" bIns="45720" rtlCol="0" anchor="t">
            <a:spAutoFit/>
          </a:bodyPr>
          <a:lstStyle/>
          <a:p>
            <a:r>
              <a:rPr lang="en-US" sz="1200" b="1">
                <a:solidFill>
                  <a:srgbClr val="425563"/>
                </a:solidFill>
              </a:rPr>
              <a:t>Data collection and analysis</a:t>
            </a:r>
          </a:p>
          <a:p>
            <a:endParaRPr lang="en-US" sz="1200" b="1">
              <a:solidFill>
                <a:srgbClr val="425563"/>
              </a:solidFill>
            </a:endParaRPr>
          </a:p>
          <a:p>
            <a:pPr marL="171450" indent="-171450">
              <a:spcAft>
                <a:spcPts val="600"/>
              </a:spcAft>
              <a:buFont typeface="Arial" panose="020B0604020202020204" pitchFamily="34" charset="0"/>
              <a:buChar char="•"/>
            </a:pPr>
            <a:r>
              <a:rPr lang="en-US" sz="1200">
                <a:solidFill>
                  <a:srgbClr val="425563"/>
                </a:solidFill>
              </a:rPr>
              <a:t>Identify possible hypotheses for the findings in Phase 1 regarding causal factors</a:t>
            </a:r>
          </a:p>
          <a:p>
            <a:pPr marL="171450" indent="-171450">
              <a:spcAft>
                <a:spcPts val="600"/>
              </a:spcAft>
              <a:buFont typeface="Arial" panose="020B0604020202020204" pitchFamily="34" charset="0"/>
              <a:buChar char="•"/>
            </a:pPr>
            <a:r>
              <a:rPr lang="en-US" sz="1200">
                <a:solidFill>
                  <a:srgbClr val="425563"/>
                </a:solidFill>
              </a:rPr>
              <a:t>Perform exploratory analysis to test the feasibility of these hypotheses, where possible with the available MHSDS data</a:t>
            </a:r>
          </a:p>
        </p:txBody>
      </p:sp>
      <p:sp>
        <p:nvSpPr>
          <p:cNvPr id="2" name="Slide Number Placeholder 1">
            <a:extLst>
              <a:ext uri="{FF2B5EF4-FFF2-40B4-BE49-F238E27FC236}">
                <a16:creationId xmlns:a16="http://schemas.microsoft.com/office/drawing/2014/main" id="{A48CD7F6-5980-940B-30CF-9FA683D7022A}"/>
              </a:ext>
            </a:extLst>
          </p:cNvPr>
          <p:cNvSpPr>
            <a:spLocks noGrp="1"/>
          </p:cNvSpPr>
          <p:nvPr>
            <p:ph type="sldNum" sz="quarter" idx="15"/>
          </p:nvPr>
        </p:nvSpPr>
        <p:spPr/>
        <p:txBody>
          <a:bodyPr/>
          <a:lstStyle/>
          <a:p>
            <a:fld id="{A07651E0-1F05-4E09-9C4C-14F8B2A6F461}" type="slidenum">
              <a:rPr lang="en-GB" smtClean="0"/>
              <a:t>6</a:t>
            </a:fld>
            <a:endParaRPr lang="en-GB"/>
          </a:p>
        </p:txBody>
      </p:sp>
      <p:sp>
        <p:nvSpPr>
          <p:cNvPr id="3" name="Title 2">
            <a:extLst>
              <a:ext uri="{FF2B5EF4-FFF2-40B4-BE49-F238E27FC236}">
                <a16:creationId xmlns:a16="http://schemas.microsoft.com/office/drawing/2014/main" id="{EE74B6E7-B617-8A53-EC9A-3DE5417B4FCA}"/>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Project approach</a:t>
            </a:r>
            <a:br>
              <a:rPr lang="en-GB">
                <a:latin typeface="Arial" panose="020B0604020202020204" pitchFamily="34" charset="0"/>
                <a:cs typeface="Arial" panose="020B0604020202020204" pitchFamily="34" charset="0"/>
              </a:rPr>
            </a:br>
            <a:endParaRPr lang="en-GB">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113C039A-730C-3F47-E5D0-98B431729001}"/>
              </a:ext>
            </a:extLst>
          </p:cNvPr>
          <p:cNvSpPr>
            <a:spLocks noGrp="1"/>
          </p:cNvSpPr>
          <p:nvPr>
            <p:ph type="body" sz="quarter" idx="4294967295"/>
          </p:nvPr>
        </p:nvSpPr>
        <p:spPr>
          <a:xfrm>
            <a:off x="755551" y="1511986"/>
            <a:ext cx="10670816" cy="319530"/>
          </a:xfrm>
          <a:prstGeom prst="rect">
            <a:avLst/>
          </a:prstGeom>
        </p:spPr>
        <p:txBody>
          <a:bodyPr/>
          <a:lstStyle/>
          <a:p>
            <a:pPr marL="0" indent="0">
              <a:buNone/>
            </a:pPr>
            <a:r>
              <a:rPr lang="en-GB" sz="1400" b="0" i="0">
                <a:solidFill>
                  <a:srgbClr val="425463"/>
                </a:solidFill>
                <a:effectLst/>
              </a:rPr>
              <a:t>We took the following approach to deliver the project objectives. </a:t>
            </a:r>
          </a:p>
        </p:txBody>
      </p:sp>
      <p:sp>
        <p:nvSpPr>
          <p:cNvPr id="8" name="TextBox 7">
            <a:extLst>
              <a:ext uri="{FF2B5EF4-FFF2-40B4-BE49-F238E27FC236}">
                <a16:creationId xmlns:a16="http://schemas.microsoft.com/office/drawing/2014/main" id="{9207706A-9659-8EEA-9C48-0BF908A05A3C}"/>
              </a:ext>
            </a:extLst>
          </p:cNvPr>
          <p:cNvSpPr txBox="1"/>
          <p:nvPr/>
        </p:nvSpPr>
        <p:spPr>
          <a:xfrm rot="16200000">
            <a:off x="201786" y="2582645"/>
            <a:ext cx="703341" cy="246221"/>
          </a:xfrm>
          <a:prstGeom prst="rect">
            <a:avLst/>
          </a:prstGeom>
          <a:noFill/>
        </p:spPr>
        <p:txBody>
          <a:bodyPr wrap="square" rtlCol="0">
            <a:spAutoFit/>
          </a:bodyPr>
          <a:lstStyle/>
          <a:p>
            <a:pPr algn="ctr">
              <a:spcAft>
                <a:spcPts val="300"/>
              </a:spcAft>
            </a:pPr>
            <a:r>
              <a:rPr lang="en-GB" sz="1000">
                <a:solidFill>
                  <a:srgbClr val="425462"/>
                </a:solidFill>
                <a:effectLst/>
              </a:rPr>
              <a:t>Stage</a:t>
            </a:r>
          </a:p>
        </p:txBody>
      </p:sp>
      <p:sp>
        <p:nvSpPr>
          <p:cNvPr id="9" name="TextBox 8">
            <a:extLst>
              <a:ext uri="{FF2B5EF4-FFF2-40B4-BE49-F238E27FC236}">
                <a16:creationId xmlns:a16="http://schemas.microsoft.com/office/drawing/2014/main" id="{05070535-EA40-47DE-4980-4D5D2FFDE519}"/>
              </a:ext>
            </a:extLst>
          </p:cNvPr>
          <p:cNvSpPr txBox="1"/>
          <p:nvPr/>
        </p:nvSpPr>
        <p:spPr>
          <a:xfrm rot="16200000">
            <a:off x="-369085" y="4231903"/>
            <a:ext cx="1908216" cy="246221"/>
          </a:xfrm>
          <a:prstGeom prst="rect">
            <a:avLst/>
          </a:prstGeom>
          <a:noFill/>
        </p:spPr>
        <p:txBody>
          <a:bodyPr wrap="square" rtlCol="0">
            <a:spAutoFit/>
          </a:bodyPr>
          <a:lstStyle/>
          <a:p>
            <a:pPr algn="ctr">
              <a:spcAft>
                <a:spcPts val="300"/>
              </a:spcAft>
            </a:pPr>
            <a:r>
              <a:rPr lang="en-GB" sz="1000">
                <a:solidFill>
                  <a:srgbClr val="425462"/>
                </a:solidFill>
                <a:effectLst/>
              </a:rPr>
              <a:t>Activities</a:t>
            </a:r>
          </a:p>
        </p:txBody>
      </p:sp>
      <p:grpSp>
        <p:nvGrpSpPr>
          <p:cNvPr id="11" name="Group 10">
            <a:extLst>
              <a:ext uri="{FF2B5EF4-FFF2-40B4-BE49-F238E27FC236}">
                <a16:creationId xmlns:a16="http://schemas.microsoft.com/office/drawing/2014/main" id="{931A29EA-95A7-15D6-FA1F-93720E658C42}"/>
              </a:ext>
            </a:extLst>
          </p:cNvPr>
          <p:cNvGrpSpPr/>
          <p:nvPr/>
        </p:nvGrpSpPr>
        <p:grpSpPr>
          <a:xfrm>
            <a:off x="765634" y="2354085"/>
            <a:ext cx="10660732" cy="720000"/>
            <a:chOff x="765634" y="2354085"/>
            <a:chExt cx="10660732" cy="720000"/>
          </a:xfrm>
        </p:grpSpPr>
        <p:sp>
          <p:nvSpPr>
            <p:cNvPr id="24" name="Rectangle 23">
              <a:extLst>
                <a:ext uri="{FF2B5EF4-FFF2-40B4-BE49-F238E27FC236}">
                  <a16:creationId xmlns:a16="http://schemas.microsoft.com/office/drawing/2014/main" id="{4912D957-064E-AF63-4CDC-F5F44B0C90F7}"/>
                </a:ext>
              </a:extLst>
            </p:cNvPr>
            <p:cNvSpPr/>
            <p:nvPr/>
          </p:nvSpPr>
          <p:spPr>
            <a:xfrm>
              <a:off x="7785634" y="2354085"/>
              <a:ext cx="2340000" cy="720000"/>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3D27002-8AAD-68B9-6D59-5984D0C9DF2B}"/>
                </a:ext>
              </a:extLst>
            </p:cNvPr>
            <p:cNvSpPr/>
            <p:nvPr/>
          </p:nvSpPr>
          <p:spPr>
            <a:xfrm>
              <a:off x="765634" y="2354085"/>
              <a:ext cx="2340000" cy="720000"/>
            </a:xfrm>
            <a:prstGeom prst="rect">
              <a:avLst/>
            </a:prstGeom>
            <a:solidFill>
              <a:srgbClr val="298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C453D31-8140-362A-76C6-EE2FA8A52E13}"/>
                </a:ext>
              </a:extLst>
            </p:cNvPr>
            <p:cNvSpPr/>
            <p:nvPr/>
          </p:nvSpPr>
          <p:spPr>
            <a:xfrm>
              <a:off x="3105634" y="2354085"/>
              <a:ext cx="2340000" cy="720000"/>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EDADC6A-60D6-A403-3829-A749EB2BBE9B}"/>
                </a:ext>
              </a:extLst>
            </p:cNvPr>
            <p:cNvSpPr/>
            <p:nvPr/>
          </p:nvSpPr>
          <p:spPr>
            <a:xfrm>
              <a:off x="5539904" y="2354085"/>
              <a:ext cx="2340000" cy="720000"/>
            </a:xfrm>
            <a:prstGeom prst="rect">
              <a:avLst/>
            </a:prstGeom>
            <a:solidFill>
              <a:srgbClr val="BAD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41">
              <a:extLst>
                <a:ext uri="{FF2B5EF4-FFF2-40B4-BE49-F238E27FC236}">
                  <a16:creationId xmlns:a16="http://schemas.microsoft.com/office/drawing/2014/main" id="{D9DA3060-8C79-87EF-2FD3-834A6CECE577}"/>
                </a:ext>
              </a:extLst>
            </p:cNvPr>
            <p:cNvSpPr/>
            <p:nvPr/>
          </p:nvSpPr>
          <p:spPr>
            <a:xfrm>
              <a:off x="2696003" y="2354085"/>
              <a:ext cx="900000" cy="720000"/>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8481" h="809632">
                  <a:moveTo>
                    <a:pt x="0" y="0"/>
                  </a:moveTo>
                  <a:lnTo>
                    <a:pt x="623665" y="0"/>
                  </a:lnTo>
                  <a:lnTo>
                    <a:pt x="626247" y="0"/>
                  </a:lnTo>
                  <a:lnTo>
                    <a:pt x="626247" y="260"/>
                  </a:lnTo>
                  <a:lnTo>
                    <a:pt x="705250" y="8224"/>
                  </a:lnTo>
                  <a:cubicBezTo>
                    <a:pt x="889718" y="45972"/>
                    <a:pt x="1028481" y="209189"/>
                    <a:pt x="1028481" y="404816"/>
                  </a:cubicBezTo>
                  <a:cubicBezTo>
                    <a:pt x="1028481" y="600443"/>
                    <a:pt x="889718" y="763660"/>
                    <a:pt x="705250" y="801408"/>
                  </a:cubicBezTo>
                  <a:lnTo>
                    <a:pt x="626247" y="809372"/>
                  </a:lnTo>
                  <a:lnTo>
                    <a:pt x="626247" y="809631"/>
                  </a:lnTo>
                  <a:lnTo>
                    <a:pt x="623675" y="809631"/>
                  </a:lnTo>
                  <a:lnTo>
                    <a:pt x="623665" y="809632"/>
                  </a:lnTo>
                  <a:lnTo>
                    <a:pt x="623655" y="809631"/>
                  </a:lnTo>
                  <a:lnTo>
                    <a:pt x="0" y="809631"/>
                  </a:lnTo>
                  <a:close/>
                </a:path>
              </a:pathLst>
            </a:custGeom>
            <a:solidFill>
              <a:srgbClr val="2980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C923BB8B-D620-B150-9C19-744B1FC107DE}"/>
                </a:ext>
              </a:extLst>
            </p:cNvPr>
            <p:cNvSpPr txBox="1"/>
            <p:nvPr/>
          </p:nvSpPr>
          <p:spPr>
            <a:xfrm>
              <a:off x="803154" y="2370745"/>
              <a:ext cx="2520000" cy="686681"/>
            </a:xfrm>
            <a:prstGeom prst="rect">
              <a:avLst/>
            </a:prstGeom>
            <a:noFill/>
          </p:spPr>
          <p:txBody>
            <a:bodyPr wrap="square" lIns="180000" tIns="180000" rIns="180000" bIns="180000" rtlCol="0" anchor="ctr">
              <a:spAutoFit/>
            </a:bodyPr>
            <a:lstStyle/>
            <a:p>
              <a:r>
                <a:rPr lang="en-GB" sz="1050" b="1">
                  <a:solidFill>
                    <a:schemeClr val="bg1"/>
                  </a:solidFill>
                  <a:effectLst/>
                  <a:cs typeface="Arial" panose="020B0604020202020204" pitchFamily="34" charset="0"/>
                </a:rPr>
                <a:t>Project set-up </a:t>
              </a:r>
              <a:r>
                <a:rPr lang="en-GB" sz="1050" b="1">
                  <a:solidFill>
                    <a:schemeClr val="bg1"/>
                  </a:solidFill>
                  <a:cs typeface="Arial" panose="020B0604020202020204" pitchFamily="34" charset="0"/>
                </a:rPr>
                <a:t>and</a:t>
              </a:r>
              <a:r>
                <a:rPr lang="en-GB" sz="1050" b="1">
                  <a:solidFill>
                    <a:schemeClr val="bg1"/>
                  </a:solidFill>
                  <a:effectLst/>
                  <a:cs typeface="Arial" panose="020B0604020202020204" pitchFamily="34" charset="0"/>
                </a:rPr>
                <a:t> </a:t>
              </a:r>
              <a:r>
                <a:rPr lang="en-GB" sz="1050" b="1">
                  <a:solidFill>
                    <a:schemeClr val="bg1"/>
                  </a:solidFill>
                  <a:cs typeface="Arial" panose="020B0604020202020204" pitchFamily="34" charset="0"/>
                </a:rPr>
                <a:t>d</a:t>
              </a:r>
              <a:r>
                <a:rPr lang="en-GB" sz="1050" b="1">
                  <a:solidFill>
                    <a:schemeClr val="bg1"/>
                  </a:solidFill>
                  <a:effectLst/>
                  <a:cs typeface="Arial" panose="020B0604020202020204" pitchFamily="34" charset="0"/>
                </a:rPr>
                <a:t>iscovery</a:t>
              </a:r>
              <a:endParaRPr lang="en-GB" sz="1050">
                <a:solidFill>
                  <a:schemeClr val="bg1"/>
                </a:solidFill>
                <a:effectLst/>
                <a:cs typeface="Arial" panose="020B0604020202020204" pitchFamily="34" charset="0"/>
              </a:endParaRPr>
            </a:p>
          </p:txBody>
        </p:sp>
        <p:sp>
          <p:nvSpPr>
            <p:cNvPr id="27" name="Freeform 43">
              <a:extLst>
                <a:ext uri="{FF2B5EF4-FFF2-40B4-BE49-F238E27FC236}">
                  <a16:creationId xmlns:a16="http://schemas.microsoft.com/office/drawing/2014/main" id="{CD2CC02B-B454-B70E-C2FA-5FA42FF668C4}"/>
                </a:ext>
              </a:extLst>
            </p:cNvPr>
            <p:cNvSpPr/>
            <p:nvPr/>
          </p:nvSpPr>
          <p:spPr>
            <a:xfrm>
              <a:off x="5306139" y="2354085"/>
              <a:ext cx="900000" cy="720000"/>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8481" h="809632">
                  <a:moveTo>
                    <a:pt x="0" y="0"/>
                  </a:moveTo>
                  <a:lnTo>
                    <a:pt x="623665" y="0"/>
                  </a:lnTo>
                  <a:lnTo>
                    <a:pt x="626247" y="0"/>
                  </a:lnTo>
                  <a:lnTo>
                    <a:pt x="626247" y="260"/>
                  </a:lnTo>
                  <a:lnTo>
                    <a:pt x="705250" y="8224"/>
                  </a:lnTo>
                  <a:cubicBezTo>
                    <a:pt x="889718" y="45972"/>
                    <a:pt x="1028481" y="209189"/>
                    <a:pt x="1028481" y="404816"/>
                  </a:cubicBezTo>
                  <a:cubicBezTo>
                    <a:pt x="1028481" y="600443"/>
                    <a:pt x="889718" y="763660"/>
                    <a:pt x="705250" y="801408"/>
                  </a:cubicBezTo>
                  <a:lnTo>
                    <a:pt x="626247" y="809372"/>
                  </a:lnTo>
                  <a:lnTo>
                    <a:pt x="626247" y="809631"/>
                  </a:lnTo>
                  <a:lnTo>
                    <a:pt x="623675" y="809631"/>
                  </a:lnTo>
                  <a:lnTo>
                    <a:pt x="623665" y="809632"/>
                  </a:lnTo>
                  <a:lnTo>
                    <a:pt x="623655" y="809631"/>
                  </a:lnTo>
                  <a:lnTo>
                    <a:pt x="0" y="809631"/>
                  </a:lnTo>
                  <a:close/>
                </a:path>
              </a:pathLst>
            </a:cu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44">
              <a:extLst>
                <a:ext uri="{FF2B5EF4-FFF2-40B4-BE49-F238E27FC236}">
                  <a16:creationId xmlns:a16="http://schemas.microsoft.com/office/drawing/2014/main" id="{6919824F-339B-0F08-5703-CF4D83D285A1}"/>
                </a:ext>
              </a:extLst>
            </p:cNvPr>
            <p:cNvSpPr/>
            <p:nvPr/>
          </p:nvSpPr>
          <p:spPr>
            <a:xfrm>
              <a:off x="7879904" y="2354085"/>
              <a:ext cx="900000" cy="720000"/>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8481" h="809632">
                  <a:moveTo>
                    <a:pt x="0" y="0"/>
                  </a:moveTo>
                  <a:lnTo>
                    <a:pt x="623665" y="0"/>
                  </a:lnTo>
                  <a:lnTo>
                    <a:pt x="626247" y="0"/>
                  </a:lnTo>
                  <a:lnTo>
                    <a:pt x="626247" y="260"/>
                  </a:lnTo>
                  <a:lnTo>
                    <a:pt x="705250" y="8224"/>
                  </a:lnTo>
                  <a:cubicBezTo>
                    <a:pt x="889718" y="45972"/>
                    <a:pt x="1028481" y="209189"/>
                    <a:pt x="1028481" y="404816"/>
                  </a:cubicBezTo>
                  <a:cubicBezTo>
                    <a:pt x="1028481" y="600443"/>
                    <a:pt x="889718" y="763660"/>
                    <a:pt x="705250" y="801408"/>
                  </a:cubicBezTo>
                  <a:lnTo>
                    <a:pt x="626247" y="809372"/>
                  </a:lnTo>
                  <a:lnTo>
                    <a:pt x="626247" y="809631"/>
                  </a:lnTo>
                  <a:lnTo>
                    <a:pt x="623675" y="809631"/>
                  </a:lnTo>
                  <a:lnTo>
                    <a:pt x="623665" y="809632"/>
                  </a:lnTo>
                  <a:lnTo>
                    <a:pt x="623655" y="809631"/>
                  </a:lnTo>
                  <a:lnTo>
                    <a:pt x="0" y="809631"/>
                  </a:lnTo>
                  <a:close/>
                </a:path>
              </a:pathLst>
            </a:custGeom>
            <a:solidFill>
              <a:srgbClr val="BADFD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BDBA32D6-DD0F-A7F6-7500-95F64A42B06C}"/>
                </a:ext>
              </a:extLst>
            </p:cNvPr>
            <p:cNvSpPr txBox="1"/>
            <p:nvPr/>
          </p:nvSpPr>
          <p:spPr>
            <a:xfrm>
              <a:off x="3701230" y="2451536"/>
              <a:ext cx="2166983" cy="525098"/>
            </a:xfrm>
            <a:prstGeom prst="rect">
              <a:avLst/>
            </a:prstGeom>
            <a:noFill/>
          </p:spPr>
          <p:txBody>
            <a:bodyPr wrap="square" lIns="180000" tIns="180000" rIns="180000" bIns="180000" rtlCol="0" anchor="ctr">
              <a:spAutoFit/>
            </a:bodyPr>
            <a:lstStyle/>
            <a:p>
              <a:pPr algn="ctr"/>
              <a:r>
                <a:rPr lang="en-GB" sz="1050" b="1">
                  <a:solidFill>
                    <a:schemeClr val="bg1"/>
                  </a:solidFill>
                  <a:effectLst/>
                  <a:cs typeface="Arial" panose="020B0604020202020204" pitchFamily="34" charset="0"/>
                </a:rPr>
                <a:t>Data collection and analysis</a:t>
              </a:r>
              <a:endParaRPr lang="en-GB" sz="1050">
                <a:solidFill>
                  <a:schemeClr val="bg1"/>
                </a:solidFill>
                <a:effectLst/>
                <a:cs typeface="Arial" panose="020B0604020202020204" pitchFamily="34" charset="0"/>
              </a:endParaRPr>
            </a:p>
          </p:txBody>
        </p:sp>
        <p:sp>
          <p:nvSpPr>
            <p:cNvPr id="30" name="TextBox 29">
              <a:extLst>
                <a:ext uri="{FF2B5EF4-FFF2-40B4-BE49-F238E27FC236}">
                  <a16:creationId xmlns:a16="http://schemas.microsoft.com/office/drawing/2014/main" id="{E774F33F-D5A7-CF64-9A8F-D4C347D99401}"/>
                </a:ext>
              </a:extLst>
            </p:cNvPr>
            <p:cNvSpPr txBox="1"/>
            <p:nvPr/>
          </p:nvSpPr>
          <p:spPr>
            <a:xfrm>
              <a:off x="6321247" y="2451536"/>
              <a:ext cx="1996387" cy="525098"/>
            </a:xfrm>
            <a:prstGeom prst="rect">
              <a:avLst/>
            </a:prstGeom>
            <a:noFill/>
          </p:spPr>
          <p:txBody>
            <a:bodyPr wrap="none" lIns="0" tIns="0" rIns="0" bIns="0" rtlCol="0" anchor="ctr">
              <a:noAutofit/>
            </a:bodyPr>
            <a:lstStyle/>
            <a:p>
              <a:pPr algn="ctr"/>
              <a:r>
                <a:rPr lang="en-GB" sz="1050" b="1">
                  <a:solidFill>
                    <a:srgbClr val="425463"/>
                  </a:solidFill>
                  <a:cs typeface="Arial" panose="020B0604020202020204" pitchFamily="34" charset="0"/>
                </a:rPr>
                <a:t>Stakeholder engagement</a:t>
              </a:r>
            </a:p>
          </p:txBody>
        </p:sp>
        <p:sp>
          <p:nvSpPr>
            <p:cNvPr id="31" name="TextBox 30">
              <a:extLst>
                <a:ext uri="{FF2B5EF4-FFF2-40B4-BE49-F238E27FC236}">
                  <a16:creationId xmlns:a16="http://schemas.microsoft.com/office/drawing/2014/main" id="{30FACFE8-737A-7BAA-5823-9C108D75D11A}"/>
                </a:ext>
              </a:extLst>
            </p:cNvPr>
            <p:cNvSpPr txBox="1">
              <a:spLocks/>
            </p:cNvSpPr>
            <p:nvPr/>
          </p:nvSpPr>
          <p:spPr>
            <a:xfrm>
              <a:off x="8874174" y="2354085"/>
              <a:ext cx="2552192" cy="720000"/>
            </a:xfrm>
            <a:prstGeom prst="rect">
              <a:avLst/>
            </a:prstGeom>
            <a:solidFill>
              <a:srgbClr val="E8EDEE"/>
            </a:solidFill>
          </p:spPr>
          <p:txBody>
            <a:bodyPr wrap="square" lIns="180000" tIns="180000" rIns="180000" bIns="180000" rtlCol="0" anchor="ctr">
              <a:noAutofit/>
            </a:bodyPr>
            <a:lstStyle/>
            <a:p>
              <a:pPr algn="ctr"/>
              <a:r>
                <a:rPr lang="en-GB" sz="1050" b="1">
                  <a:solidFill>
                    <a:srgbClr val="425463"/>
                  </a:solidFill>
                  <a:effectLst/>
                  <a:cs typeface="Arial" panose="020B0604020202020204" pitchFamily="34" charset="0"/>
                </a:rPr>
                <a:t>Report and recommendations</a:t>
              </a:r>
            </a:p>
          </p:txBody>
        </p:sp>
      </p:grpSp>
      <p:sp>
        <p:nvSpPr>
          <p:cNvPr id="18" name="TextBox 17">
            <a:extLst>
              <a:ext uri="{FF2B5EF4-FFF2-40B4-BE49-F238E27FC236}">
                <a16:creationId xmlns:a16="http://schemas.microsoft.com/office/drawing/2014/main" id="{E61CAC87-8943-3758-E152-1EE071B2C362}"/>
              </a:ext>
            </a:extLst>
          </p:cNvPr>
          <p:cNvSpPr txBox="1"/>
          <p:nvPr/>
        </p:nvSpPr>
        <p:spPr>
          <a:xfrm>
            <a:off x="8935606" y="3404400"/>
            <a:ext cx="2520000" cy="2569934"/>
          </a:xfrm>
          <a:prstGeom prst="rect">
            <a:avLst/>
          </a:prstGeom>
          <a:noFill/>
        </p:spPr>
        <p:txBody>
          <a:bodyPr wrap="square" rtlCol="0">
            <a:spAutoFit/>
          </a:bodyPr>
          <a:lstStyle/>
          <a:p>
            <a:r>
              <a:rPr lang="en-US" sz="1200" b="1">
                <a:solidFill>
                  <a:srgbClr val="425563"/>
                </a:solidFill>
              </a:rPr>
              <a:t>Report and recommendations</a:t>
            </a:r>
          </a:p>
          <a:p>
            <a:endParaRPr lang="en-US" sz="1200" b="1">
              <a:solidFill>
                <a:srgbClr val="425563"/>
              </a:solidFill>
            </a:endParaRPr>
          </a:p>
          <a:p>
            <a:pPr marL="171450" indent="-171450">
              <a:spcAft>
                <a:spcPts val="600"/>
              </a:spcAft>
              <a:buFont typeface="Arial" panose="020B0604020202020204" pitchFamily="34" charset="0"/>
              <a:buChar char="•"/>
            </a:pPr>
            <a:r>
              <a:rPr lang="en-US" sz="1200">
                <a:solidFill>
                  <a:srgbClr val="425563"/>
                </a:solidFill>
              </a:rPr>
              <a:t>Use insights from stakeholder engagement and data analysis to develop findings that direct targeted work locally and regionally to understand the causal factors behind variation in waiting times</a:t>
            </a:r>
          </a:p>
          <a:p>
            <a:pPr marL="171450" indent="-171450">
              <a:buFont typeface="Arial" panose="020B0604020202020204" pitchFamily="34" charset="0"/>
              <a:buChar char="•"/>
            </a:pPr>
            <a:r>
              <a:rPr lang="en-US" sz="1200">
                <a:solidFill>
                  <a:srgbClr val="425563"/>
                </a:solidFill>
              </a:rPr>
              <a:t>Develop recommendations for advancing the understanding of CYPMH waiting times through data</a:t>
            </a:r>
          </a:p>
        </p:txBody>
      </p:sp>
    </p:spTree>
    <p:extLst>
      <p:ext uri="{BB962C8B-B14F-4D97-AF65-F5344CB8AC3E}">
        <p14:creationId xmlns:p14="http://schemas.microsoft.com/office/powerpoint/2010/main" val="3175293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A6AB4E-1B6E-8749-DA00-F69CAB9CF21C}"/>
              </a:ext>
            </a:extLst>
          </p:cNvPr>
          <p:cNvSpPr>
            <a:spLocks noGrp="1"/>
          </p:cNvSpPr>
          <p:nvPr>
            <p:ph type="body" sz="quarter" idx="11"/>
          </p:nvPr>
        </p:nvSpPr>
        <p:spPr>
          <a:xfrm>
            <a:off x="762702" y="1303753"/>
            <a:ext cx="5333298" cy="5181185"/>
          </a:xfrm>
        </p:spPr>
        <p:txBody>
          <a:bodyPr/>
          <a:lstStyle/>
          <a:p>
            <a:pPr>
              <a:lnSpc>
                <a:spcPct val="100000"/>
              </a:lnSpc>
              <a:spcBef>
                <a:spcPts val="0"/>
              </a:spcBef>
              <a:spcAft>
                <a:spcPts val="1200"/>
              </a:spcAft>
            </a:pPr>
            <a:r>
              <a:rPr lang="en-US" dirty="0">
                <a:latin typeface="+mn-lt"/>
              </a:rPr>
              <a:t>During Phase 1, we determined that to conduct valuable analysis, we would need to access patient-level NHS datasets. Multiple stakeholders informed us that provider data would be the most reliable and accurate source. However, access to patient-level provider or Mental Health Services Data Set (MHSDS) data was unfortunately not feasible due to constraints on data sharing.</a:t>
            </a:r>
          </a:p>
          <a:p>
            <a:pPr>
              <a:spcBef>
                <a:spcPts val="0"/>
              </a:spcBef>
              <a:spcAft>
                <a:spcPts val="1200"/>
              </a:spcAft>
            </a:pPr>
            <a:r>
              <a:rPr lang="en-US" dirty="0">
                <a:latin typeface="+mn-lt"/>
              </a:rPr>
              <a:t>The NHS England London region team</a:t>
            </a:r>
            <a:r>
              <a:rPr lang="en-US" b="1" dirty="0">
                <a:latin typeface="+mn-lt"/>
              </a:rPr>
              <a:t> </a:t>
            </a:r>
            <a:r>
              <a:rPr lang="en-US" dirty="0">
                <a:latin typeface="+mn-lt"/>
              </a:rPr>
              <a:t>provided a </a:t>
            </a:r>
            <a:r>
              <a:rPr lang="en-US" b="1" dirty="0" err="1">
                <a:latin typeface="+mn-lt"/>
              </a:rPr>
              <a:t>pseudonymised</a:t>
            </a:r>
            <a:r>
              <a:rPr lang="en-US" b="1" dirty="0">
                <a:latin typeface="+mn-lt"/>
              </a:rPr>
              <a:t> extract of MHSDS data covering referrals from April 2019 to July 2023</a:t>
            </a:r>
            <a:r>
              <a:rPr lang="en-US" dirty="0">
                <a:latin typeface="+mn-lt"/>
              </a:rPr>
              <a:t>.</a:t>
            </a:r>
          </a:p>
          <a:p>
            <a:pPr>
              <a:spcBef>
                <a:spcPts val="0"/>
              </a:spcBef>
              <a:spcAft>
                <a:spcPts val="1200"/>
              </a:spcAft>
            </a:pPr>
            <a:r>
              <a:rPr lang="en-US" dirty="0">
                <a:latin typeface="Arial" panose="020B0604020202020204" pitchFamily="34" charset="0"/>
                <a:cs typeface="Arial" panose="020B0604020202020204" pitchFamily="34" charset="0"/>
              </a:rPr>
              <a:t>This dataset is a </a:t>
            </a:r>
            <a:r>
              <a:rPr lang="en-US" dirty="0" err="1">
                <a:latin typeface="Arial" panose="020B0604020202020204" pitchFamily="34" charset="0"/>
                <a:cs typeface="Arial" panose="020B0604020202020204" pitchFamily="34" charset="0"/>
              </a:rPr>
              <a:t>pseudonymised</a:t>
            </a:r>
            <a:r>
              <a:rPr lang="en-US" dirty="0">
                <a:latin typeface="Arial" panose="020B0604020202020204" pitchFamily="34" charset="0"/>
                <a:cs typeface="Arial" panose="020B0604020202020204" pitchFamily="34" charset="0"/>
              </a:rPr>
              <a:t> record of the dates and types of all patient referrals, first care contacts and second care contacts for mental health services across the London region. </a:t>
            </a:r>
            <a:r>
              <a:rPr lang="en-US" dirty="0"/>
              <a:t>The dataset</a:t>
            </a:r>
            <a:r>
              <a:rPr lang="en-US" dirty="0">
                <a:latin typeface="Arial" panose="020B0604020202020204" pitchFamily="34" charset="0"/>
                <a:cs typeface="Arial" panose="020B0604020202020204" pitchFamily="34" charset="0"/>
              </a:rPr>
              <a:t> also contains</a:t>
            </a:r>
            <a:r>
              <a:rPr lang="en-US" dirty="0"/>
              <a:t> </a:t>
            </a:r>
            <a:r>
              <a:rPr lang="en-US" dirty="0">
                <a:latin typeface="Arial" panose="020B0604020202020204" pitchFamily="34" charset="0"/>
                <a:cs typeface="Arial" panose="020B0604020202020204" pitchFamily="34" charset="0"/>
              </a:rPr>
              <a:t>accompanying information on each patient’s personal characteristics to allow demographic analysis. </a:t>
            </a:r>
            <a:r>
              <a:rPr lang="en-GB" dirty="0">
                <a:latin typeface="Arial" panose="020B0604020202020204" pitchFamily="34" charset="0"/>
                <a:cs typeface="Arial" panose="020B0604020202020204" pitchFamily="34" charset="0"/>
              </a:rPr>
              <a:t>Unattended </a:t>
            </a:r>
            <a:r>
              <a:rPr lang="en-GB" dirty="0"/>
              <a:t>c</a:t>
            </a:r>
            <a:r>
              <a:rPr lang="en-GB" dirty="0">
                <a:latin typeface="Arial" panose="020B0604020202020204" pitchFamily="34" charset="0"/>
                <a:cs typeface="Arial" panose="020B0604020202020204" pitchFamily="34" charset="0"/>
              </a:rPr>
              <a:t>are </a:t>
            </a:r>
            <a:r>
              <a:rPr lang="en-GB" dirty="0"/>
              <a:t>c</a:t>
            </a:r>
            <a:r>
              <a:rPr lang="en-GB" dirty="0">
                <a:latin typeface="Arial" panose="020B0604020202020204" pitchFamily="34" charset="0"/>
                <a:cs typeface="Arial" panose="020B0604020202020204" pitchFamily="34" charset="0"/>
              </a:rPr>
              <a:t>ontacts and </a:t>
            </a:r>
            <a:r>
              <a:rPr lang="en-GB" dirty="0"/>
              <a:t>p</a:t>
            </a:r>
            <a:r>
              <a:rPr lang="en-GB" dirty="0">
                <a:latin typeface="Arial" panose="020B0604020202020204" pitchFamily="34" charset="0"/>
                <a:cs typeface="Arial" panose="020B0604020202020204" pitchFamily="34" charset="0"/>
              </a:rPr>
              <a:t>atients registered to out of London GP practices were excluded.​ </a:t>
            </a:r>
            <a:r>
              <a:rPr lang="en-US" dirty="0"/>
              <a:t>F</a:t>
            </a:r>
            <a:r>
              <a:rPr lang="en-US" dirty="0">
                <a:latin typeface="Arial" panose="020B0604020202020204" pitchFamily="34" charset="0"/>
                <a:cs typeface="Arial" panose="020B0604020202020204" pitchFamily="34" charset="0"/>
              </a:rPr>
              <a:t>ields present in the dataset are shown in the adjacent table.</a:t>
            </a:r>
          </a:p>
          <a:p>
            <a:pPr>
              <a:spcBef>
                <a:spcPts val="0"/>
              </a:spcBef>
              <a:spcAft>
                <a:spcPts val="1200"/>
              </a:spcAft>
            </a:pPr>
            <a:r>
              <a:rPr lang="en-US" dirty="0">
                <a:latin typeface="Arial" panose="020B0604020202020204" pitchFamily="34" charset="0"/>
                <a:cs typeface="Arial" panose="020B0604020202020204" pitchFamily="34" charset="0"/>
              </a:rPr>
              <a:t>This dataset has enabled us to </a:t>
            </a:r>
            <a:r>
              <a:rPr lang="en-US" dirty="0" err="1">
                <a:latin typeface="Arial" panose="020B0604020202020204" pitchFamily="34" charset="0"/>
                <a:cs typeface="Arial" panose="020B0604020202020204" pitchFamily="34" charset="0"/>
              </a:rPr>
              <a:t>analyse</a:t>
            </a:r>
            <a:r>
              <a:rPr lang="en-US" dirty="0">
                <a:latin typeface="Arial" panose="020B0604020202020204" pitchFamily="34" charset="0"/>
                <a:cs typeface="Arial" panose="020B0604020202020204" pitchFamily="34" charset="0"/>
              </a:rPr>
              <a:t> correlations and patterns in waiting times by gender, ethnicity, provider, service type, and over time, as well as the intersections of these factors.</a:t>
            </a:r>
          </a:p>
          <a:p>
            <a:pPr>
              <a:spcBef>
                <a:spcPts val="0"/>
              </a:spcBef>
              <a:spcAft>
                <a:spcPts val="1200"/>
              </a:spcAft>
            </a:pPr>
            <a:r>
              <a:rPr lang="en-US" b="1" u="sng" dirty="0">
                <a:latin typeface="Arial"/>
                <a:cs typeface="Arial"/>
              </a:rPr>
              <a:t>Constraints</a:t>
            </a:r>
          </a:p>
          <a:p>
            <a:pPr>
              <a:spcBef>
                <a:spcPts val="0"/>
              </a:spcBef>
              <a:spcAft>
                <a:spcPts val="1200"/>
              </a:spcAft>
            </a:pPr>
            <a:r>
              <a:rPr lang="en-US" dirty="0">
                <a:latin typeface="Arial"/>
                <a:cs typeface="Arial"/>
              </a:rPr>
              <a:t>While this project identifies and explores the nature of variation in mental health waiting times, we cannot accurately identify causative factors from only this data. Many other impacting factors such as methods of triaging, referral sources, workforce levels and composition, access to facilities etc. are unavailable to us.</a:t>
            </a:r>
          </a:p>
        </p:txBody>
      </p:sp>
      <p:sp>
        <p:nvSpPr>
          <p:cNvPr id="14" name="Text Placeholder 13">
            <a:extLst>
              <a:ext uri="{FF2B5EF4-FFF2-40B4-BE49-F238E27FC236}">
                <a16:creationId xmlns:a16="http://schemas.microsoft.com/office/drawing/2014/main" id="{0A054C77-B165-155D-35E2-BF566CB71126}"/>
              </a:ext>
            </a:extLst>
          </p:cNvPr>
          <p:cNvSpPr>
            <a:spLocks noGrp="1"/>
          </p:cNvSpPr>
          <p:nvPr>
            <p:ph type="body" sz="quarter" idx="13"/>
          </p:nvPr>
        </p:nvSpPr>
        <p:spPr>
          <a:xfrm>
            <a:off x="762701" y="770774"/>
            <a:ext cx="4801043" cy="370049"/>
          </a:xfrm>
        </p:spPr>
        <p:txBody>
          <a:bodyPr/>
          <a:lstStyle/>
          <a:p>
            <a:r>
              <a:rPr lang="en-US">
                <a:latin typeface="Arial" panose="020B0604020202020204" pitchFamily="34" charset="0"/>
                <a:cs typeface="Arial" panose="020B0604020202020204" pitchFamily="34" charset="0"/>
              </a:rPr>
              <a:t>Data considered for analysis</a:t>
            </a:r>
            <a:endParaRPr lang="en-GB"/>
          </a:p>
        </p:txBody>
      </p:sp>
      <p:sp>
        <p:nvSpPr>
          <p:cNvPr id="2" name="Slide Number Placeholder 1">
            <a:extLst>
              <a:ext uri="{FF2B5EF4-FFF2-40B4-BE49-F238E27FC236}">
                <a16:creationId xmlns:a16="http://schemas.microsoft.com/office/drawing/2014/main" id="{5368BBF0-A7F4-61E2-D5F1-76DD7F81BC9C}"/>
              </a:ext>
            </a:extLst>
          </p:cNvPr>
          <p:cNvSpPr>
            <a:spLocks noGrp="1"/>
          </p:cNvSpPr>
          <p:nvPr>
            <p:ph type="sldNum" sz="quarter" idx="4294967295"/>
          </p:nvPr>
        </p:nvSpPr>
        <p:spPr>
          <a:xfrm>
            <a:off x="11303000" y="6484938"/>
            <a:ext cx="889000" cy="365125"/>
          </a:xfrm>
        </p:spPr>
        <p:txBody>
          <a:bodyPr/>
          <a:lstStyle/>
          <a:p>
            <a:fld id="{CF839E00-920F-44B0-A87D-3D18AF2DE1AE}" type="slidenum">
              <a:rPr lang="en-GB" smtClean="0"/>
              <a:t>7</a:t>
            </a:fld>
            <a:endParaRPr lang="en-GB"/>
          </a:p>
        </p:txBody>
      </p:sp>
      <p:graphicFrame>
        <p:nvGraphicFramePr>
          <p:cNvPr id="7" name="Table 9">
            <a:extLst>
              <a:ext uri="{FF2B5EF4-FFF2-40B4-BE49-F238E27FC236}">
                <a16:creationId xmlns:a16="http://schemas.microsoft.com/office/drawing/2014/main" id="{199600EC-0D88-E3E7-B3E0-4151224DC2AD}"/>
              </a:ext>
            </a:extLst>
          </p:cNvPr>
          <p:cNvGraphicFramePr>
            <a:graphicFrameLocks noGrp="1"/>
          </p:cNvGraphicFramePr>
          <p:nvPr>
            <p:extLst>
              <p:ext uri="{D42A27DB-BD31-4B8C-83A1-F6EECF244321}">
                <p14:modId xmlns:p14="http://schemas.microsoft.com/office/powerpoint/2010/main" val="448045576"/>
              </p:ext>
            </p:extLst>
          </p:nvPr>
        </p:nvGraphicFramePr>
        <p:xfrm>
          <a:off x="6329998" y="2374364"/>
          <a:ext cx="4739003" cy="3870960"/>
        </p:xfrm>
        <a:graphic>
          <a:graphicData uri="http://schemas.openxmlformats.org/drawingml/2006/table">
            <a:tbl>
              <a:tblPr firstRow="1">
                <a:tableStyleId>{5C22544A-7EE6-4342-B048-85BDC9FD1C3A}</a:tableStyleId>
              </a:tblPr>
              <a:tblGrid>
                <a:gridCol w="2599900">
                  <a:extLst>
                    <a:ext uri="{9D8B030D-6E8A-4147-A177-3AD203B41FA5}">
                      <a16:colId xmlns:a16="http://schemas.microsoft.com/office/drawing/2014/main" val="2716000436"/>
                    </a:ext>
                  </a:extLst>
                </a:gridCol>
                <a:gridCol w="1338680">
                  <a:extLst>
                    <a:ext uri="{9D8B030D-6E8A-4147-A177-3AD203B41FA5}">
                      <a16:colId xmlns:a16="http://schemas.microsoft.com/office/drawing/2014/main" val="324637393"/>
                    </a:ext>
                  </a:extLst>
                </a:gridCol>
                <a:gridCol w="800423">
                  <a:extLst>
                    <a:ext uri="{9D8B030D-6E8A-4147-A177-3AD203B41FA5}">
                      <a16:colId xmlns:a16="http://schemas.microsoft.com/office/drawing/2014/main" val="1426913455"/>
                    </a:ext>
                  </a:extLst>
                </a:gridCol>
              </a:tblGrid>
              <a:tr h="346679">
                <a:tc>
                  <a:txBody>
                    <a:bodyPr/>
                    <a:lstStyle/>
                    <a:p>
                      <a:pPr marL="88900" indent="0" algn="l" fontAlgn="b"/>
                      <a:r>
                        <a:rPr lang="en-GB" sz="1000" b="1" i="0" u="none" strike="noStrike" dirty="0">
                          <a:solidFill>
                            <a:srgbClr val="FFFFFF"/>
                          </a:solidFill>
                          <a:effectLst/>
                          <a:latin typeface="+mn-lt"/>
                        </a:rPr>
                        <a:t>Field name</a:t>
                      </a: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88900" indent="0" algn="l" fontAlgn="b"/>
                      <a:r>
                        <a:rPr lang="en-GB" sz="1000" b="1" i="0" u="none" strike="noStrike">
                          <a:solidFill>
                            <a:srgbClr val="FFFFFF"/>
                          </a:solidFill>
                          <a:effectLst/>
                          <a:latin typeface="+mn-lt"/>
                        </a:rPr>
                        <a:t>Derived dimension</a:t>
                      </a: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88900" indent="0" algn="l" fontAlgn="b"/>
                      <a:r>
                        <a:rPr lang="en-GB" sz="1000" b="1" i="0" u="none" strike="noStrike">
                          <a:solidFill>
                            <a:srgbClr val="FFFFFF"/>
                          </a:solidFill>
                          <a:effectLst/>
                          <a:latin typeface="+mn-lt"/>
                        </a:rPr>
                        <a:t>Field of interest?</a:t>
                      </a: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761383418"/>
                  </a:ext>
                </a:extLst>
              </a:tr>
              <a:tr h="213341">
                <a:tc>
                  <a:txBody>
                    <a:bodyPr/>
                    <a:lstStyle/>
                    <a:p>
                      <a:pPr marL="71755" algn="l" fontAlgn="b">
                        <a:spcBef>
                          <a:spcPts val="0"/>
                        </a:spcBef>
                      </a:pPr>
                      <a:r>
                        <a:rPr lang="en-GB" sz="1000" b="0" i="0" u="none" strike="noStrike">
                          <a:solidFill>
                            <a:srgbClr val="425463"/>
                          </a:solidFill>
                          <a:effectLst/>
                          <a:latin typeface="+mn-lt"/>
                        </a:rPr>
                        <a:t>Pseudo Patient Number</a:t>
                      </a: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1755" algn="l" fontAlgn="b"/>
                      <a:r>
                        <a:rPr lang="en-GB" sz="1000" b="0" i="0" u="none" strike="noStrike">
                          <a:solidFill>
                            <a:srgbClr val="425463"/>
                          </a:solidFill>
                          <a:effectLst/>
                          <a:latin typeface="+mn-lt"/>
                        </a:rPr>
                        <a:t>Counts of referrals</a:t>
                      </a: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000" b="0" i="0" u="none" strike="noStrike">
                        <a:solidFill>
                          <a:srgbClr val="425463"/>
                        </a:solidFill>
                        <a:effectLst/>
                        <a:latin typeface="+mn-lt"/>
                      </a:endParaRP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8834615"/>
                  </a:ext>
                </a:extLst>
              </a:tr>
              <a:tr h="213341">
                <a:tc>
                  <a:txBody>
                    <a:bodyPr/>
                    <a:lstStyle/>
                    <a:p>
                      <a:pPr marL="71755" algn="l" fontAlgn="b">
                        <a:spcBef>
                          <a:spcPts val="0"/>
                        </a:spcBef>
                      </a:pPr>
                      <a:r>
                        <a:rPr lang="en-GB" sz="1000" b="0" i="0" u="none" strike="noStrike">
                          <a:solidFill>
                            <a:srgbClr val="425463"/>
                          </a:solidFill>
                          <a:effectLst/>
                          <a:latin typeface="+mn-lt"/>
                        </a:rPr>
                        <a:t>Pseudo Patient ReferralID</a:t>
                      </a: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l" fontAlgn="b"/>
                      <a:endParaRPr lang="en-GB" sz="1000" b="0" i="0" u="none" strike="noStrike">
                        <a:solidFill>
                          <a:srgbClr val="425463"/>
                        </a:solidFill>
                        <a:effectLst/>
                        <a:latin typeface="+mn-lt"/>
                      </a:endParaRP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000" b="0" i="0" u="none" strike="noStrike">
                        <a:solidFill>
                          <a:srgbClr val="425463"/>
                        </a:solidFill>
                        <a:effectLst/>
                        <a:latin typeface="+mn-lt"/>
                      </a:endParaRP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4130800"/>
                  </a:ext>
                </a:extLst>
              </a:tr>
              <a:tr h="213341">
                <a:tc>
                  <a:txBody>
                    <a:bodyPr/>
                    <a:lstStyle/>
                    <a:p>
                      <a:pPr marL="71755" algn="l" fontAlgn="b">
                        <a:spcBef>
                          <a:spcPts val="0"/>
                        </a:spcBef>
                      </a:pPr>
                      <a:r>
                        <a:rPr lang="en-GB" sz="1000" b="0" i="0" u="none" strike="noStrike" dirty="0">
                          <a:solidFill>
                            <a:srgbClr val="425463"/>
                          </a:solidFill>
                          <a:effectLst/>
                          <a:latin typeface="+mn-lt"/>
                        </a:rPr>
                        <a:t>Gender</a:t>
                      </a: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marL="71755" algn="l" fontAlgn="b"/>
                      <a:r>
                        <a:rPr lang="en-GB" sz="1000" b="0" i="0" u="none" strike="noStrike">
                          <a:solidFill>
                            <a:srgbClr val="425463"/>
                          </a:solidFill>
                          <a:effectLst/>
                          <a:latin typeface="+mn-lt"/>
                        </a:rPr>
                        <a:t>Gender</a:t>
                      </a: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algn="ctr" fontAlgn="b"/>
                      <a:r>
                        <a:rPr lang="en-GB" sz="1000" b="0" i="0" u="none" strike="noStrike">
                          <a:solidFill>
                            <a:srgbClr val="425463"/>
                          </a:solidFill>
                          <a:effectLst/>
                          <a:latin typeface="+mn-lt"/>
                        </a:rPr>
                        <a:t>Y</a:t>
                      </a: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extLst>
                  <a:ext uri="{0D108BD9-81ED-4DB2-BD59-A6C34878D82A}">
                    <a16:rowId xmlns:a16="http://schemas.microsoft.com/office/drawing/2014/main" val="1687921213"/>
                  </a:ext>
                </a:extLst>
              </a:tr>
              <a:tr h="213341">
                <a:tc>
                  <a:txBody>
                    <a:bodyPr/>
                    <a:lstStyle/>
                    <a:p>
                      <a:pPr marL="71755" algn="l" fontAlgn="b">
                        <a:spcBef>
                          <a:spcPts val="0"/>
                        </a:spcBef>
                      </a:pPr>
                      <a:r>
                        <a:rPr lang="en-GB" sz="1000" b="0" i="0" u="none" strike="noStrike" dirty="0">
                          <a:solidFill>
                            <a:srgbClr val="425463"/>
                          </a:solidFill>
                          <a:effectLst/>
                          <a:latin typeface="+mn-lt"/>
                        </a:rPr>
                        <a:t>Derived Broad Ethnic Category</a:t>
                      </a: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marL="71755" algn="l" fontAlgn="b"/>
                      <a:r>
                        <a:rPr lang="en-GB" sz="1000" b="0" i="0" u="none" strike="noStrike" dirty="0">
                          <a:solidFill>
                            <a:srgbClr val="425463"/>
                          </a:solidFill>
                          <a:effectLst/>
                          <a:latin typeface="+mn-lt"/>
                        </a:rPr>
                        <a:t>Ethnicity</a:t>
                      </a: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algn="ctr" fontAlgn="b"/>
                      <a:r>
                        <a:rPr lang="en-GB" sz="1000" b="0" i="0" u="none" strike="noStrike" dirty="0">
                          <a:solidFill>
                            <a:srgbClr val="425463"/>
                          </a:solidFill>
                          <a:effectLst/>
                          <a:latin typeface="+mn-lt"/>
                        </a:rPr>
                        <a:t>Y</a:t>
                      </a: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9F0"/>
                    </a:solidFill>
                  </a:tcPr>
                </a:tc>
                <a:extLst>
                  <a:ext uri="{0D108BD9-81ED-4DB2-BD59-A6C34878D82A}">
                    <a16:rowId xmlns:a16="http://schemas.microsoft.com/office/drawing/2014/main" val="818036600"/>
                  </a:ext>
                </a:extLst>
              </a:tr>
              <a:tr h="213341">
                <a:tc>
                  <a:txBody>
                    <a:bodyPr/>
                    <a:lstStyle/>
                    <a:p>
                      <a:pPr marL="71755" algn="l" fontAlgn="b">
                        <a:spcBef>
                          <a:spcPts val="0"/>
                        </a:spcBef>
                      </a:pPr>
                      <a:r>
                        <a:rPr lang="en-GB" sz="1000" b="0" i="0" u="none" strike="noStrike" dirty="0">
                          <a:solidFill>
                            <a:srgbClr val="425463"/>
                          </a:solidFill>
                          <a:effectLst/>
                          <a:latin typeface="+mn-lt"/>
                        </a:rPr>
                        <a:t>Type of Service Referred to</a:t>
                      </a: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marL="71755" algn="l" fontAlgn="b"/>
                      <a:r>
                        <a:rPr lang="en-GB" sz="1000" b="0" i="0" u="none" strike="noStrike" dirty="0">
                          <a:solidFill>
                            <a:srgbClr val="425463"/>
                          </a:solidFill>
                          <a:effectLst/>
                          <a:latin typeface="+mn-lt"/>
                        </a:rPr>
                        <a:t>Service type</a:t>
                      </a: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algn="ctr" fontAlgn="b"/>
                      <a:r>
                        <a:rPr lang="en-GB" sz="1000" b="0" i="0" u="none" strike="noStrike" dirty="0">
                          <a:solidFill>
                            <a:srgbClr val="425463"/>
                          </a:solidFill>
                          <a:effectLst/>
                          <a:latin typeface="+mn-lt"/>
                        </a:rPr>
                        <a:t>Y</a:t>
                      </a: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BDD9F0"/>
                    </a:solidFill>
                  </a:tcPr>
                </a:tc>
                <a:extLst>
                  <a:ext uri="{0D108BD9-81ED-4DB2-BD59-A6C34878D82A}">
                    <a16:rowId xmlns:a16="http://schemas.microsoft.com/office/drawing/2014/main" val="1264237860"/>
                  </a:ext>
                </a:extLst>
              </a:tr>
              <a:tr h="213341">
                <a:tc>
                  <a:txBody>
                    <a:bodyPr/>
                    <a:lstStyle/>
                    <a:p>
                      <a:pPr marL="71755" algn="l" fontAlgn="b">
                        <a:spcBef>
                          <a:spcPts val="0"/>
                        </a:spcBef>
                      </a:pPr>
                      <a:r>
                        <a:rPr lang="en-GB" sz="1000" b="0" i="0" u="none" strike="noStrike" dirty="0">
                          <a:solidFill>
                            <a:srgbClr val="425463"/>
                          </a:solidFill>
                          <a:effectLst/>
                          <a:latin typeface="+mn-lt"/>
                        </a:rPr>
                        <a:t>Referred to Provider</a:t>
                      </a: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1755" algn="l" fontAlgn="b"/>
                      <a:endParaRPr lang="en-GB" sz="1000" b="0" i="0" u="none" strike="noStrike">
                        <a:solidFill>
                          <a:srgbClr val="425463"/>
                        </a:solidFill>
                        <a:effectLst/>
                        <a:latin typeface="+mn-lt"/>
                      </a:endParaRP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000" b="0" i="0" u="none" strike="noStrike">
                        <a:solidFill>
                          <a:srgbClr val="425463"/>
                        </a:solidFill>
                        <a:effectLst/>
                        <a:latin typeface="+mn-lt"/>
                      </a:endParaRP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5826748"/>
                  </a:ext>
                </a:extLst>
              </a:tr>
              <a:tr h="213341">
                <a:tc>
                  <a:txBody>
                    <a:bodyPr/>
                    <a:lstStyle/>
                    <a:p>
                      <a:pPr marL="71755" algn="l" fontAlgn="b">
                        <a:spcBef>
                          <a:spcPts val="0"/>
                        </a:spcBef>
                      </a:pPr>
                      <a:r>
                        <a:rPr lang="en-GB" sz="1000" b="0" i="0" u="none" strike="noStrike" dirty="0">
                          <a:solidFill>
                            <a:srgbClr val="425463"/>
                          </a:solidFill>
                          <a:effectLst/>
                          <a:latin typeface="+mn-lt"/>
                        </a:rPr>
                        <a:t>Referred to MH Trust ICS Abbrev</a:t>
                      </a: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marL="71755" algn="l" fontAlgn="b"/>
                      <a:r>
                        <a:rPr lang="en-GB" sz="1000" b="0" i="0" u="none" strike="noStrike">
                          <a:solidFill>
                            <a:srgbClr val="425463"/>
                          </a:solidFill>
                          <a:effectLst/>
                          <a:latin typeface="+mn-lt"/>
                        </a:rPr>
                        <a:t>ICB</a:t>
                      </a: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algn="ctr" fontAlgn="b"/>
                      <a:r>
                        <a:rPr lang="en-GB" sz="1000" b="0" i="0" u="none" strike="noStrike">
                          <a:solidFill>
                            <a:srgbClr val="425463"/>
                          </a:solidFill>
                          <a:effectLst/>
                          <a:latin typeface="+mn-lt"/>
                        </a:rPr>
                        <a:t>Y</a:t>
                      </a: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BDD9F0"/>
                    </a:solidFill>
                  </a:tcPr>
                </a:tc>
                <a:extLst>
                  <a:ext uri="{0D108BD9-81ED-4DB2-BD59-A6C34878D82A}">
                    <a16:rowId xmlns:a16="http://schemas.microsoft.com/office/drawing/2014/main" val="2743615949"/>
                  </a:ext>
                </a:extLst>
              </a:tr>
              <a:tr h="213341">
                <a:tc>
                  <a:txBody>
                    <a:bodyPr/>
                    <a:lstStyle/>
                    <a:p>
                      <a:pPr marL="71755" algn="l" fontAlgn="b">
                        <a:spcBef>
                          <a:spcPts val="0"/>
                        </a:spcBef>
                      </a:pPr>
                      <a:r>
                        <a:rPr lang="en-GB" sz="1000" b="0" i="0" u="none" strike="noStrike" dirty="0">
                          <a:solidFill>
                            <a:srgbClr val="425463"/>
                          </a:solidFill>
                          <a:effectLst/>
                          <a:latin typeface="+mn-lt"/>
                        </a:rPr>
                        <a:t>Core Community Services Flag</a:t>
                      </a: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1755" algn="l" fontAlgn="b"/>
                      <a:endParaRPr lang="en-GB" sz="1000" b="0" i="0" u="none" strike="noStrike">
                        <a:solidFill>
                          <a:srgbClr val="425463"/>
                        </a:solidFill>
                        <a:effectLst/>
                        <a:latin typeface="+mn-lt"/>
                      </a:endParaRP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000" b="0" i="0" u="none" strike="noStrike">
                        <a:solidFill>
                          <a:srgbClr val="425463"/>
                        </a:solidFill>
                        <a:effectLst/>
                        <a:latin typeface="+mn-lt"/>
                      </a:endParaRP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5326463"/>
                  </a:ext>
                </a:extLst>
              </a:tr>
              <a:tr h="213341">
                <a:tc>
                  <a:txBody>
                    <a:bodyPr/>
                    <a:lstStyle/>
                    <a:p>
                      <a:pPr marL="71755" algn="l" fontAlgn="b">
                        <a:spcBef>
                          <a:spcPts val="0"/>
                        </a:spcBef>
                      </a:pPr>
                      <a:r>
                        <a:rPr lang="en-GB" sz="1000" b="0" i="0" u="none" strike="noStrike">
                          <a:solidFill>
                            <a:srgbClr val="425463"/>
                          </a:solidFill>
                          <a:effectLst/>
                          <a:latin typeface="+mn-lt"/>
                        </a:rPr>
                        <a:t>Referral Date Month Start</a:t>
                      </a: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marL="71755" algn="l" fontAlgn="b"/>
                      <a:r>
                        <a:rPr lang="en-GB" sz="1000" b="0" i="0" u="none" strike="noStrike">
                          <a:solidFill>
                            <a:srgbClr val="425463"/>
                          </a:solidFill>
                          <a:effectLst/>
                          <a:latin typeface="+mn-lt"/>
                        </a:rPr>
                        <a:t>(Year/quarter/month)</a:t>
                      </a: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algn="ctr" fontAlgn="b"/>
                      <a:r>
                        <a:rPr lang="en-GB" sz="1000" b="0" i="0" u="none" strike="noStrike">
                          <a:solidFill>
                            <a:srgbClr val="425463"/>
                          </a:solidFill>
                          <a:effectLst/>
                          <a:latin typeface="+mn-lt"/>
                        </a:rPr>
                        <a:t>Y</a:t>
                      </a: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BDD9F0"/>
                    </a:solidFill>
                  </a:tcPr>
                </a:tc>
                <a:extLst>
                  <a:ext uri="{0D108BD9-81ED-4DB2-BD59-A6C34878D82A}">
                    <a16:rowId xmlns:a16="http://schemas.microsoft.com/office/drawing/2014/main" val="3921306265"/>
                  </a:ext>
                </a:extLst>
              </a:tr>
              <a:tr h="213341">
                <a:tc>
                  <a:txBody>
                    <a:bodyPr/>
                    <a:lstStyle/>
                    <a:p>
                      <a:pPr marL="71755" algn="l" fontAlgn="b">
                        <a:spcBef>
                          <a:spcPts val="0"/>
                        </a:spcBef>
                      </a:pPr>
                      <a:r>
                        <a:rPr lang="en-GB" sz="1000" b="0" i="0" u="none" strike="noStrike" dirty="0">
                          <a:solidFill>
                            <a:srgbClr val="425463"/>
                          </a:solidFill>
                          <a:effectLst/>
                          <a:latin typeface="+mn-lt"/>
                        </a:rPr>
                        <a:t>First Care Contact Date Month Start</a:t>
                      </a: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1755" algn="l" fontAlgn="b"/>
                      <a:endParaRPr lang="en-GB" sz="1000" b="0" i="0" u="none" strike="noStrike">
                        <a:solidFill>
                          <a:srgbClr val="425463"/>
                        </a:solidFill>
                        <a:effectLst/>
                        <a:latin typeface="+mn-lt"/>
                      </a:endParaRP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000" b="0" i="0" u="none" strike="noStrike">
                        <a:solidFill>
                          <a:srgbClr val="425463"/>
                        </a:solidFill>
                        <a:effectLst/>
                        <a:latin typeface="+mn-lt"/>
                      </a:endParaRP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33603099"/>
                  </a:ext>
                </a:extLst>
              </a:tr>
              <a:tr h="346679">
                <a:tc>
                  <a:txBody>
                    <a:bodyPr/>
                    <a:lstStyle/>
                    <a:p>
                      <a:pPr marL="71755" algn="l" fontAlgn="b">
                        <a:spcBef>
                          <a:spcPts val="0"/>
                        </a:spcBef>
                      </a:pPr>
                      <a:r>
                        <a:rPr lang="en-GB" sz="1000" b="0" i="0" u="none" strike="noStrike">
                          <a:solidFill>
                            <a:srgbClr val="425463"/>
                          </a:solidFill>
                          <a:effectLst/>
                          <a:latin typeface="+mn-lt"/>
                        </a:rPr>
                        <a:t>Days Between Referral and First Care Contact</a:t>
                      </a: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marL="71755" algn="l" fontAlgn="b"/>
                      <a:r>
                        <a:rPr lang="en-GB" sz="1000" b="0" i="0" u="none" strike="noStrike">
                          <a:solidFill>
                            <a:srgbClr val="425463"/>
                          </a:solidFill>
                          <a:effectLst/>
                          <a:latin typeface="+mn-lt"/>
                        </a:rPr>
                        <a:t>Value (days)</a:t>
                      </a: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algn="ctr" fontAlgn="b"/>
                      <a:r>
                        <a:rPr lang="en-GB" sz="1000" b="0" i="0" u="none" strike="noStrike">
                          <a:solidFill>
                            <a:srgbClr val="425463"/>
                          </a:solidFill>
                          <a:effectLst/>
                          <a:latin typeface="+mn-lt"/>
                        </a:rPr>
                        <a:t>Y</a:t>
                      </a: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BDD9F0"/>
                    </a:solidFill>
                  </a:tcPr>
                </a:tc>
                <a:extLst>
                  <a:ext uri="{0D108BD9-81ED-4DB2-BD59-A6C34878D82A}">
                    <a16:rowId xmlns:a16="http://schemas.microsoft.com/office/drawing/2014/main" val="1569507799"/>
                  </a:ext>
                </a:extLst>
              </a:tr>
              <a:tr h="213341">
                <a:tc>
                  <a:txBody>
                    <a:bodyPr/>
                    <a:lstStyle/>
                    <a:p>
                      <a:pPr marL="71755" algn="l" fontAlgn="b">
                        <a:spcBef>
                          <a:spcPts val="0"/>
                        </a:spcBef>
                      </a:pPr>
                      <a:r>
                        <a:rPr lang="en-GB" sz="1000" b="0" i="0" u="none" strike="noStrike">
                          <a:solidFill>
                            <a:srgbClr val="425463"/>
                          </a:solidFill>
                          <a:effectLst/>
                          <a:latin typeface="+mn-lt"/>
                        </a:rPr>
                        <a:t>Second Care Contact Date Month Start</a:t>
                      </a: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1755" algn="l" fontAlgn="b"/>
                      <a:endParaRPr lang="en-GB" sz="1000" b="0" i="0" u="none" strike="noStrike">
                        <a:solidFill>
                          <a:srgbClr val="425463"/>
                        </a:solidFill>
                        <a:effectLst/>
                        <a:latin typeface="+mn-lt"/>
                      </a:endParaRP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000" b="0" i="0" u="none" strike="noStrike">
                        <a:solidFill>
                          <a:srgbClr val="425463"/>
                        </a:solidFill>
                        <a:effectLst/>
                        <a:latin typeface="+mn-lt"/>
                      </a:endParaRP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8973188"/>
                  </a:ext>
                </a:extLst>
              </a:tr>
              <a:tr h="346679">
                <a:tc>
                  <a:txBody>
                    <a:bodyPr/>
                    <a:lstStyle/>
                    <a:p>
                      <a:pPr marL="71755" algn="l" fontAlgn="b">
                        <a:spcBef>
                          <a:spcPts val="0"/>
                        </a:spcBef>
                      </a:pPr>
                      <a:r>
                        <a:rPr lang="en-GB" sz="1000" b="0" i="0" u="none" strike="noStrike" dirty="0">
                          <a:solidFill>
                            <a:srgbClr val="425463"/>
                          </a:solidFill>
                          <a:effectLst/>
                          <a:latin typeface="+mn-lt"/>
                        </a:rPr>
                        <a:t>Days Between First Care Contact and Second Care Contact</a:t>
                      </a: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marL="71755" algn="l" fontAlgn="b"/>
                      <a:r>
                        <a:rPr lang="en-GB" sz="1000" b="0" i="0" u="none" strike="noStrike">
                          <a:solidFill>
                            <a:srgbClr val="425463"/>
                          </a:solidFill>
                          <a:effectLst/>
                          <a:latin typeface="+mn-lt"/>
                        </a:rPr>
                        <a:t>Value (days)</a:t>
                      </a: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BDD9F0"/>
                    </a:solidFill>
                  </a:tcPr>
                </a:tc>
                <a:tc>
                  <a:txBody>
                    <a:bodyPr/>
                    <a:lstStyle/>
                    <a:p>
                      <a:pPr algn="ctr" fontAlgn="b"/>
                      <a:r>
                        <a:rPr lang="en-GB" sz="1000" b="0" i="0" u="none" strike="noStrike" dirty="0">
                          <a:solidFill>
                            <a:srgbClr val="425463"/>
                          </a:solidFill>
                          <a:effectLst/>
                          <a:latin typeface="+mn-lt"/>
                        </a:rPr>
                        <a:t>Y</a:t>
                      </a: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BDD9F0"/>
                    </a:solidFill>
                  </a:tcPr>
                </a:tc>
                <a:extLst>
                  <a:ext uri="{0D108BD9-81ED-4DB2-BD59-A6C34878D82A}">
                    <a16:rowId xmlns:a16="http://schemas.microsoft.com/office/drawing/2014/main" val="3357741918"/>
                  </a:ext>
                </a:extLst>
              </a:tr>
            </a:tbl>
          </a:graphicData>
        </a:graphic>
      </p:graphicFrame>
      <p:sp>
        <p:nvSpPr>
          <p:cNvPr id="20" name="TextBox 19">
            <a:extLst>
              <a:ext uri="{FF2B5EF4-FFF2-40B4-BE49-F238E27FC236}">
                <a16:creationId xmlns:a16="http://schemas.microsoft.com/office/drawing/2014/main" id="{0E887F15-1FC7-0837-2E0E-FEEA6961A2DE}"/>
              </a:ext>
            </a:extLst>
          </p:cNvPr>
          <p:cNvSpPr txBox="1"/>
          <p:nvPr/>
        </p:nvSpPr>
        <p:spPr>
          <a:xfrm>
            <a:off x="6333688" y="1303753"/>
            <a:ext cx="5095611" cy="830997"/>
          </a:xfrm>
          <a:prstGeom prst="rect">
            <a:avLst/>
          </a:prstGeom>
          <a:noFill/>
        </p:spPr>
        <p:txBody>
          <a:bodyPr wrap="square" lIns="0" rIns="0">
            <a:spAutoFit/>
          </a:body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425463"/>
                </a:solidFill>
                <a:effectLst/>
                <a:uLnTx/>
                <a:uFillTx/>
                <a:latin typeface="Arial"/>
                <a:ea typeface="+mn-ea"/>
                <a:cs typeface="Arial"/>
              </a:rPr>
              <a:t>We can however interrogate the feasibility of some hypotheses (e.g., whether longer average waiting times for male CYP, as compared to female CYP, </a:t>
            </a:r>
            <a:r>
              <a:rPr lang="en-US" sz="1200" dirty="0">
                <a:solidFill>
                  <a:srgbClr val="425463"/>
                </a:solidFill>
                <a:latin typeface="Arial"/>
                <a:cs typeface="Arial"/>
              </a:rPr>
              <a:t>are</a:t>
            </a:r>
            <a:r>
              <a:rPr kumimoji="0" lang="en-US" sz="1200" b="0" i="0" u="none" strike="noStrike" kern="1200" cap="none" spc="0" normalizeH="0" baseline="0" noProof="0" dirty="0">
                <a:ln>
                  <a:noFill/>
                </a:ln>
                <a:solidFill>
                  <a:srgbClr val="425463"/>
                </a:solidFill>
                <a:effectLst/>
                <a:uLnTx/>
                <a:uFillTx/>
                <a:latin typeface="Arial"/>
                <a:ea typeface="+mn-ea"/>
                <a:cs typeface="Arial"/>
              </a:rPr>
              <a:t> due to a higher proportion of male neurodevelopmental service referrals) and recommend next steps in understanding causal factors.</a:t>
            </a:r>
          </a:p>
        </p:txBody>
      </p:sp>
    </p:spTree>
    <p:extLst>
      <p:ext uri="{BB962C8B-B14F-4D97-AF65-F5344CB8AC3E}">
        <p14:creationId xmlns:p14="http://schemas.microsoft.com/office/powerpoint/2010/main" val="1893211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150D42-DCB1-E939-8419-BCC3AF10213A}"/>
              </a:ext>
            </a:extLst>
          </p:cNvPr>
          <p:cNvSpPr>
            <a:spLocks noGrp="1"/>
          </p:cNvSpPr>
          <p:nvPr>
            <p:ph type="title"/>
          </p:nvPr>
        </p:nvSpPr>
        <p:spPr>
          <a:xfrm>
            <a:off x="763200" y="770400"/>
            <a:ext cx="10538965" cy="363075"/>
          </a:xfrm>
        </p:spPr>
        <p:txBody>
          <a:bodyPr lIns="91440" tIns="45720" rIns="91440" bIns="45720" anchor="t"/>
          <a:lstStyle/>
          <a:p>
            <a:pPr>
              <a:spcBef>
                <a:spcPts val="1200"/>
              </a:spcBef>
            </a:pPr>
            <a:r>
              <a:rPr lang="en-GB" b="1" dirty="0">
                <a:solidFill>
                  <a:srgbClr val="005EB8"/>
                </a:solidFill>
                <a:effectLst/>
                <a:latin typeface="Arial"/>
                <a:cs typeface="Arial"/>
              </a:rPr>
              <a:t>Data analysis: notes enabling data interpretation</a:t>
            </a:r>
            <a:br>
              <a:rPr lang="en-GB" sz="2800" dirty="0">
                <a:highlight>
                  <a:srgbClr val="FFFF00"/>
                </a:highlight>
                <a:latin typeface="Arial"/>
                <a:cs typeface="Arial"/>
              </a:rPr>
            </a:br>
            <a:endParaRPr lang="en-GB" sz="1400" b="0" dirty="0">
              <a:solidFill>
                <a:schemeClr val="bg2">
                  <a:lumMod val="25000"/>
                </a:schemeClr>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A467D0BB-9B2E-6A28-7A01-CE24D10AF8DD}"/>
              </a:ext>
            </a:extLst>
          </p:cNvPr>
          <p:cNvSpPr>
            <a:spLocks noGrp="1"/>
          </p:cNvSpPr>
          <p:nvPr>
            <p:ph type="body" sz="quarter" idx="16"/>
          </p:nvPr>
        </p:nvSpPr>
        <p:spPr>
          <a:xfrm>
            <a:off x="763201" y="1521186"/>
            <a:ext cx="10538964" cy="4655878"/>
          </a:xfrm>
          <a:prstGeom prst="rect">
            <a:avLst/>
          </a:prstGeom>
        </p:spPr>
        <p:txBody>
          <a:bodyPr anchor="t"/>
          <a:lstStyle/>
          <a:p>
            <a:pPr marL="342900" marR="0" lvl="0" indent="-342900" fontAlgn="base">
              <a:spcBef>
                <a:spcPts val="0"/>
              </a:spcBef>
              <a:spcAft>
                <a:spcPts val="1200"/>
              </a:spcAft>
              <a:buClrTx/>
              <a:buSzTx/>
              <a:buFont typeface="+mj-lt"/>
              <a:buAutoNum type="arabicPeriod"/>
              <a:tabLst/>
              <a:defRPr/>
            </a:pPr>
            <a:r>
              <a:rPr lang="en-GB" dirty="0">
                <a:latin typeface="Arial" panose="020B0604020202020204" pitchFamily="34" charset="0"/>
                <a:cs typeface="Arial" panose="020B0604020202020204" pitchFamily="34" charset="0"/>
              </a:rPr>
              <a:t>Throughout the report, we refer to two waiting times:</a:t>
            </a:r>
          </a:p>
          <a:p>
            <a:pPr marL="895350" lvl="3" indent="-269875" fontAlgn="base">
              <a:spcBef>
                <a:spcPts val="0"/>
              </a:spcBef>
              <a:spcAft>
                <a:spcPts val="1200"/>
              </a:spcAft>
              <a:buFont typeface="+mj-lt"/>
              <a:buAutoNum type="alphaLcPeriod"/>
              <a:defRPr/>
            </a:pPr>
            <a:r>
              <a:rPr lang="en-GB" b="1" dirty="0">
                <a:latin typeface="Arial" panose="020B0604020202020204" pitchFamily="34" charset="0"/>
                <a:cs typeface="Arial" panose="020B0604020202020204" pitchFamily="34" charset="0"/>
              </a:rPr>
              <a:t>Initial waiting time </a:t>
            </a:r>
            <a:r>
              <a:rPr lang="en-GB" dirty="0">
                <a:latin typeface="Arial" panose="020B0604020202020204" pitchFamily="34" charset="0"/>
                <a:cs typeface="Arial" panose="020B0604020202020204" pitchFamily="34" charset="0"/>
              </a:rPr>
              <a:t>which is the waiting time </a:t>
            </a:r>
            <a:r>
              <a:rPr lang="en-GB" i="1" dirty="0">
                <a:latin typeface="Arial" panose="020B0604020202020204" pitchFamily="34" charset="0"/>
                <a:cs typeface="Arial" panose="020B0604020202020204" pitchFamily="34" charset="0"/>
              </a:rPr>
              <a:t>in days </a:t>
            </a:r>
            <a:r>
              <a:rPr lang="en-GB" dirty="0">
                <a:latin typeface="Arial" panose="020B0604020202020204" pitchFamily="34" charset="0"/>
                <a:cs typeface="Arial" panose="020B0604020202020204" pitchFamily="34" charset="0"/>
              </a:rPr>
              <a:t>between referral and first care contact and;</a:t>
            </a:r>
          </a:p>
          <a:p>
            <a:pPr marL="895350" lvl="3" indent="-269875" fontAlgn="base">
              <a:spcBef>
                <a:spcPts val="0"/>
              </a:spcBef>
              <a:spcAft>
                <a:spcPts val="1200"/>
              </a:spcAft>
              <a:buFont typeface="+mj-lt"/>
              <a:buAutoNum type="alphaLcPeriod"/>
              <a:defRPr/>
            </a:pPr>
            <a:r>
              <a:rPr lang="en-GB" b="1" dirty="0">
                <a:latin typeface="Arial" panose="020B0604020202020204" pitchFamily="34" charset="0"/>
                <a:cs typeface="Arial" panose="020B0604020202020204" pitchFamily="34" charset="0"/>
              </a:rPr>
              <a:t>‘Hidden’ waiting time </a:t>
            </a:r>
            <a:r>
              <a:rPr lang="en-GB" dirty="0">
                <a:latin typeface="Arial" panose="020B0604020202020204" pitchFamily="34" charset="0"/>
                <a:cs typeface="Arial" panose="020B0604020202020204" pitchFamily="34" charset="0"/>
              </a:rPr>
              <a:t>which is the waiting time </a:t>
            </a:r>
            <a:r>
              <a:rPr lang="en-GB" i="1" dirty="0">
                <a:latin typeface="Arial" panose="020B0604020202020204" pitchFamily="34" charset="0"/>
                <a:cs typeface="Arial" panose="020B0604020202020204" pitchFamily="34" charset="0"/>
              </a:rPr>
              <a:t>in days</a:t>
            </a:r>
            <a:r>
              <a:rPr lang="en-GB" dirty="0">
                <a:latin typeface="Arial" panose="020B0604020202020204" pitchFamily="34" charset="0"/>
                <a:cs typeface="Arial" panose="020B0604020202020204" pitchFamily="34" charset="0"/>
              </a:rPr>
              <a:t> between </a:t>
            </a:r>
            <a:r>
              <a:rPr lang="en-GB" dirty="0">
                <a:cs typeface="Arial" panose="020B0604020202020204" pitchFamily="34" charset="0"/>
              </a:rPr>
              <a:t>first</a:t>
            </a:r>
            <a:r>
              <a:rPr lang="en-GB" dirty="0">
                <a:latin typeface="Arial" panose="020B0604020202020204" pitchFamily="34" charset="0"/>
                <a:cs typeface="Arial" panose="020B0604020202020204" pitchFamily="34" charset="0"/>
              </a:rPr>
              <a:t> and </a:t>
            </a:r>
            <a:r>
              <a:rPr lang="en-GB" dirty="0">
                <a:cs typeface="Arial" panose="020B0604020202020204" pitchFamily="34" charset="0"/>
              </a:rPr>
              <a:t>second</a:t>
            </a:r>
            <a:r>
              <a:rPr lang="en-GB" dirty="0">
                <a:latin typeface="Arial" panose="020B0604020202020204" pitchFamily="34" charset="0"/>
                <a:cs typeface="Arial" panose="020B0604020202020204" pitchFamily="34" charset="0"/>
              </a:rPr>
              <a:t> care contact. </a:t>
            </a:r>
          </a:p>
          <a:p>
            <a:pPr marL="400050" indent="-400050" fontAlgn="base">
              <a:spcBef>
                <a:spcPts val="0"/>
              </a:spcBef>
              <a:spcAft>
                <a:spcPts val="1200"/>
              </a:spcAft>
              <a:buFont typeface="+mj-lt"/>
              <a:buAutoNum type="arabicPeriod"/>
              <a:defRPr/>
            </a:pPr>
            <a:r>
              <a:rPr lang="en-GB" dirty="0">
                <a:latin typeface="Arial" panose="020B0604020202020204" pitchFamily="34" charset="0"/>
                <a:cs typeface="Arial" panose="020B0604020202020204" pitchFamily="34" charset="0"/>
              </a:rPr>
              <a:t>The numbers for SEL ICB consists of data from six southeast London boroughs (Bexley, Bromley, Greenwich, Lambeth, Lewisham, Southwark) and Croydon. This is because South London and Maudsley NHS Foundation Trust (</a:t>
            </a:r>
            <a:r>
              <a:rPr lang="en-GB" dirty="0" err="1">
                <a:latin typeface="Arial" panose="020B0604020202020204" pitchFamily="34" charset="0"/>
                <a:cs typeface="Arial" panose="020B0604020202020204" pitchFamily="34" charset="0"/>
              </a:rPr>
              <a:t>SLaM</a:t>
            </a:r>
            <a:r>
              <a:rPr lang="en-GB" dirty="0">
                <a:latin typeface="Arial" panose="020B0604020202020204" pitchFamily="34" charset="0"/>
                <a:cs typeface="Arial" panose="020B0604020202020204" pitchFamily="34" charset="0"/>
              </a:rPr>
              <a:t>) has been mapped to SEL ICB, but treats patients from both SEL and SWL regions. So, contrary to ICB boundaries, the </a:t>
            </a:r>
            <a:r>
              <a:rPr lang="en-GB" b="1" dirty="0">
                <a:latin typeface="Arial" panose="020B0604020202020204" pitchFamily="34" charset="0"/>
                <a:cs typeface="Arial" panose="020B0604020202020204" pitchFamily="34" charset="0"/>
              </a:rPr>
              <a:t>patients from Croydon (treated at </a:t>
            </a:r>
            <a:r>
              <a:rPr lang="en-GB" b="1" dirty="0" err="1">
                <a:latin typeface="Arial" panose="020B0604020202020204" pitchFamily="34" charset="0"/>
                <a:cs typeface="Arial" panose="020B0604020202020204" pitchFamily="34" charset="0"/>
              </a:rPr>
              <a:t>SLaM</a:t>
            </a:r>
            <a:r>
              <a:rPr lang="en-GB" b="1" dirty="0">
                <a:latin typeface="Arial" panose="020B0604020202020204" pitchFamily="34" charset="0"/>
                <a:cs typeface="Arial" panose="020B0604020202020204" pitchFamily="34" charset="0"/>
              </a:rPr>
              <a:t>) are reported in SEL ICB</a:t>
            </a:r>
            <a:r>
              <a:rPr lang="en-GB" dirty="0">
                <a:latin typeface="Arial" panose="020B0604020202020204" pitchFamily="34" charset="0"/>
                <a:cs typeface="Arial" panose="020B0604020202020204" pitchFamily="34" charset="0"/>
              </a:rPr>
              <a:t> instead of SWL ICB.</a:t>
            </a:r>
          </a:p>
          <a:p>
            <a:pPr marL="400050" indent="-400050" fontAlgn="base">
              <a:spcBef>
                <a:spcPts val="0"/>
              </a:spcBef>
              <a:spcAft>
                <a:spcPts val="1200"/>
              </a:spcAft>
              <a:buFont typeface="+mj-lt"/>
              <a:buAutoNum type="arabicPeriod"/>
              <a:defRPr/>
            </a:pPr>
            <a:r>
              <a:rPr lang="en-GB" dirty="0">
                <a:latin typeface="Arial" panose="020B0604020202020204" pitchFamily="34" charset="0"/>
                <a:cs typeface="Arial" panose="020B0604020202020204" pitchFamily="34" charset="0"/>
              </a:rPr>
              <a:t>Although, the average (mean) of a measure is generally considered as the most popular statistic, we have observed that the waiting time field in this dataset contains outliers, and the distribution of this field is skewed. Hence, in this report </a:t>
            </a:r>
            <a:r>
              <a:rPr lang="en-GB" b="1" dirty="0">
                <a:latin typeface="Arial" panose="020B0604020202020204" pitchFamily="34" charset="0"/>
                <a:cs typeface="Arial" panose="020B0604020202020204" pitchFamily="34" charset="0"/>
              </a:rPr>
              <a:t>we have used median (50</a:t>
            </a:r>
            <a:r>
              <a:rPr lang="en-GB" b="1" baseline="30000" dirty="0">
                <a:latin typeface="Arial" panose="020B0604020202020204" pitchFamily="34" charset="0"/>
                <a:cs typeface="Arial" panose="020B0604020202020204" pitchFamily="34" charset="0"/>
              </a:rPr>
              <a:t>th</a:t>
            </a:r>
            <a:r>
              <a:rPr lang="en-GB" b="1" dirty="0">
                <a:latin typeface="Arial" panose="020B0604020202020204" pitchFamily="34" charset="0"/>
                <a:cs typeface="Arial" panose="020B0604020202020204" pitchFamily="34" charset="0"/>
              </a:rPr>
              <a:t> percentile) as the statistic to measure central tendency</a:t>
            </a:r>
            <a:r>
              <a:rPr lang="en-GB" dirty="0">
                <a:latin typeface="Arial" panose="020B0604020202020204" pitchFamily="34" charset="0"/>
                <a:cs typeface="Arial" panose="020B0604020202020204" pitchFamily="34" charset="0"/>
              </a:rPr>
              <a:t>. This aligns with the NHS England national guidance on measuring waiting times.</a:t>
            </a:r>
          </a:p>
          <a:p>
            <a:pPr marL="400050" indent="-400050" fontAlgn="base">
              <a:spcBef>
                <a:spcPts val="0"/>
              </a:spcBef>
              <a:spcAft>
                <a:spcPts val="1200"/>
              </a:spcAft>
              <a:buFont typeface="+mj-lt"/>
              <a:buAutoNum type="arabicPeriod"/>
              <a:defRPr/>
            </a:pPr>
            <a:r>
              <a:rPr lang="en-GB" dirty="0">
                <a:latin typeface="Arial" panose="020B0604020202020204" pitchFamily="34" charset="0"/>
                <a:cs typeface="Arial" panose="020B0604020202020204" pitchFamily="34" charset="0"/>
              </a:rPr>
              <a:t>The waiting times for neurodevelopmental disorders are the highest, with autism services having a median initial waiting time of 134 days (</a:t>
            </a:r>
            <a:r>
              <a:rPr lang="en-GB" dirty="0">
                <a:latin typeface="Arial" panose="020B0604020202020204" pitchFamily="34" charset="0"/>
                <a:cs typeface="Arial" panose="020B0604020202020204" pitchFamily="34" charset="0"/>
                <a:hlinkClick r:id="rId3"/>
              </a:rPr>
              <a:t>see Phase 1 report</a:t>
            </a:r>
            <a:r>
              <a:rPr lang="en-GB" dirty="0">
                <a:latin typeface="Arial" panose="020B0604020202020204" pitchFamily="34" charset="0"/>
                <a:cs typeface="Arial" panose="020B0604020202020204" pitchFamily="34" charset="0"/>
              </a:rPr>
              <a:t>). </a:t>
            </a:r>
            <a:r>
              <a:rPr lang="en-GB" dirty="0">
                <a:cs typeface="Arial" panose="020B0604020202020204" pitchFamily="34" charset="0"/>
              </a:rPr>
              <a:t>C</a:t>
            </a:r>
            <a:r>
              <a:rPr lang="en-GB" dirty="0">
                <a:latin typeface="Arial" panose="020B0604020202020204" pitchFamily="34" charset="0"/>
                <a:cs typeface="Arial" panose="020B0604020202020204" pitchFamily="34" charset="0"/>
              </a:rPr>
              <a:t>risis services have the lowest median waiting times among mental health services. Additionally, a specific waiting times standard exists for eating disorder services. </a:t>
            </a:r>
            <a:r>
              <a:rPr lang="en-GB" dirty="0">
                <a:cs typeface="Arial" panose="020B0604020202020204" pitchFamily="34" charset="0"/>
              </a:rPr>
              <a:t>Therefore, </a:t>
            </a:r>
            <a:r>
              <a:rPr lang="en-GB" b="1" dirty="0">
                <a:cs typeface="Arial" panose="020B0604020202020204" pitchFamily="34" charset="0"/>
              </a:rPr>
              <a:t>we sometimes present</a:t>
            </a:r>
            <a:r>
              <a:rPr lang="en-GB" dirty="0">
                <a:cs typeface="Arial" panose="020B0604020202020204" pitchFamily="34" charset="0"/>
              </a:rPr>
              <a:t> </a:t>
            </a:r>
            <a:r>
              <a:rPr lang="en-GB" b="1" dirty="0">
                <a:latin typeface="Arial" panose="020B0604020202020204" pitchFamily="34" charset="0"/>
                <a:cs typeface="Arial" panose="020B0604020202020204" pitchFamily="34" charset="0"/>
              </a:rPr>
              <a:t>data across four ‘service categories’</a:t>
            </a:r>
            <a:r>
              <a:rPr lang="en-GB" dirty="0">
                <a:latin typeface="Arial" panose="020B0604020202020204" pitchFamily="34" charset="0"/>
                <a:cs typeface="Arial" panose="020B0604020202020204" pitchFamily="34" charset="0"/>
              </a:rPr>
              <a:t>: ‘neurodevelopmental’, ‘crisis’, ‘eating disorder’, and ‘all other’ services (see </a:t>
            </a:r>
            <a:r>
              <a:rPr lang="en-GB" dirty="0">
                <a:latin typeface="Arial" panose="020B0604020202020204" pitchFamily="34" charset="0"/>
                <a:cs typeface="Arial" panose="020B0604020202020204" pitchFamily="34" charset="0"/>
                <a:hlinkClick r:id="rId4" action="ppaction://hlinksldjump"/>
              </a:rPr>
              <a:t>Appendix 4 </a:t>
            </a:r>
            <a:r>
              <a:rPr lang="en-GB" dirty="0">
                <a:latin typeface="Arial" panose="020B0604020202020204" pitchFamily="34" charset="0"/>
                <a:cs typeface="Arial" panose="020B0604020202020204" pitchFamily="34" charset="0"/>
              </a:rPr>
              <a:t>for a full list of services). Where not stated otherwise, all service categories are included.</a:t>
            </a:r>
          </a:p>
          <a:p>
            <a:pPr marL="400050" indent="-400050" fontAlgn="base">
              <a:spcBef>
                <a:spcPts val="0"/>
              </a:spcBef>
              <a:spcAft>
                <a:spcPts val="1200"/>
              </a:spcAft>
              <a:buFont typeface="+mj-lt"/>
              <a:buAutoNum type="arabicPeriod"/>
              <a:defRPr/>
            </a:pPr>
            <a:r>
              <a:rPr lang="en-GB" dirty="0">
                <a:cs typeface="Arial" panose="020B0604020202020204" pitchFamily="34" charset="0"/>
              </a:rPr>
              <a:t>Gender is reported under the following categories: ‘Female’, ‘Male’, ‘Not known’, ‘Not specified’. As gender capture is almost 100% and the percentage of responses under ‘Not known’ or ‘Not specified’ is extremely small (see </a:t>
            </a:r>
            <a:r>
              <a:rPr lang="en-GB" dirty="0">
                <a:cs typeface="Arial" panose="020B0604020202020204" pitchFamily="34" charset="0"/>
                <a:hlinkClick r:id="rId5" action="ppaction://hlinksldjump"/>
              </a:rPr>
              <a:t>Appendix 5</a:t>
            </a:r>
            <a:r>
              <a:rPr lang="en-GB" dirty="0">
                <a:cs typeface="Arial" panose="020B0604020202020204" pitchFamily="34" charset="0"/>
              </a:rPr>
              <a:t>), </a:t>
            </a:r>
            <a:r>
              <a:rPr lang="en-GB" b="1" dirty="0">
                <a:cs typeface="Arial" panose="020B0604020202020204" pitchFamily="34" charset="0"/>
              </a:rPr>
              <a:t>when exploring data by gender, only Female and Male are presented.</a:t>
            </a:r>
            <a:endParaRPr lang="en-GB" b="1" dirty="0">
              <a:latin typeface="Arial" panose="020B0604020202020204" pitchFamily="34" charset="0"/>
              <a:cs typeface="Arial" panose="020B0604020202020204" pitchFamily="34" charset="0"/>
            </a:endParaRPr>
          </a:p>
          <a:p>
            <a:pPr marL="400050" indent="-400050" fontAlgn="base">
              <a:spcBef>
                <a:spcPts val="0"/>
              </a:spcBef>
              <a:spcAft>
                <a:spcPts val="1200"/>
              </a:spcAft>
              <a:buFont typeface="+mj-lt"/>
              <a:buAutoNum type="arabicPeriod"/>
              <a:defRPr/>
            </a:pPr>
            <a:r>
              <a:rPr lang="en-GB" b="1" dirty="0">
                <a:cs typeface="Arial" panose="020B0604020202020204" pitchFamily="34" charset="0"/>
              </a:rPr>
              <a:t>In some calculations, waiting times have been ‘standardised’. </a:t>
            </a:r>
            <a:r>
              <a:rPr lang="en-GB" dirty="0">
                <a:cs typeface="Arial" panose="020B0604020202020204" pitchFamily="34" charset="0"/>
              </a:rPr>
              <a:t>This means that a waiting time is expressed as a multiple of the median waiting time of a cohort to which that referral belongs. This helps compare referrals across one dimension while reducing the affect of other dimensions. For example, </a:t>
            </a:r>
            <a:r>
              <a:rPr lang="en-GB" b="1" dirty="0">
                <a:cs typeface="Arial" panose="020B0604020202020204" pitchFamily="34" charset="0"/>
              </a:rPr>
              <a:t>standardising by service type </a:t>
            </a:r>
            <a:r>
              <a:rPr lang="en-GB" dirty="0">
                <a:cs typeface="Arial" panose="020B0604020202020204" pitchFamily="34" charset="0"/>
              </a:rPr>
              <a:t>and then viewing </a:t>
            </a:r>
            <a:r>
              <a:rPr lang="en-GB" b="1" dirty="0">
                <a:cs typeface="Arial" panose="020B0604020202020204" pitchFamily="34" charset="0"/>
              </a:rPr>
              <a:t>cuts by ethnicity</a:t>
            </a:r>
            <a:r>
              <a:rPr lang="en-GB" dirty="0">
                <a:cs typeface="Arial" panose="020B0604020202020204" pitchFamily="34" charset="0"/>
              </a:rPr>
              <a:t> allows us to ask the question “How do waiting times </a:t>
            </a:r>
            <a:r>
              <a:rPr lang="en-GB" b="1" dirty="0">
                <a:cs typeface="Arial" panose="020B0604020202020204" pitchFamily="34" charset="0"/>
              </a:rPr>
              <a:t>vary by ethnicity </a:t>
            </a:r>
            <a:r>
              <a:rPr lang="en-GB" dirty="0">
                <a:cs typeface="Arial" panose="020B0604020202020204" pitchFamily="34" charset="0"/>
              </a:rPr>
              <a:t>when comparing referrals to the </a:t>
            </a:r>
            <a:r>
              <a:rPr lang="en-GB" b="1" dirty="0">
                <a:cs typeface="Arial" panose="020B0604020202020204" pitchFamily="34" charset="0"/>
              </a:rPr>
              <a:t>same service type</a:t>
            </a:r>
            <a:r>
              <a:rPr lang="en-GB" dirty="0">
                <a:cs typeface="Arial" panose="020B0604020202020204" pitchFamily="34" charset="0"/>
              </a:rPr>
              <a:t>?”. See </a:t>
            </a:r>
            <a:r>
              <a:rPr lang="en-GB" dirty="0">
                <a:cs typeface="Arial" panose="020B0604020202020204" pitchFamily="34" charset="0"/>
                <a:hlinkClick r:id="rId6" action="ppaction://hlinksldjump"/>
              </a:rPr>
              <a:t>Appendix 3</a:t>
            </a:r>
            <a:r>
              <a:rPr lang="en-GB" dirty="0">
                <a:cs typeface="Arial" panose="020B0604020202020204" pitchFamily="34" charset="0"/>
              </a:rPr>
              <a:t> for more detail.</a:t>
            </a:r>
          </a:p>
        </p:txBody>
      </p:sp>
      <p:sp>
        <p:nvSpPr>
          <p:cNvPr id="5" name="Slide Number Placeholder 1">
            <a:extLst>
              <a:ext uri="{FF2B5EF4-FFF2-40B4-BE49-F238E27FC236}">
                <a16:creationId xmlns:a16="http://schemas.microsoft.com/office/drawing/2014/main" id="{A73AA0AD-D7FF-DB8E-1C4C-03ACA1B712C5}"/>
              </a:ext>
            </a:extLst>
          </p:cNvPr>
          <p:cNvSpPr txBox="1">
            <a:spLocks/>
          </p:cNvSpPr>
          <p:nvPr/>
        </p:nvSpPr>
        <p:spPr>
          <a:xfrm>
            <a:off x="11302252" y="6485197"/>
            <a:ext cx="88974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F839E00-920F-44B0-A87D-3D18AF2DE1AE}" type="slidenum">
              <a:rPr lang="en-GB" smtClean="0">
                <a:latin typeface="Arial" panose="020B0604020202020204" pitchFamily="34" charset="0"/>
              </a:rPr>
              <a:pPr algn="r"/>
              <a:t>8</a:t>
            </a:fld>
            <a:endParaRPr lang="en-GB">
              <a:latin typeface="Arial" panose="020B0604020202020204" pitchFamily="34" charset="0"/>
            </a:endParaRPr>
          </a:p>
        </p:txBody>
      </p:sp>
    </p:spTree>
    <p:extLst>
      <p:ext uri="{BB962C8B-B14F-4D97-AF65-F5344CB8AC3E}">
        <p14:creationId xmlns:p14="http://schemas.microsoft.com/office/powerpoint/2010/main" val="1112935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4BF7742F-7279-70A2-555B-1B9AA36A9A92}"/>
              </a:ext>
            </a:extLst>
          </p:cNvPr>
          <p:cNvSpPr txBox="1"/>
          <p:nvPr/>
        </p:nvSpPr>
        <p:spPr>
          <a:xfrm>
            <a:off x="6426619" y="2788426"/>
            <a:ext cx="5002680" cy="2846933"/>
          </a:xfrm>
          <a:prstGeom prst="rect">
            <a:avLst/>
          </a:prstGeom>
          <a:noFill/>
        </p:spPr>
        <p:txBody>
          <a:bodyPr wrap="square" lIns="0" rIns="0" rtlCol="0">
            <a:spAutoFit/>
          </a:bodyPr>
          <a:lstStyle/>
          <a:p>
            <a:r>
              <a:rPr lang="en-US" sz="1100" dirty="0">
                <a:solidFill>
                  <a:srgbClr val="425463"/>
                </a:solidFill>
                <a:latin typeface="Arial" panose="020B0604020202020204" pitchFamily="34" charset="0"/>
                <a:cs typeface="Arial" panose="020B0604020202020204" pitchFamily="34" charset="0"/>
              </a:rPr>
              <a:t>W</a:t>
            </a:r>
            <a:r>
              <a:rPr lang="en-US" sz="1100" dirty="0">
                <a:solidFill>
                  <a:srgbClr val="425463"/>
                </a:solidFill>
                <a:latin typeface="+mj-lt"/>
                <a:cs typeface="Arial" panose="020B0604020202020204" pitchFamily="34" charset="0"/>
              </a:rPr>
              <a:t>e conducted virtual engagement over two weeks with representatives across all ICB catchments. In these meetings, we shared initial key findings. After reflections on these, we held a discussion broadly framed by the following four questions:</a:t>
            </a:r>
          </a:p>
          <a:p>
            <a:endParaRPr lang="en-US" sz="1100" dirty="0">
              <a:solidFill>
                <a:srgbClr val="425463"/>
              </a:solidFill>
              <a:latin typeface="+mj-lt"/>
              <a:cs typeface="Arial" panose="020B0604020202020204" pitchFamily="34" charset="0"/>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GB" sz="1100" b="1" i="0" u="none" strike="noStrike" kern="1200" cap="none" spc="0" normalizeH="0" baseline="0" noProof="0" dirty="0">
                <a:ln>
                  <a:noFill/>
                </a:ln>
                <a:solidFill>
                  <a:srgbClr val="425463"/>
                </a:solidFill>
                <a:effectLst/>
                <a:uLnTx/>
                <a:uFillTx/>
                <a:latin typeface="+mj-lt"/>
                <a:ea typeface="+mn-ea"/>
                <a:cs typeface="+mn-cs"/>
              </a:rPr>
              <a:t>Existing local data and work regarding waiting times</a:t>
            </a:r>
            <a:r>
              <a:rPr kumimoji="0" lang="en-US" sz="1100" b="0" i="0" u="none" strike="noStrike" kern="1200" cap="none" spc="0" normalizeH="0" baseline="0" noProof="0" dirty="0">
                <a:ln>
                  <a:noFill/>
                </a:ln>
                <a:solidFill>
                  <a:srgbClr val="425463"/>
                </a:solidFill>
                <a:effectLst/>
                <a:uLnTx/>
                <a:uFillTx/>
                <a:latin typeface="+mj-lt"/>
                <a:ea typeface="+mn-ea"/>
                <a:cs typeface="+mn-cs"/>
              </a:rPr>
              <a:t>​</a:t>
            </a:r>
          </a:p>
          <a:p>
            <a:pPr marL="444500" marR="0" lvl="0" indent="-268288" algn="l" defTabSz="914400" rtl="0" eaLnBrk="1" fontAlgn="base" latinLnBrk="0" hangingPunct="1">
              <a:lnSpc>
                <a:spcPct val="100000"/>
              </a:lnSpc>
              <a:spcBef>
                <a:spcPts val="0"/>
              </a:spcBef>
              <a:spcAft>
                <a:spcPts val="600"/>
              </a:spcAft>
              <a:buClrTx/>
              <a:buSzTx/>
              <a:buFont typeface="+mj-lt"/>
              <a:buAutoNum type="arabicPeriod"/>
              <a:tabLst/>
              <a:defRPr/>
            </a:pPr>
            <a:r>
              <a:rPr kumimoji="0" lang="en-GB" sz="1100" b="0" i="0" u="none" strike="noStrike" kern="1200" cap="none" spc="0" normalizeH="0" baseline="0" noProof="0" dirty="0">
                <a:ln>
                  <a:noFill/>
                </a:ln>
                <a:solidFill>
                  <a:srgbClr val="425463"/>
                </a:solidFill>
                <a:effectLst/>
                <a:uLnTx/>
                <a:uFillTx/>
                <a:latin typeface="+mj-lt"/>
                <a:ea typeface="+mn-ea"/>
                <a:cs typeface="+mn-cs"/>
              </a:rPr>
              <a:t>What existing work has been conducted in your ICB/provider that may complement these findings?</a:t>
            </a:r>
            <a:r>
              <a:rPr kumimoji="0" lang="en-US" sz="1100" b="0" i="0" u="none" strike="noStrike" kern="1200" cap="none" spc="0" normalizeH="0" baseline="0" noProof="0" dirty="0">
                <a:ln>
                  <a:noFill/>
                </a:ln>
                <a:solidFill>
                  <a:srgbClr val="425463"/>
                </a:solidFill>
                <a:effectLst/>
                <a:uLnTx/>
                <a:uFillTx/>
                <a:latin typeface="+mj-lt"/>
                <a:ea typeface="+mn-ea"/>
                <a:cs typeface="+mn-cs"/>
              </a:rPr>
              <a:t>​</a:t>
            </a:r>
          </a:p>
          <a:p>
            <a:pPr marL="444500" marR="0" lvl="0" indent="-268288" algn="l" defTabSz="914400" rtl="0" eaLnBrk="1" fontAlgn="base" latinLnBrk="0" hangingPunct="1">
              <a:lnSpc>
                <a:spcPct val="100000"/>
              </a:lnSpc>
              <a:spcBef>
                <a:spcPts val="0"/>
              </a:spcBef>
              <a:spcAft>
                <a:spcPts val="600"/>
              </a:spcAft>
              <a:buClrTx/>
              <a:buSzTx/>
              <a:buFont typeface="+mj-lt"/>
              <a:buAutoNum type="arabicPeriod"/>
              <a:tabLst/>
              <a:defRPr/>
            </a:pPr>
            <a:r>
              <a:rPr kumimoji="0" lang="en-GB" sz="1100" b="0" i="0" u="none" strike="noStrike" kern="1200" cap="none" spc="0" normalizeH="0" baseline="0" noProof="0" dirty="0">
                <a:ln>
                  <a:noFill/>
                </a:ln>
                <a:solidFill>
                  <a:srgbClr val="425463"/>
                </a:solidFill>
                <a:effectLst/>
                <a:uLnTx/>
                <a:uFillTx/>
                <a:latin typeface="+mj-lt"/>
                <a:ea typeface="+mn-ea"/>
                <a:cs typeface="+mn-cs"/>
              </a:rPr>
              <a:t>What data is/could be available to further explore these findings and factors behind them? Could any of this be shared?</a:t>
            </a:r>
            <a:r>
              <a:rPr kumimoji="0" lang="en-US" sz="1100" b="0" i="0" u="none" strike="noStrike" kern="1200" cap="none" spc="0" normalizeH="0" baseline="0" noProof="0" dirty="0">
                <a:ln>
                  <a:noFill/>
                </a:ln>
                <a:solidFill>
                  <a:srgbClr val="425463"/>
                </a:solidFill>
                <a:effectLst/>
                <a:uLnTx/>
                <a:uFillTx/>
                <a:latin typeface="+mj-lt"/>
                <a:ea typeface="+mn-ea"/>
                <a:cs typeface="+mn-cs"/>
              </a:rPr>
              <a:t>​</a:t>
            </a:r>
          </a:p>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GB" sz="1100" b="1" i="0" u="none" strike="noStrike" kern="1200" cap="none" spc="0" normalizeH="0" baseline="0" noProof="0" dirty="0">
                <a:ln>
                  <a:noFill/>
                </a:ln>
                <a:solidFill>
                  <a:srgbClr val="425463"/>
                </a:solidFill>
                <a:effectLst/>
                <a:uLnTx/>
                <a:uFillTx/>
                <a:latin typeface="+mj-lt"/>
                <a:ea typeface="+mn-ea"/>
                <a:cs typeface="+mn-cs"/>
              </a:rPr>
              <a:t>Future work and priorities</a:t>
            </a:r>
            <a:r>
              <a:rPr kumimoji="0" lang="en-US" sz="1100" b="0" i="0" u="none" strike="noStrike" kern="1200" cap="none" spc="0" normalizeH="0" baseline="0" noProof="0" dirty="0">
                <a:ln>
                  <a:noFill/>
                </a:ln>
                <a:solidFill>
                  <a:srgbClr val="425463"/>
                </a:solidFill>
                <a:effectLst/>
                <a:uLnTx/>
                <a:uFillTx/>
                <a:latin typeface="+mj-lt"/>
                <a:ea typeface="+mn-ea"/>
                <a:cs typeface="+mn-cs"/>
              </a:rPr>
              <a:t>​</a:t>
            </a:r>
          </a:p>
          <a:p>
            <a:pPr marL="444500" marR="0" lvl="0" indent="-268288" algn="l" defTabSz="914400" rtl="0" eaLnBrk="1" fontAlgn="base" latinLnBrk="0" hangingPunct="1">
              <a:lnSpc>
                <a:spcPct val="100000"/>
              </a:lnSpc>
              <a:spcBef>
                <a:spcPts val="0"/>
              </a:spcBef>
              <a:spcAft>
                <a:spcPts val="600"/>
              </a:spcAft>
              <a:buClrTx/>
              <a:buSzTx/>
              <a:buFont typeface="+mj-lt"/>
              <a:buAutoNum type="arabicPeriod" startAt="3"/>
              <a:tabLst/>
              <a:defRPr/>
            </a:pPr>
            <a:r>
              <a:rPr kumimoji="0" lang="en-GB" sz="1100" b="0" i="0" u="none" strike="noStrike" kern="1200" cap="none" spc="0" normalizeH="0" baseline="0" noProof="0" dirty="0">
                <a:ln>
                  <a:noFill/>
                </a:ln>
                <a:solidFill>
                  <a:srgbClr val="425463"/>
                </a:solidFill>
                <a:effectLst/>
                <a:uLnTx/>
                <a:uFillTx/>
                <a:latin typeface="+mj-lt"/>
                <a:ea typeface="+mn-ea"/>
                <a:cs typeface="+mn-cs"/>
              </a:rPr>
              <a:t>Are there any areas that you plan to investigate locally or that you would like to know more about? Which are your priorities?</a:t>
            </a:r>
            <a:r>
              <a:rPr kumimoji="0" lang="en-US" sz="1100" b="0" i="0" u="none" strike="noStrike" kern="1200" cap="none" spc="0" normalizeH="0" baseline="0" noProof="0" dirty="0">
                <a:ln>
                  <a:noFill/>
                </a:ln>
                <a:solidFill>
                  <a:srgbClr val="425463"/>
                </a:solidFill>
                <a:effectLst/>
                <a:uLnTx/>
                <a:uFillTx/>
                <a:latin typeface="+mj-lt"/>
                <a:ea typeface="+mn-ea"/>
                <a:cs typeface="+mn-cs"/>
              </a:rPr>
              <a:t>​</a:t>
            </a:r>
          </a:p>
          <a:p>
            <a:pPr marL="444500" marR="0" lvl="0" indent="-268288" algn="l" defTabSz="914400" rtl="0" eaLnBrk="1" fontAlgn="base" latinLnBrk="0" hangingPunct="1">
              <a:lnSpc>
                <a:spcPct val="100000"/>
              </a:lnSpc>
              <a:spcBef>
                <a:spcPts val="0"/>
              </a:spcBef>
              <a:spcAft>
                <a:spcPts val="600"/>
              </a:spcAft>
              <a:buClrTx/>
              <a:buSzTx/>
              <a:buFont typeface="+mj-lt"/>
              <a:buAutoNum type="arabicPeriod" startAt="3"/>
              <a:tabLst/>
              <a:defRPr/>
            </a:pPr>
            <a:r>
              <a:rPr kumimoji="0" lang="en-GB" sz="1100" b="0" i="0" u="none" strike="noStrike" kern="1200" cap="none" spc="0" normalizeH="0" baseline="0" noProof="0" dirty="0">
                <a:ln>
                  <a:noFill/>
                </a:ln>
                <a:solidFill>
                  <a:srgbClr val="425463"/>
                </a:solidFill>
                <a:effectLst/>
                <a:uLnTx/>
                <a:uFillTx/>
                <a:latin typeface="+mj-lt"/>
                <a:ea typeface="+mn-ea"/>
                <a:cs typeface="+mn-cs"/>
              </a:rPr>
              <a:t>What are the barriers to conducting this work (if any)?</a:t>
            </a:r>
            <a:endParaRPr kumimoji="0" lang="en-US" sz="1100" b="0" i="0" u="none" strike="noStrike" kern="1200" cap="none" spc="0" normalizeH="0" baseline="0" noProof="0" dirty="0">
              <a:ln>
                <a:noFill/>
              </a:ln>
              <a:solidFill>
                <a:srgbClr val="425463"/>
              </a:solidFill>
              <a:effectLst/>
              <a:uLnTx/>
              <a:uFillTx/>
              <a:latin typeface="+mj-lt"/>
              <a:ea typeface="+mn-ea"/>
              <a:cs typeface="+mn-cs"/>
            </a:endParaRPr>
          </a:p>
        </p:txBody>
      </p:sp>
      <p:sp>
        <p:nvSpPr>
          <p:cNvPr id="29" name="Text Placeholder 28">
            <a:extLst>
              <a:ext uri="{FF2B5EF4-FFF2-40B4-BE49-F238E27FC236}">
                <a16:creationId xmlns:a16="http://schemas.microsoft.com/office/drawing/2014/main" id="{B8C7921F-3362-BFE4-52B0-4BBB53457671}"/>
              </a:ext>
            </a:extLst>
          </p:cNvPr>
          <p:cNvSpPr>
            <a:spLocks noGrp="1"/>
          </p:cNvSpPr>
          <p:nvPr>
            <p:ph type="body" sz="quarter" idx="13"/>
          </p:nvPr>
        </p:nvSpPr>
        <p:spPr/>
        <p:txBody>
          <a:bodyPr/>
          <a:lstStyle/>
          <a:p>
            <a:r>
              <a:rPr lang="en-US">
                <a:latin typeface="Arial" panose="020B0604020202020204" pitchFamily="34" charset="0"/>
                <a:cs typeface="Arial" panose="020B0604020202020204" pitchFamily="34" charset="0"/>
              </a:rPr>
              <a:t>Stakeholder engagement </a:t>
            </a:r>
            <a:r>
              <a:rPr lang="en-US">
                <a:cs typeface="Arial" panose="020B0604020202020204" pitchFamily="34" charset="0"/>
              </a:rPr>
              <a:t>a</a:t>
            </a:r>
            <a:r>
              <a:rPr lang="en-US">
                <a:latin typeface="Arial" panose="020B0604020202020204" pitchFamily="34" charset="0"/>
                <a:cs typeface="Arial" panose="020B0604020202020204" pitchFamily="34" charset="0"/>
              </a:rPr>
              <a:t>pproach</a:t>
            </a:r>
          </a:p>
        </p:txBody>
      </p:sp>
      <p:sp>
        <p:nvSpPr>
          <p:cNvPr id="30" name="TextBox 29">
            <a:extLst>
              <a:ext uri="{FF2B5EF4-FFF2-40B4-BE49-F238E27FC236}">
                <a16:creationId xmlns:a16="http://schemas.microsoft.com/office/drawing/2014/main" id="{A8997597-F66A-8C11-606B-5DD6AD49A23D}"/>
              </a:ext>
            </a:extLst>
          </p:cNvPr>
          <p:cNvSpPr txBox="1"/>
          <p:nvPr/>
        </p:nvSpPr>
        <p:spPr>
          <a:xfrm>
            <a:off x="762700" y="4862715"/>
            <a:ext cx="4294151" cy="769441"/>
          </a:xfrm>
          <a:prstGeom prst="rect">
            <a:avLst/>
          </a:prstGeom>
          <a:noFill/>
        </p:spPr>
        <p:txBody>
          <a:bodyPr wrap="square" lIns="0" rIns="0" rtlCol="0">
            <a:spAutoFit/>
          </a:bodyPr>
          <a:lstStyle/>
          <a:p>
            <a:r>
              <a:rPr lang="en-US" sz="1100">
                <a:solidFill>
                  <a:srgbClr val="425463"/>
                </a:solidFill>
                <a:latin typeface="Arial" panose="020B0604020202020204" pitchFamily="34" charset="0"/>
                <a:cs typeface="Arial" panose="020B0604020202020204" pitchFamily="34" charset="0"/>
              </a:rPr>
              <a:t>In conjunction with TPHC Partnerships CYPMH team and starting with those engaged in Phase 1, we identified stakeholders from across the London system within CYPMH teams and business intelligence (BI) functions of each ICB </a:t>
            </a:r>
            <a:r>
              <a:rPr lang="en-US" sz="1100">
                <a:solidFill>
                  <a:schemeClr val="accent6">
                    <a:lumMod val="10000"/>
                  </a:schemeClr>
                </a:solidFill>
                <a:latin typeface="Arial" panose="020B0604020202020204" pitchFamily="34" charset="0"/>
                <a:cs typeface="Arial" panose="020B0604020202020204" pitchFamily="34" charset="0"/>
                <a:hlinkClick r:id="rId3" action="ppaction://hlinksldjump"/>
              </a:rPr>
              <a:t>(Appendix 1)</a:t>
            </a:r>
            <a:r>
              <a:rPr lang="en-US" sz="1100">
                <a:solidFill>
                  <a:schemeClr val="accent6">
                    <a:lumMod val="10000"/>
                  </a:schemeClr>
                </a:solidFill>
                <a:latin typeface="Arial" panose="020B0604020202020204" pitchFamily="34" charset="0"/>
                <a:cs typeface="Arial" panose="020B0604020202020204" pitchFamily="34" charset="0"/>
              </a:rPr>
              <a:t>.</a:t>
            </a:r>
          </a:p>
        </p:txBody>
      </p:sp>
      <p:sp>
        <p:nvSpPr>
          <p:cNvPr id="35" name="Right Arrow 34">
            <a:extLst>
              <a:ext uri="{FF2B5EF4-FFF2-40B4-BE49-F238E27FC236}">
                <a16:creationId xmlns:a16="http://schemas.microsoft.com/office/drawing/2014/main" id="{D1DC71DA-0F43-180A-CD02-260582DD479B}"/>
              </a:ext>
            </a:extLst>
          </p:cNvPr>
          <p:cNvSpPr/>
          <p:nvPr/>
        </p:nvSpPr>
        <p:spPr>
          <a:xfrm>
            <a:off x="5410913" y="3877948"/>
            <a:ext cx="708938" cy="452606"/>
          </a:xfrm>
          <a:prstGeom prst="rightArrow">
            <a:avLst/>
          </a:prstGeom>
          <a:solidFill>
            <a:srgbClr val="E8EDEE"/>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latin typeface="Arial" panose="020B0604020202020204" pitchFamily="34" charset="0"/>
            </a:endParaRPr>
          </a:p>
        </p:txBody>
      </p:sp>
      <p:sp>
        <p:nvSpPr>
          <p:cNvPr id="2" name="Slide Number Placeholder 1">
            <a:extLst>
              <a:ext uri="{FF2B5EF4-FFF2-40B4-BE49-F238E27FC236}">
                <a16:creationId xmlns:a16="http://schemas.microsoft.com/office/drawing/2014/main" id="{E3534B24-5831-3658-CD2A-17349D7EE919}"/>
              </a:ext>
            </a:extLst>
          </p:cNvPr>
          <p:cNvSpPr>
            <a:spLocks noGrp="1"/>
          </p:cNvSpPr>
          <p:nvPr>
            <p:ph type="sldNum" sz="quarter" idx="4294967295"/>
          </p:nvPr>
        </p:nvSpPr>
        <p:spPr>
          <a:xfrm>
            <a:off x="11303000" y="6492875"/>
            <a:ext cx="889000" cy="365125"/>
          </a:xfrm>
        </p:spPr>
        <p:txBody>
          <a:bodyPr/>
          <a:lstStyle/>
          <a:p>
            <a:fld id="{CF839E00-920F-44B0-A87D-3D18AF2DE1AE}" type="slidenum">
              <a:rPr lang="en-GB" smtClean="0"/>
              <a:t>9</a:t>
            </a:fld>
            <a:endParaRPr lang="en-GB"/>
          </a:p>
        </p:txBody>
      </p:sp>
      <p:sp>
        <p:nvSpPr>
          <p:cNvPr id="9" name="Rectangle 8">
            <a:extLst>
              <a:ext uri="{FF2B5EF4-FFF2-40B4-BE49-F238E27FC236}">
                <a16:creationId xmlns:a16="http://schemas.microsoft.com/office/drawing/2014/main" id="{B3D837F6-7A2C-30EA-41D8-265F395AA6DD}"/>
              </a:ext>
            </a:extLst>
          </p:cNvPr>
          <p:cNvSpPr/>
          <p:nvPr/>
        </p:nvSpPr>
        <p:spPr>
          <a:xfrm>
            <a:off x="762700" y="5751937"/>
            <a:ext cx="4294150" cy="468000"/>
          </a:xfrm>
          <a:prstGeom prst="rect">
            <a:avLst/>
          </a:prstGeom>
          <a:noFill/>
          <a:ln w="19050">
            <a:solidFill>
              <a:srgbClr val="0EAB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a:solidFill>
                  <a:srgbClr val="425563"/>
                </a:solidFill>
              </a:rPr>
              <a:t>22 </a:t>
            </a:r>
            <a:r>
              <a:rPr lang="en-US" sz="1000">
                <a:solidFill>
                  <a:srgbClr val="425563"/>
                </a:solidFill>
              </a:rPr>
              <a:t>stakeholders identified and contacted </a:t>
            </a:r>
          </a:p>
        </p:txBody>
      </p:sp>
      <p:sp>
        <p:nvSpPr>
          <p:cNvPr id="16" name="Rectangle 15">
            <a:extLst>
              <a:ext uri="{FF2B5EF4-FFF2-40B4-BE49-F238E27FC236}">
                <a16:creationId xmlns:a16="http://schemas.microsoft.com/office/drawing/2014/main" id="{6D1CF3DB-49AC-B3F6-1C63-65B8EEE4BA8C}"/>
              </a:ext>
            </a:extLst>
          </p:cNvPr>
          <p:cNvSpPr/>
          <p:nvPr/>
        </p:nvSpPr>
        <p:spPr>
          <a:xfrm>
            <a:off x="6426619" y="5760996"/>
            <a:ext cx="5002680" cy="468000"/>
          </a:xfrm>
          <a:prstGeom prst="rect">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a:solidFill>
                  <a:srgbClr val="425563"/>
                </a:solidFill>
              </a:rPr>
              <a:t>22 </a:t>
            </a:r>
            <a:r>
              <a:rPr lang="en-US" sz="1000">
                <a:solidFill>
                  <a:srgbClr val="425563"/>
                </a:solidFill>
              </a:rPr>
              <a:t>stakeholders engaged, including provider level representatives recommended by ICB stakeholders</a:t>
            </a:r>
          </a:p>
        </p:txBody>
      </p:sp>
      <p:sp>
        <p:nvSpPr>
          <p:cNvPr id="3" name="TextBox 2">
            <a:extLst>
              <a:ext uri="{FF2B5EF4-FFF2-40B4-BE49-F238E27FC236}">
                <a16:creationId xmlns:a16="http://schemas.microsoft.com/office/drawing/2014/main" id="{1DD9B515-9BD5-3D7B-1AC2-D8DC7A407677}"/>
              </a:ext>
            </a:extLst>
          </p:cNvPr>
          <p:cNvSpPr txBox="1"/>
          <p:nvPr/>
        </p:nvSpPr>
        <p:spPr>
          <a:xfrm>
            <a:off x="762700" y="1348509"/>
            <a:ext cx="10666599" cy="307777"/>
          </a:xfrm>
          <a:prstGeom prst="rect">
            <a:avLst/>
          </a:prstGeom>
          <a:noFill/>
        </p:spPr>
        <p:txBody>
          <a:bodyPr wrap="square" rtlCol="0">
            <a:spAutoFit/>
          </a:bodyPr>
          <a:lstStyle/>
          <a:p>
            <a:r>
              <a:rPr lang="en-US" sz="1400">
                <a:solidFill>
                  <a:srgbClr val="425463"/>
                </a:solidFill>
              </a:rPr>
              <a:t>We followed the stakeholder engagement approach below. Details of stakeholders engaged can be found in </a:t>
            </a:r>
            <a:r>
              <a:rPr lang="en-US" sz="1400">
                <a:solidFill>
                  <a:srgbClr val="425463"/>
                </a:solidFill>
                <a:hlinkClick r:id="rId4" action="ppaction://hlinksldjump"/>
              </a:rPr>
              <a:t>Appendix 1.</a:t>
            </a:r>
            <a:r>
              <a:rPr lang="en-US" sz="1400">
                <a:solidFill>
                  <a:srgbClr val="425463"/>
                </a:solidFill>
              </a:rPr>
              <a:t> </a:t>
            </a:r>
          </a:p>
        </p:txBody>
      </p:sp>
      <p:grpSp>
        <p:nvGrpSpPr>
          <p:cNvPr id="33" name="Group 32">
            <a:extLst>
              <a:ext uri="{FF2B5EF4-FFF2-40B4-BE49-F238E27FC236}">
                <a16:creationId xmlns:a16="http://schemas.microsoft.com/office/drawing/2014/main" id="{DC57CD7C-D807-6396-0045-E91E9859EECF}"/>
              </a:ext>
            </a:extLst>
          </p:cNvPr>
          <p:cNvGrpSpPr/>
          <p:nvPr/>
        </p:nvGrpSpPr>
        <p:grpSpPr>
          <a:xfrm>
            <a:off x="762700" y="4116205"/>
            <a:ext cx="4294152" cy="584441"/>
            <a:chOff x="696948" y="2390569"/>
            <a:chExt cx="4294152" cy="584441"/>
          </a:xfrm>
        </p:grpSpPr>
        <p:sp>
          <p:nvSpPr>
            <p:cNvPr id="15" name="Text Placeholder 4">
              <a:extLst>
                <a:ext uri="{FF2B5EF4-FFF2-40B4-BE49-F238E27FC236}">
                  <a16:creationId xmlns:a16="http://schemas.microsoft.com/office/drawing/2014/main" id="{944BBA88-D42C-5FDD-D81F-90FAC18E7F3A}"/>
                </a:ext>
              </a:extLst>
            </p:cNvPr>
            <p:cNvSpPr txBox="1">
              <a:spLocks/>
            </p:cNvSpPr>
            <p:nvPr/>
          </p:nvSpPr>
          <p:spPr>
            <a:xfrm>
              <a:off x="696948" y="2390569"/>
              <a:ext cx="4294152" cy="584441"/>
            </a:xfrm>
            <a:prstGeom prst="roundRect">
              <a:avLst/>
            </a:prstGeom>
            <a:solidFill>
              <a:srgbClr val="00A799"/>
            </a:solidFill>
          </p:spPr>
          <p:txBody>
            <a:bodyPr lIns="720000" anchor="ct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mn-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a:solidFill>
                    <a:schemeClr val="bg1"/>
                  </a:solidFill>
                  <a:latin typeface="Arial" panose="020B0604020202020204" pitchFamily="34" charset="0"/>
                  <a:cs typeface="Arial" panose="020B0604020202020204" pitchFamily="34" charset="0"/>
                </a:rPr>
                <a:t>Stakeholder identification and mapping </a:t>
              </a:r>
            </a:p>
          </p:txBody>
        </p:sp>
        <p:pic>
          <p:nvPicPr>
            <p:cNvPr id="14" name="Graphic 13" descr="Magnifying glass with solid fill">
              <a:extLst>
                <a:ext uri="{FF2B5EF4-FFF2-40B4-BE49-F238E27FC236}">
                  <a16:creationId xmlns:a16="http://schemas.microsoft.com/office/drawing/2014/main" id="{2E4AD2FF-4301-9DE2-A61C-FFD414316061}"/>
                </a:ext>
              </a:extLst>
            </p:cNvPr>
            <p:cNvPicPr>
              <a:picLocks noChangeAspect="1"/>
            </p:cNvPicPr>
            <p:nvPr/>
          </p:nvPicPr>
          <p:blipFill>
            <a:blip r:embed="rId5">
              <a:alphaModFix/>
              <a:extLst>
                <a:ext uri="{96DAC541-7B7A-43D3-8B79-37D633B846F1}">
                  <asvg:svgBlip xmlns:asvg="http://schemas.microsoft.com/office/drawing/2016/SVG/main" r:embed="rId6"/>
                </a:ext>
              </a:extLst>
            </a:blip>
            <a:stretch>
              <a:fillRect/>
            </a:stretch>
          </p:blipFill>
          <p:spPr>
            <a:xfrm>
              <a:off x="800801" y="2411180"/>
              <a:ext cx="540000" cy="540000"/>
            </a:xfrm>
            <a:prstGeom prst="rect">
              <a:avLst/>
            </a:prstGeom>
          </p:spPr>
        </p:pic>
      </p:grpSp>
      <p:grpSp>
        <p:nvGrpSpPr>
          <p:cNvPr id="28" name="Group 27">
            <a:extLst>
              <a:ext uri="{FF2B5EF4-FFF2-40B4-BE49-F238E27FC236}">
                <a16:creationId xmlns:a16="http://schemas.microsoft.com/office/drawing/2014/main" id="{9F804639-BA43-6C3B-C5C1-96B007C72883}"/>
              </a:ext>
            </a:extLst>
          </p:cNvPr>
          <p:cNvGrpSpPr/>
          <p:nvPr/>
        </p:nvGrpSpPr>
        <p:grpSpPr>
          <a:xfrm>
            <a:off x="6410110" y="2070482"/>
            <a:ext cx="5019189" cy="584441"/>
            <a:chOff x="6188142" y="2390569"/>
            <a:chExt cx="5019189" cy="584441"/>
          </a:xfrm>
        </p:grpSpPr>
        <p:sp>
          <p:nvSpPr>
            <p:cNvPr id="21" name="Text Placeholder 4">
              <a:extLst>
                <a:ext uri="{FF2B5EF4-FFF2-40B4-BE49-F238E27FC236}">
                  <a16:creationId xmlns:a16="http://schemas.microsoft.com/office/drawing/2014/main" id="{9EEAC129-7474-DA08-8FE8-B3CF98CB5FD8}"/>
                </a:ext>
              </a:extLst>
            </p:cNvPr>
            <p:cNvSpPr txBox="1">
              <a:spLocks/>
            </p:cNvSpPr>
            <p:nvPr/>
          </p:nvSpPr>
          <p:spPr>
            <a:xfrm>
              <a:off x="6188142" y="2390569"/>
              <a:ext cx="5019189" cy="584441"/>
            </a:xfrm>
            <a:prstGeom prst="roundRect">
              <a:avLst/>
            </a:prstGeom>
            <a:solidFill>
              <a:schemeClr val="accent4"/>
            </a:solidFill>
          </p:spPr>
          <p:txBody>
            <a:bodyPr lIns="720000" anchor="ct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mn-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a:solidFill>
                    <a:schemeClr val="bg1"/>
                  </a:solidFill>
                  <a:latin typeface="Arial" panose="020B0604020202020204" pitchFamily="34" charset="0"/>
                  <a:cs typeface="Arial" panose="020B0604020202020204" pitchFamily="34" charset="0"/>
                </a:rPr>
                <a:t>Engagement</a:t>
              </a:r>
            </a:p>
          </p:txBody>
        </p:sp>
        <p:pic>
          <p:nvPicPr>
            <p:cNvPr id="20" name="Graphic 19" descr="Online meeting with solid fill">
              <a:extLst>
                <a:ext uri="{FF2B5EF4-FFF2-40B4-BE49-F238E27FC236}">
                  <a16:creationId xmlns:a16="http://schemas.microsoft.com/office/drawing/2014/main" id="{2486708B-89F1-FA8A-582E-CFCD69C11CE5}"/>
                </a:ext>
              </a:extLst>
            </p:cNvPr>
            <p:cNvPicPr>
              <a:picLocks noChangeAspect="1"/>
            </p:cNvPicPr>
            <p:nvPr/>
          </p:nvPicPr>
          <p:blipFill>
            <a:blip r:embed="rId7">
              <a:alphaModFix/>
              <a:extLst>
                <a:ext uri="{96DAC541-7B7A-43D3-8B79-37D633B846F1}">
                  <asvg:svgBlip xmlns:asvg="http://schemas.microsoft.com/office/drawing/2016/SVG/main" r:embed="rId8"/>
                </a:ext>
              </a:extLst>
            </a:blip>
            <a:stretch>
              <a:fillRect/>
            </a:stretch>
          </p:blipFill>
          <p:spPr>
            <a:xfrm>
              <a:off x="6303394" y="2415960"/>
              <a:ext cx="540000" cy="540000"/>
            </a:xfrm>
            <a:prstGeom prst="rect">
              <a:avLst/>
            </a:prstGeom>
          </p:spPr>
        </p:pic>
      </p:grpSp>
      <p:sp>
        <p:nvSpPr>
          <p:cNvPr id="38" name="TextBox 37">
            <a:extLst>
              <a:ext uri="{FF2B5EF4-FFF2-40B4-BE49-F238E27FC236}">
                <a16:creationId xmlns:a16="http://schemas.microsoft.com/office/drawing/2014/main" id="{35C5E538-6254-D42F-9D1C-0D756B638A87}"/>
              </a:ext>
            </a:extLst>
          </p:cNvPr>
          <p:cNvSpPr txBox="1"/>
          <p:nvPr/>
        </p:nvSpPr>
        <p:spPr>
          <a:xfrm>
            <a:off x="762700" y="2816992"/>
            <a:ext cx="4294151" cy="430887"/>
          </a:xfrm>
          <a:prstGeom prst="rect">
            <a:avLst/>
          </a:prstGeom>
          <a:noFill/>
        </p:spPr>
        <p:txBody>
          <a:bodyPr wrap="square" lIns="0" rIns="0" rtlCol="0">
            <a:spAutoFit/>
          </a:bodyPr>
          <a:lstStyle/>
          <a:p>
            <a:r>
              <a:rPr lang="en-US" sz="1100">
                <a:solidFill>
                  <a:srgbClr val="425463"/>
                </a:solidFill>
                <a:latin typeface="Arial" panose="020B0604020202020204" pitchFamily="34" charset="0"/>
                <a:cs typeface="Arial" panose="020B0604020202020204" pitchFamily="34" charset="0"/>
              </a:rPr>
              <a:t>We extracted key findings from Phase 1 that offered the most potential to be explored further in this project.</a:t>
            </a:r>
            <a:endParaRPr lang="en-US" sz="1100">
              <a:solidFill>
                <a:schemeClr val="accent6">
                  <a:lumMod val="10000"/>
                </a:schemeClr>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F16E0A1B-032F-6729-538E-F6428EF8A0AB}"/>
              </a:ext>
            </a:extLst>
          </p:cNvPr>
          <p:cNvSpPr/>
          <p:nvPr/>
        </p:nvSpPr>
        <p:spPr>
          <a:xfrm>
            <a:off x="762700" y="3409948"/>
            <a:ext cx="4294150" cy="46800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a:solidFill>
                  <a:srgbClr val="425563"/>
                </a:solidFill>
              </a:rPr>
              <a:t>5</a:t>
            </a:r>
            <a:r>
              <a:rPr lang="en-US" sz="1000">
                <a:solidFill>
                  <a:srgbClr val="425563"/>
                </a:solidFill>
              </a:rPr>
              <a:t> key findings identified</a:t>
            </a:r>
          </a:p>
        </p:txBody>
      </p:sp>
      <p:grpSp>
        <p:nvGrpSpPr>
          <p:cNvPr id="49" name="Group 48">
            <a:extLst>
              <a:ext uri="{FF2B5EF4-FFF2-40B4-BE49-F238E27FC236}">
                <a16:creationId xmlns:a16="http://schemas.microsoft.com/office/drawing/2014/main" id="{CF019A6B-2A49-1833-7AB9-24A12986D00E}"/>
              </a:ext>
            </a:extLst>
          </p:cNvPr>
          <p:cNvGrpSpPr/>
          <p:nvPr/>
        </p:nvGrpSpPr>
        <p:grpSpPr>
          <a:xfrm>
            <a:off x="762700" y="2070482"/>
            <a:ext cx="4294152" cy="584441"/>
            <a:chOff x="762700" y="1968892"/>
            <a:chExt cx="4294152" cy="584441"/>
          </a:xfrm>
        </p:grpSpPr>
        <p:grpSp>
          <p:nvGrpSpPr>
            <p:cNvPr id="40" name="Group 39">
              <a:extLst>
                <a:ext uri="{FF2B5EF4-FFF2-40B4-BE49-F238E27FC236}">
                  <a16:creationId xmlns:a16="http://schemas.microsoft.com/office/drawing/2014/main" id="{EF0EBB4D-EC2A-50FE-3984-82BCCEE9C55F}"/>
                </a:ext>
              </a:extLst>
            </p:cNvPr>
            <p:cNvGrpSpPr/>
            <p:nvPr/>
          </p:nvGrpSpPr>
          <p:grpSpPr>
            <a:xfrm>
              <a:off x="762700" y="1968892"/>
              <a:ext cx="4294152" cy="584441"/>
              <a:chOff x="696948" y="2390569"/>
              <a:chExt cx="4294152" cy="584441"/>
            </a:xfrm>
            <a:solidFill>
              <a:schemeClr val="tx1"/>
            </a:solidFill>
          </p:grpSpPr>
          <p:sp>
            <p:nvSpPr>
              <p:cNvPr id="41" name="Text Placeholder 4">
                <a:extLst>
                  <a:ext uri="{FF2B5EF4-FFF2-40B4-BE49-F238E27FC236}">
                    <a16:creationId xmlns:a16="http://schemas.microsoft.com/office/drawing/2014/main" id="{27246284-B1AC-B000-F573-ABB174BE93B6}"/>
                  </a:ext>
                </a:extLst>
              </p:cNvPr>
              <p:cNvSpPr txBox="1">
                <a:spLocks/>
              </p:cNvSpPr>
              <p:nvPr/>
            </p:nvSpPr>
            <p:spPr>
              <a:xfrm>
                <a:off x="696948" y="2390569"/>
                <a:ext cx="4294152" cy="584441"/>
              </a:xfrm>
              <a:prstGeom prst="roundRect">
                <a:avLst/>
              </a:prstGeom>
              <a:grpFill/>
            </p:spPr>
            <p:txBody>
              <a:bodyPr lIns="720000" anchor="ct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mn-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a:solidFill>
                      <a:schemeClr val="bg1"/>
                    </a:solidFill>
                    <a:latin typeface="Arial" panose="020B0604020202020204" pitchFamily="34" charset="0"/>
                    <a:cs typeface="Arial" panose="020B0604020202020204" pitchFamily="34" charset="0"/>
                  </a:rPr>
                  <a:t>Initial analysis</a:t>
                </a:r>
              </a:p>
            </p:txBody>
          </p:sp>
          <p:pic>
            <p:nvPicPr>
              <p:cNvPr id="42" name="Graphic 41" descr="Magnifying glass with solid fill">
                <a:extLst>
                  <a:ext uri="{FF2B5EF4-FFF2-40B4-BE49-F238E27FC236}">
                    <a16:creationId xmlns:a16="http://schemas.microsoft.com/office/drawing/2014/main" id="{6B2344BD-7CC9-49AB-34D6-8E28A4F7AEAF}"/>
                  </a:ext>
                </a:extLst>
              </p:cNvPr>
              <p:cNvPicPr>
                <a:picLocks noChangeAspect="1"/>
              </p:cNvPicPr>
              <p:nvPr/>
            </p:nvPicPr>
            <p:blipFill>
              <a:blip r:embed="rId9">
                <a:alphaModFix/>
                <a:extLst>
                  <a:ext uri="{96DAC541-7B7A-43D3-8B79-37D633B846F1}">
                    <asvg:svgBlip xmlns:asvg="http://schemas.microsoft.com/office/drawing/2016/SVG/main" r:embed="rId10"/>
                  </a:ext>
                </a:extLst>
              </a:blip>
              <a:stretch>
                <a:fillRect/>
              </a:stretch>
            </p:blipFill>
            <p:spPr>
              <a:xfrm>
                <a:off x="800801" y="2411180"/>
                <a:ext cx="540000" cy="540000"/>
              </a:xfrm>
              <a:prstGeom prst="rect">
                <a:avLst/>
              </a:prstGeom>
            </p:spPr>
          </p:pic>
        </p:grpSp>
        <p:pic>
          <p:nvPicPr>
            <p:cNvPr id="48" name="Graphic 47">
              <a:extLst>
                <a:ext uri="{FF2B5EF4-FFF2-40B4-BE49-F238E27FC236}">
                  <a16:creationId xmlns:a16="http://schemas.microsoft.com/office/drawing/2014/main" id="{80181ACC-06A5-1267-CD24-CCC75B42055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2553" y="2025503"/>
              <a:ext cx="468000" cy="468000"/>
            </a:xfrm>
            <a:prstGeom prst="rect">
              <a:avLst/>
            </a:prstGeom>
          </p:spPr>
        </p:pic>
      </p:grpSp>
    </p:spTree>
    <p:extLst>
      <p:ext uri="{BB962C8B-B14F-4D97-AF65-F5344CB8AC3E}">
        <p14:creationId xmlns:p14="http://schemas.microsoft.com/office/powerpoint/2010/main" val="4207784859"/>
      </p:ext>
    </p:extLst>
  </p:cSld>
  <p:clrMapOvr>
    <a:masterClrMapping/>
  </p:clrMapOvr>
</p:sld>
</file>

<file path=ppt/theme/theme1.xml><?xml version="1.0" encoding="utf-8"?>
<a:theme xmlns:a="http://schemas.openxmlformats.org/drawingml/2006/main" name="Title Pages">
  <a:themeElements>
    <a:clrScheme name="Transformation Partners">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299C43C0-F074-4FA7-BFBD-C9891A92BBCB}"/>
    </a:ext>
  </a:extLst>
</a:theme>
</file>

<file path=ppt/theme/theme10.xml><?xml version="1.0" encoding="utf-8"?>
<a:theme xmlns:a="http://schemas.openxmlformats.org/drawingml/2006/main" name="Pink">
  <a:themeElements>
    <a:clrScheme name="TPHC">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2D7E222B-8B52-4854-A7CC-7C56DBF31658}"/>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th Shapes">
  <a:themeElements>
    <a:clrScheme name="TPHC">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81CC6E4B-F807-4DB5-A2E6-D2E71EAA5477}"/>
    </a:ext>
  </a:extLst>
</a:theme>
</file>

<file path=ppt/theme/theme3.xml><?xml version="1.0" encoding="utf-8"?>
<a:theme xmlns:a="http://schemas.openxmlformats.org/drawingml/2006/main" name="Without Shapes">
  <a:themeElements>
    <a:clrScheme name="TPHC">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7CBD066C-39A1-4086-9CD3-3ABAE31ED46D}"/>
    </a:ext>
  </a:extLst>
</a:theme>
</file>

<file path=ppt/theme/theme4.xml><?xml version="1.0" encoding="utf-8"?>
<a:theme xmlns:a="http://schemas.openxmlformats.org/drawingml/2006/main" name="Biographies">
  <a:themeElements>
    <a:clrScheme name="TPHC">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FE8340F3-AA44-4956-A664-B2A74BE5ECD7}"/>
    </a:ext>
  </a:extLst>
</a:theme>
</file>

<file path=ppt/theme/theme5.xml><?xml version="1.0" encoding="utf-8"?>
<a:theme xmlns:a="http://schemas.openxmlformats.org/drawingml/2006/main" name="Grey">
  <a:themeElements>
    <a:clrScheme name="TPHC">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8FC50116-3A18-4DF9-976B-A3ECDCC717F3}"/>
    </a:ext>
  </a:extLst>
</a:theme>
</file>

<file path=ppt/theme/theme6.xml><?xml version="1.0" encoding="utf-8"?>
<a:theme xmlns:a="http://schemas.openxmlformats.org/drawingml/2006/main" name="Light Green">
  <a:themeElements>
    <a:clrScheme name="TPHC">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BB969E11-8E86-42BC-8557-A348E988A0C1}"/>
    </a:ext>
  </a:extLst>
</a:theme>
</file>

<file path=ppt/theme/theme7.xml><?xml version="1.0" encoding="utf-8"?>
<a:theme xmlns:a="http://schemas.openxmlformats.org/drawingml/2006/main" name="Dark Green">
  <a:themeElements>
    <a:clrScheme name="TPHC">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17DDF60A-9DA0-4562-8989-85B978AD7B74}"/>
    </a:ext>
  </a:extLst>
</a:theme>
</file>

<file path=ppt/theme/theme8.xml><?xml version="1.0" encoding="utf-8"?>
<a:theme xmlns:a="http://schemas.openxmlformats.org/drawingml/2006/main" name="Blue">
  <a:themeElements>
    <a:clrScheme name="TPHC">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E8EBD104-C415-41D8-AA14-2CAEAB98D7FB}"/>
    </a:ext>
  </a:extLst>
</a:theme>
</file>

<file path=ppt/theme/theme9.xml><?xml version="1.0" encoding="utf-8"?>
<a:theme xmlns:a="http://schemas.openxmlformats.org/drawingml/2006/main" name="Purple">
  <a:themeElements>
    <a:clrScheme name="TPHC">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FECFF0E2-88D7-46BF-87D1-81CD06CEE54B}"/>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E72267BDE2C9E45B5C9EF9D33C93315" ma:contentTypeVersion="18" ma:contentTypeDescription="Create a new document." ma:contentTypeScope="" ma:versionID="fe1c30a4398c2c5cfb982877802da990">
  <xsd:schema xmlns:xsd="http://www.w3.org/2001/XMLSchema" xmlns:xs="http://www.w3.org/2001/XMLSchema" xmlns:p="http://schemas.microsoft.com/office/2006/metadata/properties" xmlns:ns1="http://schemas.microsoft.com/sharepoint/v3" xmlns:ns2="ef7bdd55-892d-4fcf-94a5-71f074f666bb" xmlns:ns3="1443d123-f4a4-497a-be51-faf00b932328" targetNamespace="http://schemas.microsoft.com/office/2006/metadata/properties" ma:root="true" ma:fieldsID="ad3ff786902cac0cecdbb90e585e683a" ns1:_="" ns2:_="" ns3:_="">
    <xsd:import namespace="http://schemas.microsoft.com/sharepoint/v3"/>
    <xsd:import namespace="ef7bdd55-892d-4fcf-94a5-71f074f666bb"/>
    <xsd:import namespace="1443d123-f4a4-497a-be51-faf00b932328"/>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7bdd55-892d-4fcf-94a5-71f074f666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43d123-f4a4-497a-be51-faf00b93232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29f6645-eb3e-48d2-a6f7-c946b992af47}" ma:internalName="TaxCatchAll" ma:showField="CatchAllData" ma:web="1443d123-f4a4-497a-be51-faf00b93232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f7bdd55-892d-4fcf-94a5-71f074f666bb">
      <Terms xmlns="http://schemas.microsoft.com/office/infopath/2007/PartnerControls"/>
    </lcf76f155ced4ddcb4097134ff3c332f>
    <TaxCatchAll xmlns="1443d123-f4a4-497a-be51-faf00b932328" xsi:nil="true"/>
    <SharedWithUsers xmlns="1443d123-f4a4-497a-be51-faf00b932328">
      <UserInfo>
        <DisplayName>SharingLinks.50593e89-d322-4f22-b3e7-d89f6db84087.Flexible.14b8d064-abc9-42f8-ac1b-8f2cf11bced9</DisplayName>
        <AccountId>202</AccountId>
        <AccountType/>
      </UserInfo>
      <UserInfo>
        <DisplayName>SharingLinks.254d81b6-a2d0-4a77-93dc-1d300122b585.OrganizationEdit.6321b26c-83fc-4abc-b767-a56636018962</DisplayName>
        <AccountId>212</AccountId>
        <AccountType/>
      </UserInfo>
      <UserInfo>
        <DisplayName>SharingLinks.259d0c26-9ff0-40fe-9715-afc802b77871.Flexible.c45e8f35-f348-4ade-833f-c96030c00e29</DisplayName>
        <AccountId>215</AccountId>
        <AccountType/>
      </UserInfo>
      <UserInfo>
        <DisplayName>ROACH, Colette (ROYAL FREE LONDON NHS FOUNDATION TRUST)</DisplayName>
        <AccountId>752</AccountId>
        <AccountType/>
      </UserInfo>
      <UserInfo>
        <DisplayName>TAYLOR, Jennifer (ROYAL FREE LONDON NHS FOUNDATION TRUST)</DisplayName>
        <AccountId>746</AccountId>
        <AccountType/>
      </UserInfo>
      <UserInfo>
        <DisplayName>O'KEEFFE, Shirley (ROYAL FREE LONDON NHS FOUNDATION TRUST)</DisplayName>
        <AccountId>141</AccountId>
        <AccountType/>
      </UserInfo>
      <UserInfo>
        <DisplayName>GLEN-DAY, Victoria (ROYAL FREE LONDON NHS FOUNDATION TRUST)</DisplayName>
        <AccountId>1061</AccountId>
        <AccountType/>
      </UserInfo>
      <UserInfo>
        <DisplayName>KADIR, Fatheha (ROYAL FREE LONDON NHS FOUNDATION TRUST)</DisplayName>
        <AccountId>661</AccountId>
        <AccountType/>
      </UserInfo>
      <UserInfo>
        <DisplayName>STEVENS, Millie (ROYAL FREE LONDON NHS FOUNDATION TRUST)</DisplayName>
        <AccountId>1060</AccountId>
        <AccountType/>
      </UserInfo>
      <UserInfo>
        <DisplayName>KOCUR, William (ROYAL FREE LONDON NHS FOUNDATION TRUST)</DisplayName>
        <AccountId>348</AccountId>
        <AccountType/>
      </UserInfo>
      <UserInfo>
        <DisplayName>JOY AETUMANAKARAN, Kevin (ROYAL FREE LONDON NHS FOUNDATION TRUST)</DisplayName>
        <AccountId>533</AccountId>
        <AccountType/>
      </UserInfo>
      <UserInfo>
        <DisplayName>SHAH, Neena (ROYAL FREE LONDON NHS FOUNDATION TRUST)</DisplayName>
        <AccountId>930</AccountId>
        <AccountType/>
      </UserInfo>
      <UserInfo>
        <DisplayName>DODHIA, Rakesh (ROYAL FREE LONDON NHS FOUNDATION TRUST)</DisplayName>
        <AccountId>34</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97331C1-FD96-4C28-B386-AF789780E79A}">
  <ds:schemaRefs>
    <ds:schemaRef ds:uri="http://schemas.microsoft.com/sharepoint/v3/contenttype/forms"/>
  </ds:schemaRefs>
</ds:datastoreItem>
</file>

<file path=customXml/itemProps2.xml><?xml version="1.0" encoding="utf-8"?>
<ds:datastoreItem xmlns:ds="http://schemas.openxmlformats.org/officeDocument/2006/customXml" ds:itemID="{2B94C4FA-DA2D-4EE2-881F-DF5CB135244F}">
  <ds:schemaRefs>
    <ds:schemaRef ds:uri="1443d123-f4a4-497a-be51-faf00b932328"/>
    <ds:schemaRef ds:uri="ef7bdd55-892d-4fcf-94a5-71f074f666b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244FD9A-9CBA-4898-B5A6-676D45DA4384}">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443d123-f4a4-497a-be51-faf00b932328"/>
    <ds:schemaRef ds:uri="ef7bdd55-892d-4fcf-94a5-71f074f666bb"/>
    <ds:schemaRef ds:uri="http://www.w3.org/XML/1998/namespace"/>
    <ds:schemaRef ds:uri="http://purl.org/dc/dcmityp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Title Pages</Template>
  <TotalTime>5820</TotalTime>
  <Words>10762</Words>
  <Application>Microsoft Office PowerPoint</Application>
  <PresentationFormat>Widescreen</PresentationFormat>
  <Paragraphs>1145</Paragraphs>
  <Slides>36</Slides>
  <Notes>13</Notes>
  <HiddenSlides>0</HiddenSlides>
  <MMClips>0</MMClips>
  <ScaleCrop>false</ScaleCrop>
  <HeadingPairs>
    <vt:vector size="4" baseType="variant">
      <vt:variant>
        <vt:lpstr>Theme</vt:lpstr>
      </vt:variant>
      <vt:variant>
        <vt:i4>10</vt:i4>
      </vt:variant>
      <vt:variant>
        <vt:lpstr>Slide Titles</vt:lpstr>
      </vt:variant>
      <vt:variant>
        <vt:i4>36</vt:i4>
      </vt:variant>
    </vt:vector>
  </HeadingPairs>
  <TitlesOfParts>
    <vt:vector size="46" baseType="lpstr">
      <vt:lpstr>Title Pages</vt:lpstr>
      <vt:lpstr>With Shapes</vt:lpstr>
      <vt:lpstr>Without Shapes</vt:lpstr>
      <vt:lpstr>Biographies</vt:lpstr>
      <vt:lpstr>Grey</vt:lpstr>
      <vt:lpstr>Light Green</vt:lpstr>
      <vt:lpstr>Dark Green</vt:lpstr>
      <vt:lpstr>Blue</vt:lpstr>
      <vt:lpstr>Purple</vt:lpstr>
      <vt:lpstr>Pink</vt:lpstr>
      <vt:lpstr>PowerPoint Presentation</vt:lpstr>
      <vt:lpstr>Contents</vt:lpstr>
      <vt:lpstr>Executive summary</vt:lpstr>
      <vt:lpstr>Project background  </vt:lpstr>
      <vt:lpstr>Project methodology</vt:lpstr>
      <vt:lpstr>Project approach </vt:lpstr>
      <vt:lpstr>PowerPoint Presentation</vt:lpstr>
      <vt:lpstr>Data analysis: notes enabling data interpretation </vt:lpstr>
      <vt:lpstr>PowerPoint Presentation</vt:lpstr>
      <vt:lpstr>Key findings</vt:lpstr>
      <vt:lpstr>PowerPoint Presentation</vt:lpstr>
      <vt:lpstr>PowerPoint Presentation</vt:lpstr>
      <vt:lpstr>Data analysis</vt:lpstr>
      <vt:lpstr>Greater variation is seen in initial waiting times as compared to hidden waiting times</vt:lpstr>
      <vt:lpstr>There is a large, but decreasing variation in waiting times for different ethnicities</vt:lpstr>
      <vt:lpstr>Black young people are disproportionately referred to providers within ICBs that record longer median initial waiting times</vt:lpstr>
      <vt:lpstr>Male CYP consistently wait longer than female CYP</vt:lpstr>
      <vt:lpstr>Black males do not have significantly longer initial waiting times than other racialised communities when compared to those accessing the same service type or ICB</vt:lpstr>
      <vt:lpstr>Waiting times for Black males are improving, compared to the total London CYP population</vt:lpstr>
      <vt:lpstr>There is large variation in waiting times between providers</vt:lpstr>
      <vt:lpstr>Rates of unreported ethnicity are high, generally steady, and worst for referrals to the Single Point of Access service</vt:lpstr>
      <vt:lpstr>Referrals with unreported ethnicity have shorter initial waits</vt:lpstr>
      <vt:lpstr>Engagement findings</vt:lpstr>
      <vt:lpstr>Where are ICBs and providers focusing their attention?</vt:lpstr>
      <vt:lpstr>How mature are the data and analytics offerings across ICBs?</vt:lpstr>
      <vt:lpstr>Which factors may explain variation in waiting times?</vt:lpstr>
      <vt:lpstr>Recommendations</vt:lpstr>
      <vt:lpstr>PowerPoint Presentation</vt:lpstr>
      <vt:lpstr>PowerPoint Presentation</vt:lpstr>
      <vt:lpstr>Appendices</vt:lpstr>
      <vt:lpstr>Appendix 1 – Stakeholder list </vt:lpstr>
      <vt:lpstr>Appendix 2 - Glossary</vt:lpstr>
      <vt:lpstr>Appendix 3: Standardised waiting times</vt:lpstr>
      <vt:lpstr>Appendix 4: Waits by service type and service category mappings</vt:lpstr>
      <vt:lpstr>Appendix 5: Total referral counts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Afroza Shamsudin</dc:creator>
  <cp:keywords/>
  <dc:description/>
  <cp:lastModifiedBy>Rakesh</cp:lastModifiedBy>
  <cp:revision>33</cp:revision>
  <dcterms:created xsi:type="dcterms:W3CDTF">2023-10-06T09:07:48Z</dcterms:created>
  <dcterms:modified xsi:type="dcterms:W3CDTF">2024-09-17T09:22:43Z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0x0101007E72267BDE2C9E45B5C9EF9D33C93315</vt:lpwstr>
  </property>
  <property fmtid="{D5CDD505-2E9C-101B-9397-08002B2CF9AE}" pid="3" name="MediaServiceImageTags">
    <vt:lpwstr/>
  </property>
</Properties>
</file>