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C1F39C-E931-8226-2661-A059B87B6128}" name="JADAV, Elisha (ROYAL FREE LONDON NHS FOUNDATION TRUST)" initials="EJ" userId="S::elisha.jadav@nhs.net::90e89cea-66eb-4f86-ba4f-283983f9226e" providerId="AD"/>
  <p188:author id="{6A5AC79E-D89C-0126-C80A-C94B42905B03}" name="Shah, Neena" initials="SN" userId="S-1-5-21-15564180-125834522-1008150880-172414" providerId="AD"/>
  <p188:author id="{A79A60DC-EC42-9E8E-8AB0-875EEE1C0A3D}" name="Christine Kirkpatrick" initials="CK" userId="S::christine.kirkpatrick1@england.nhs.uk::944824c7-e002-4f05-b4a1-3dfa869d021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68"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5388-C5B0-E852-5517-73301C4B44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FD85739-6C49-FA1E-73E1-2AEC251F6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D181DFF-5754-CD5C-4F08-BAAB876D13BF}"/>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AF250B76-ABD3-F4C3-351F-0A8E78D5A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BFF01B-DE24-64AA-3490-D1E7ADC8C999}"/>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117409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E1B9-DA59-A55F-BC1F-089801FD12F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A1C258E-4A72-3BC5-EE50-4011800E57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844A0E-41AA-9076-32CF-6DB4023C90B7}"/>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BD76EB47-848C-4713-6A32-EC5FC018D2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188B10-0797-0C26-C0EF-CB2256B291F8}"/>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2690523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6BB3F-5863-6490-8635-DDD898D13F2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AF67308-C5BC-B311-B6CF-94F2FD33BF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19129C-A763-0674-E13F-CB87FA42F6DD}"/>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0A809583-D7C7-AFCB-05AA-E9691265C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38B72-CC00-EFF9-6436-06D13E7403DA}"/>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75273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6C17-5058-4326-8F62-9CAFBA1F02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91432C3-F35E-7CC5-CDE5-728582463C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B288F4-B57C-A08E-C671-95A2358FEFF9}"/>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8CD0CA3E-D7FF-8336-EA73-AACEB1E057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BAA2CC-FE1F-D687-C6A8-0B4285400C47}"/>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96626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62B9-5983-2707-3A7D-E919088F062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A901929-A8A7-5BB1-5DB4-A50F95ECB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E4C312E-CA94-E56B-800B-C5EC9CA7206F}"/>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D7EEEF87-53D8-933A-46B8-D55A16258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73DBAC-5123-5585-EF9B-F3220EF18C45}"/>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6031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D011-F146-F72E-F491-5055B5B3D86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39733B7-683C-9C2E-B779-BF32EBC4376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D81F00A-D6B6-CC26-992C-8ACA409E319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6E4A683-D4E9-4594-2D7E-99E239C9867C}"/>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6" name="Footer Placeholder 5">
            <a:extLst>
              <a:ext uri="{FF2B5EF4-FFF2-40B4-BE49-F238E27FC236}">
                <a16:creationId xmlns:a16="http://schemas.microsoft.com/office/drawing/2014/main" id="{3F2A1C98-3AE0-7CAA-A497-3BFAC3DCD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5D2A32-6E38-DB87-FCBF-E78F3681331E}"/>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02690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3AC4-4D4D-BBED-B839-DAAC2826414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9DE791B-700B-224C-431E-2E159721E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BBCB1F1-D53D-641D-CEDA-15CA6D22155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ECA0BBA-F622-CE9B-06D9-4A07B2D1F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989FB39-12C1-6719-3300-2458E363D2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0E5380E-D7C5-F467-0E1A-627F93B70202}"/>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8" name="Footer Placeholder 7">
            <a:extLst>
              <a:ext uri="{FF2B5EF4-FFF2-40B4-BE49-F238E27FC236}">
                <a16:creationId xmlns:a16="http://schemas.microsoft.com/office/drawing/2014/main" id="{88D01711-EBA5-096F-D671-1AEE40FD87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AF3B04-884D-D8EB-9274-B6E429AE75B9}"/>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21115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1AFF-B1A4-DE2E-B5C7-6540B89A811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C4ABF55-577F-FBBF-1E1F-CCCB3E1A0FC2}"/>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4" name="Footer Placeholder 3">
            <a:extLst>
              <a:ext uri="{FF2B5EF4-FFF2-40B4-BE49-F238E27FC236}">
                <a16:creationId xmlns:a16="http://schemas.microsoft.com/office/drawing/2014/main" id="{6979F263-514B-F67C-47F9-2B31EBD0DE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07AAE6-EC61-8505-A9BF-5298FDD32233}"/>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11205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CD3927-A4E5-F540-A6F4-28AA77BE342A}"/>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3" name="Footer Placeholder 2">
            <a:extLst>
              <a:ext uri="{FF2B5EF4-FFF2-40B4-BE49-F238E27FC236}">
                <a16:creationId xmlns:a16="http://schemas.microsoft.com/office/drawing/2014/main" id="{C4158DA4-5BD6-9891-2B44-13C4D87541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09D05A-45E3-499F-2F29-BBB7FE87CA0C}"/>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81502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87BA-7A97-5380-802C-D17FD240C6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6B27346-FD09-C81C-47BE-36E36F178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AF2787B-E73B-A5FF-97F8-C54882771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8CB099-2F1F-A772-A786-431E95ED5734}"/>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6" name="Footer Placeholder 5">
            <a:extLst>
              <a:ext uri="{FF2B5EF4-FFF2-40B4-BE49-F238E27FC236}">
                <a16:creationId xmlns:a16="http://schemas.microsoft.com/office/drawing/2014/main" id="{407952AF-DFE4-79F2-3C11-230C279126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C5F9F6-067C-34E2-33B1-0BFF20786118}"/>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78279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68AD-F318-54BE-654A-4CBC34095C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80B219A-FF09-CA59-D1FE-2B64531A8E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DB91B1-388A-D359-A705-2085A3C6E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B9B93D-9B39-C538-90CA-ECF155751DD5}"/>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6" name="Footer Placeholder 5">
            <a:extLst>
              <a:ext uri="{FF2B5EF4-FFF2-40B4-BE49-F238E27FC236}">
                <a16:creationId xmlns:a16="http://schemas.microsoft.com/office/drawing/2014/main" id="{EB9F4F99-210C-D98F-98AF-9492A7F316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A3D748-5C80-3CAD-3884-C27A3D2AFC44}"/>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123653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914D38-A348-C061-0DB4-414B70D51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2F37136-9153-E7F0-23B7-70646441B6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396720-D12A-C1D3-DA15-046F610484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254EB1E9-C486-E901-FAC5-9C6501DF6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4AFFA1-4AD0-E26A-6B30-6B6033033B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E80AA-2CE6-4920-A61E-366F31A9724E}" type="slidenum">
              <a:rPr lang="en-GB" smtClean="0"/>
              <a:t>‹#›</a:t>
            </a:fld>
            <a:endParaRPr lang="en-GB"/>
          </a:p>
        </p:txBody>
      </p:sp>
    </p:spTree>
    <p:extLst>
      <p:ext uri="{BB962C8B-B14F-4D97-AF65-F5344CB8AC3E}">
        <p14:creationId xmlns:p14="http://schemas.microsoft.com/office/powerpoint/2010/main" val="3226306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transformationpartners.nhs.uk/askaboutasthma-2024/" TargetMode="External"/><Relationship Id="rId13" Type="http://schemas.openxmlformats.org/officeDocument/2006/relationships/hyperlink" Target="https://www.transformationpartnersinhealthandcare.nhs.uk/ask-about-asthma" TargetMode="External"/><Relationship Id="rId3" Type="http://schemas.openxmlformats.org/officeDocument/2006/relationships/hyperlink" Target="https://www.transformationpartners.nhs.uk/resource/london-asthma-toolkit/children-parents-and-carers/prevention-and-triggers/" TargetMode="External"/><Relationship Id="rId7" Type="http://schemas.openxmlformats.org/officeDocument/2006/relationships/hyperlink" Target="https://www.mecclink.co.uk/media/1216/final-london_damp-and-mould-checklist-20240102-v10.pdf" TargetMode="External"/><Relationship Id="rId12" Type="http://schemas.openxmlformats.org/officeDocument/2006/relationships/hyperlink" Target="https://www.transformationpartners.nhs.uk/resource/london-asthma-toolkit/air-quality-asthma-trigger/" TargetMode="External"/><Relationship Id="rId2" Type="http://schemas.openxmlformats.org/officeDocument/2006/relationships/hyperlink" Target="https://www.transformationpartners.nhs.uk/wp-content/uploads/2024/06/AAA-2024_general-campaign-comms-toolkit-final-1.pdf" TargetMode="Externa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transformationpartners.nhs.uk/ask-about-asthma-2021/damp-homes-and-human-health/" TargetMode="External"/><Relationship Id="rId11" Type="http://schemas.openxmlformats.org/officeDocument/2006/relationships/hyperlink" Target="https://www.transformationpartners.nhs.uk/resource/london-asthma-toolkit/pharmacy/inhaler-technique/" TargetMode="External"/><Relationship Id="rId5" Type="http://schemas.openxmlformats.org/officeDocument/2006/relationships/hyperlink" Target="https://www.nhs.uk/better-health/quit-smoking/vaping-to-quit-smoking/young-people-and-vaping/" TargetMode="External"/><Relationship Id="rId15" Type="http://schemas.openxmlformats.org/officeDocument/2006/relationships/hyperlink" Target="mailto:england.cyptransformationldn@nhs.net" TargetMode="External"/><Relationship Id="rId10" Type="http://schemas.openxmlformats.org/officeDocument/2006/relationships/hyperlink" Target="https://www.transformationpartners.nhs.uk/resource/london-asthma-toolkit/clinical-care/asthma-reviews/" TargetMode="External"/><Relationship Id="rId4" Type="http://schemas.openxmlformats.org/officeDocument/2006/relationships/hyperlink" Target="https://www.transformationpartners.nhs.uk/resource/london-asthma-toolkit/schools/asthma-friendly-schools/" TargetMode="External"/><Relationship Id="rId9" Type="http://schemas.openxmlformats.org/officeDocument/2006/relationships/hyperlink" Target="https://www.transformationpartners.nhs.uk/resource/london-asthma-toolkit/clinical-care/personal-asthma-action-plans-paap/" TargetMode="External"/><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5C74D20-D0A5-4315-B459-E1CA67B3A58E}"/>
              </a:ext>
            </a:extLst>
          </p:cNvPr>
          <p:cNvSpPr>
            <a:spLocks noGrp="1"/>
          </p:cNvSpPr>
          <p:nvPr>
            <p:ph type="subTitle" idx="1"/>
          </p:nvPr>
        </p:nvSpPr>
        <p:spPr>
          <a:xfrm>
            <a:off x="3121572" y="161878"/>
            <a:ext cx="7735614" cy="403396"/>
          </a:xfrm>
          <a:ln>
            <a:solidFill>
              <a:srgbClr val="00A499"/>
            </a:solidFill>
          </a:ln>
        </p:spPr>
        <p:txBody>
          <a:bodyPr>
            <a:noAutofit/>
          </a:bodyPr>
          <a:lstStyle/>
          <a:p>
            <a:r>
              <a:rPr lang="en-GB" sz="2200" b="1" dirty="0">
                <a:solidFill>
                  <a:srgbClr val="00A499"/>
                </a:solidFill>
                <a:latin typeface="Arial" panose="020B0604020202020204" pitchFamily="34" charset="0"/>
                <a:cs typeface="Arial" panose="020B0604020202020204" pitchFamily="34" charset="0"/>
              </a:rPr>
              <a:t>#AskAboutAsthma 2024: Fact sheet for local authorities</a:t>
            </a:r>
          </a:p>
        </p:txBody>
      </p:sp>
      <p:sp>
        <p:nvSpPr>
          <p:cNvPr id="4" name="TextBox 3">
            <a:extLst>
              <a:ext uri="{FF2B5EF4-FFF2-40B4-BE49-F238E27FC236}">
                <a16:creationId xmlns:a16="http://schemas.microsoft.com/office/drawing/2014/main" id="{DD227644-4620-941D-F279-BD0AC1326F1E}"/>
              </a:ext>
            </a:extLst>
          </p:cNvPr>
          <p:cNvSpPr txBox="1"/>
          <p:nvPr/>
        </p:nvSpPr>
        <p:spPr>
          <a:xfrm>
            <a:off x="87616" y="161877"/>
            <a:ext cx="2931737" cy="4020011"/>
          </a:xfrm>
          <a:prstGeom prst="rect">
            <a:avLst/>
          </a:prstGeom>
          <a:solidFill>
            <a:srgbClr val="00A499"/>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Why is asthma important?</a:t>
            </a:r>
          </a:p>
          <a:p>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Asthma is the most common long-term medical condition affecting children and young people </a:t>
            </a:r>
          </a:p>
          <a:p>
            <a:pPr>
              <a:lnSpc>
                <a:spcPct val="115000"/>
              </a:lnSpc>
              <a:spcBef>
                <a:spcPts val="600"/>
              </a:spcBef>
              <a:spcAft>
                <a:spcPts val="60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1 in 11 are affected by the condition, which is around </a:t>
            </a: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 in every London classroom</a:t>
            </a:r>
            <a:endPar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Many have badly managed asthma, with </a:t>
            </a: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over </a:t>
            </a:r>
            <a:r>
              <a:rPr lang="en-GB" sz="1200" b="1" dirty="0">
                <a:solidFill>
                  <a:schemeClr val="bg1"/>
                </a:solidFill>
                <a:latin typeface="Arial" panose="020B0604020202020204" pitchFamily="34" charset="0"/>
                <a:ea typeface="Calibri" panose="020F0502020204030204" pitchFamily="34" charset="0"/>
                <a:cs typeface="Arial" panose="020B0604020202020204" pitchFamily="34" charset="0"/>
              </a:rPr>
              <a:t>20,000 admitted </a:t>
            </a: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to hospital every year </a:t>
            </a:r>
            <a:r>
              <a:rPr lang="en-GB" sz="1200" b="1" dirty="0">
                <a:solidFill>
                  <a:schemeClr val="bg1"/>
                </a:solidFill>
                <a:latin typeface="Arial" panose="020B0604020202020204" pitchFamily="34" charset="0"/>
                <a:ea typeface="Calibri" panose="020F0502020204030204" pitchFamily="34" charset="0"/>
                <a:cs typeface="Arial" panose="020B0604020202020204" pitchFamily="34" charset="0"/>
              </a:rPr>
              <a:t>i</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n England. Over 4% of these have such a severe episode that they are admitted to intensive care </a:t>
            </a:r>
          </a:p>
          <a:p>
            <a:pPr>
              <a:lnSpc>
                <a:spcPct val="115000"/>
              </a:lnSpc>
              <a:spcBef>
                <a:spcPts val="600"/>
              </a:spcBef>
              <a:spcAft>
                <a:spcPts val="600"/>
              </a:spcAft>
            </a:pPr>
            <a:r>
              <a:rPr lang="en-GB" sz="1200">
                <a:solidFill>
                  <a:schemeClr val="bg1"/>
                </a:solidFill>
                <a:effectLst/>
                <a:latin typeface="Arial" panose="020B0604020202020204" pitchFamily="34" charset="0"/>
                <a:ea typeface="Calibri" panose="020F0502020204030204" pitchFamily="34" charset="0"/>
                <a:cs typeface="Arial" panose="020B0604020202020204" pitchFamily="34" charset="0"/>
              </a:rPr>
              <a:t>Children die in London every year because of asthma. </a:t>
            </a: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90% of asthma deaths are preventable</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these children should have gone on to lead full and productive lives. </a:t>
            </a:r>
          </a:p>
        </p:txBody>
      </p:sp>
      <p:sp>
        <p:nvSpPr>
          <p:cNvPr id="5" name="TextBox 4">
            <a:extLst>
              <a:ext uri="{FF2B5EF4-FFF2-40B4-BE49-F238E27FC236}">
                <a16:creationId xmlns:a16="http://schemas.microsoft.com/office/drawing/2014/main" id="{B49E59E7-256B-147A-1F46-2246DCC77707}"/>
              </a:ext>
            </a:extLst>
          </p:cNvPr>
          <p:cNvSpPr txBox="1"/>
          <p:nvPr/>
        </p:nvSpPr>
        <p:spPr>
          <a:xfrm>
            <a:off x="3237187" y="2471186"/>
            <a:ext cx="8724441" cy="3337324"/>
          </a:xfrm>
          <a:prstGeom prst="rect">
            <a:avLst/>
          </a:prstGeom>
          <a:solidFill>
            <a:schemeClr val="accent5">
              <a:lumMod val="40000"/>
              <a:lumOff val="60000"/>
            </a:schemeClr>
          </a:solidFill>
        </p:spPr>
        <p:txBody>
          <a:bodyPr wrap="square" rtlCol="0">
            <a:spAutoFit/>
          </a:bodyPr>
          <a:lstStyle/>
          <a:p>
            <a:pPr>
              <a:spcAft>
                <a:spcPts val="600"/>
              </a:spcAft>
            </a:pPr>
            <a:r>
              <a:rPr lang="en-GB" sz="1500" b="1" dirty="0">
                <a:latin typeface="Arial" panose="020B0604020202020204" pitchFamily="34" charset="0"/>
                <a:cs typeface="Arial" panose="020B0604020202020204" pitchFamily="34" charset="0"/>
              </a:rPr>
              <a:t>Local authorities can help children and young people with asthma live their best lives: </a:t>
            </a:r>
            <a:r>
              <a:rPr lang="en-GB" sz="1500" dirty="0">
                <a:latin typeface="Arial" panose="020B0604020202020204" pitchFamily="34" charset="0"/>
                <a:cs typeface="Arial" panose="020B0604020202020204" pitchFamily="34" charset="0"/>
              </a:rPr>
              <a:t>y</a:t>
            </a:r>
            <a:r>
              <a:rPr lang="en-GB" sz="1400" dirty="0">
                <a:latin typeface="Arial" panose="020B0604020202020204" pitchFamily="34" charset="0"/>
                <a:ea typeface="Calibri" panose="020F0502020204030204" pitchFamily="34" charset="0"/>
                <a:cs typeface="Arial" panose="020B0604020202020204" pitchFamily="34" charset="0"/>
              </a:rPr>
              <a:t>our </a:t>
            </a:r>
            <a:r>
              <a:rPr lang="en-GB" sz="1400" b="1" dirty="0">
                <a:latin typeface="Arial" panose="020B0604020202020204" pitchFamily="34" charset="0"/>
                <a:ea typeface="Calibri" panose="020F0502020204030204" pitchFamily="34" charset="0"/>
                <a:cs typeface="Arial" panose="020B0604020202020204" pitchFamily="34" charset="0"/>
              </a:rPr>
              <a:t>s</a:t>
            </a:r>
            <a:r>
              <a:rPr lang="en-GB" sz="1400" b="1" dirty="0">
                <a:latin typeface="Arial" panose="020B0604020202020204" pitchFamily="34" charset="0"/>
                <a:cs typeface="Arial" panose="020B0604020202020204" pitchFamily="34" charset="0"/>
              </a:rPr>
              <a:t>chools</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community organisations</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Public Health</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Housing</a:t>
            </a:r>
            <a:r>
              <a:rPr lang="en-GB" sz="1400" dirty="0">
                <a:latin typeface="Arial" panose="020B0604020202020204" pitchFamily="34" charset="0"/>
                <a:cs typeface="Arial" panose="020B0604020202020204" pitchFamily="34" charset="0"/>
              </a:rPr>
              <a:t> and </a:t>
            </a:r>
            <a:r>
              <a:rPr lang="en-GB" sz="1400" b="1" dirty="0">
                <a:latin typeface="Arial" panose="020B0604020202020204" pitchFamily="34" charset="0"/>
                <a:cs typeface="Arial" panose="020B0604020202020204" pitchFamily="34" charset="0"/>
              </a:rPr>
              <a:t>Air Quality </a:t>
            </a:r>
            <a:r>
              <a:rPr lang="en-GB" sz="1400" dirty="0">
                <a:latin typeface="Arial" panose="020B0604020202020204" pitchFamily="34" charset="0"/>
                <a:cs typeface="Arial" panose="020B0604020202020204" pitchFamily="34" charset="0"/>
              </a:rPr>
              <a:t>teams can all play a role in raising awareness about asthma, and the health impacts of indoor and outdoor air pollution.</a:t>
            </a:r>
          </a:p>
          <a:p>
            <a:r>
              <a:rPr lang="en-GB" sz="1400" dirty="0">
                <a:latin typeface="Arial" panose="020B0604020202020204" pitchFamily="34" charset="0"/>
                <a:cs typeface="Arial" panose="020B0604020202020204" pitchFamily="34" charset="0"/>
              </a:rPr>
              <a:t>Support the campaign and share it with your borough’s residents and communities:</a:t>
            </a:r>
          </a:p>
          <a:p>
            <a:pPr marL="285750" indent="-285750">
              <a:buFont typeface="Arial" panose="020B0604020202020204" pitchFamily="34" charset="0"/>
              <a:buChar char="•"/>
            </a:pPr>
            <a:r>
              <a:rPr lang="en-GB" sz="1200" dirty="0">
                <a:latin typeface="Arial" panose="020B0604020202020204" pitchFamily="34" charset="0"/>
                <a:ea typeface="Times New Roman" panose="02020603050405020304" pitchFamily="18" charset="0"/>
                <a:cs typeface="Arial" panose="020B0604020202020204" pitchFamily="34" charset="0"/>
              </a:rPr>
              <a:t>Your communications team can share the campaign and information about asthma </a:t>
            </a:r>
            <a:r>
              <a:rPr lang="en-GB" sz="1200" dirty="0">
                <a:effectLst/>
                <a:latin typeface="Arial" panose="020B0604020202020204" pitchFamily="34" charset="0"/>
                <a:ea typeface="Times New Roman" panose="02020603050405020304" pitchFamily="18" charset="0"/>
                <a:cs typeface="Arial" panose="020B0604020202020204" pitchFamily="34" charset="0"/>
              </a:rPr>
              <a:t>on your public facing website, through resident newsletters, housing associations and social media. Resources and messaging can be found </a:t>
            </a:r>
            <a:r>
              <a:rPr lang="en-GB" sz="1200" dirty="0">
                <a:effectLst/>
                <a:latin typeface="Arial" panose="020B0604020202020204" pitchFamily="34" charset="0"/>
                <a:ea typeface="Times New Roman" panose="02020603050405020304" pitchFamily="18" charset="0"/>
                <a:cs typeface="Arial" panose="020B0604020202020204" pitchFamily="34" charset="0"/>
                <a:hlinkClick r:id="rId2"/>
              </a:rPr>
              <a:t>here </a:t>
            </a:r>
            <a:r>
              <a:rPr lang="en-GB" sz="1200" dirty="0">
                <a:effectLst/>
                <a:latin typeface="Arial" panose="020B0604020202020204" pitchFamily="34" charset="0"/>
                <a:ea typeface="Times New Roman" panose="02020603050405020304" pitchFamily="18" charset="0"/>
                <a:cs typeface="Arial" panose="020B0604020202020204" pitchFamily="34" charset="0"/>
              </a:rPr>
              <a:t>.</a:t>
            </a:r>
          </a:p>
          <a:p>
            <a:pPr marL="285750" indent="-285750">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Share this fact sheet</a:t>
            </a:r>
            <a:r>
              <a:rPr lang="en-GB"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GB" sz="1200" dirty="0">
                <a:latin typeface="Arial" panose="020B0604020202020204" pitchFamily="34" charset="0"/>
                <a:ea typeface="Times New Roman" panose="02020603050405020304" pitchFamily="18" charset="0"/>
                <a:cs typeface="Arial" panose="020B0604020202020204" pitchFamily="34" charset="0"/>
              </a:rPr>
              <a:t>with</a:t>
            </a:r>
            <a:r>
              <a:rPr lang="en-GB"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panose="020B0604020202020204" pitchFamily="34" charset="0"/>
                <a:ea typeface="Times New Roman" panose="02020603050405020304" pitchFamily="18" charset="0"/>
                <a:cs typeface="Arial" panose="020B0604020202020204" pitchFamily="34" charset="0"/>
              </a:rPr>
              <a:t>staff and service leads so they can </a:t>
            </a:r>
            <a:r>
              <a:rPr lang="en-GB" sz="1200" dirty="0">
                <a:latin typeface="Arial" panose="020B0604020202020204" pitchFamily="34" charset="0"/>
                <a:ea typeface="Times New Roman" panose="02020603050405020304" pitchFamily="18" charset="0"/>
                <a:cs typeface="Arial" panose="020B0604020202020204" pitchFamily="34" charset="0"/>
              </a:rPr>
              <a:t>signpost families to information about asthma care and practical ways to reduce the risk of </a:t>
            </a:r>
            <a:r>
              <a:rPr lang="en-GB" sz="1200" dirty="0">
                <a:latin typeface="Arial" panose="020B0604020202020204" pitchFamily="34" charset="0"/>
                <a:ea typeface="Times New Roman" panose="02020603050405020304" pitchFamily="18" charset="0"/>
                <a:cs typeface="Arial" panose="020B0604020202020204" pitchFamily="34" charset="0"/>
                <a:hlinkClick r:id="rId3"/>
              </a:rPr>
              <a:t>triggers</a:t>
            </a:r>
            <a:r>
              <a:rPr lang="en-GB" sz="1200" dirty="0">
                <a:latin typeface="Arial" panose="020B0604020202020204" pitchFamily="34" charset="0"/>
                <a:ea typeface="Times New Roman" panose="02020603050405020304" pitchFamily="18" charset="0"/>
                <a:cs typeface="Arial" panose="020B0604020202020204" pitchFamily="34" charset="0"/>
              </a:rPr>
              <a:t> at home, at school and in the community.</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lnSpc>
                <a:spcPct val="106000"/>
              </a:lnSpc>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Work with your local NHS, housing, education and air quality teams to develop longer term strategies that consider health inequalities and air pollution to improve children and young people’s asthma care. This could mean:</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06000"/>
              </a:lnSpc>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Connecting with your schools by sharing campaign information in your boroughs’ school newsletters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06000"/>
              </a:lnSpc>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Are your schools </a:t>
            </a:r>
            <a:r>
              <a:rPr lang="en-GB" sz="1200" dirty="0">
                <a:effectLst/>
                <a:latin typeface="Arial" panose="020B0604020202020204" pitchFamily="34" charset="0"/>
                <a:ea typeface="Times New Roman" panose="02020603050405020304" pitchFamily="18" charset="0"/>
                <a:cs typeface="Arial" panose="020B0604020202020204" pitchFamily="34" charset="0"/>
                <a:hlinkClick r:id="rId4"/>
              </a:rPr>
              <a:t>asthma friendly</a:t>
            </a:r>
            <a:r>
              <a:rPr lang="en-GB" sz="1200" dirty="0">
                <a:effectLst/>
                <a:latin typeface="Arial" panose="020B0604020202020204" pitchFamily="34" charset="0"/>
                <a:ea typeface="Times New Roman" panose="02020603050405020304" pitchFamily="18" charset="0"/>
                <a:cs typeface="Arial" panose="020B0604020202020204" pitchFamily="34" charset="0"/>
              </a:rPr>
              <a:t>? Good asthma management will reduce school absences and help pupils to take part in activities to support their overall health and wellbeing, as well as cutting risk of childhood obesity.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06000"/>
              </a:lnSpc>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Sharing clear and accessible messages about the risks of vaping for under-18s – </a:t>
            </a:r>
            <a:r>
              <a:rPr lang="en-GB" sz="1200" dirty="0">
                <a:solidFill>
                  <a:srgbClr val="2F2F2F"/>
                </a:solidFill>
                <a:effectLst/>
                <a:latin typeface="Arial" panose="020B0604020202020204" pitchFamily="34" charset="0"/>
                <a:ea typeface="Times New Roman" panose="02020603050405020304" pitchFamily="18" charset="0"/>
                <a:cs typeface="Arial" panose="020B0604020202020204" pitchFamily="34" charset="0"/>
              </a:rPr>
              <a:t>see suggested messaging </a:t>
            </a:r>
            <a:r>
              <a:rPr lang="en-GB" sz="1200" u="sng" dirty="0">
                <a:solidFill>
                  <a:srgbClr val="2F2F2F"/>
                </a:solidFill>
                <a:effectLst/>
                <a:latin typeface="Arial" panose="020B0604020202020204" pitchFamily="34" charset="0"/>
                <a:ea typeface="Times New Roman" panose="02020603050405020304" pitchFamily="18" charset="0"/>
                <a:cs typeface="Arial" panose="020B0604020202020204" pitchFamily="34" charset="0"/>
                <a:hlinkClick r:id="rId5"/>
              </a:rPr>
              <a:t>here</a:t>
            </a:r>
            <a:r>
              <a:rPr lang="en-GB" sz="1200" dirty="0">
                <a:solidFill>
                  <a:srgbClr val="2F2F2F"/>
                </a:solidFill>
                <a:effectLst/>
                <a:latin typeface="Arial" panose="020B0604020202020204" pitchFamily="34" charset="0"/>
                <a:ea typeface="Times New Roman" panose="02020603050405020304" pitchFamily="18" charset="0"/>
                <a:cs typeface="Arial" panose="020B0604020202020204" pitchFamily="34" charset="0"/>
                <a:hlinkClick r:id="rId5"/>
              </a:rPr>
              <a:t>.</a:t>
            </a:r>
            <a:endParaRPr lang="en-GB" sz="1200" dirty="0">
              <a:solidFill>
                <a:srgbClr val="2F2F2F"/>
              </a:solidFill>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06000"/>
              </a:lnSpc>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Discussing </a:t>
            </a:r>
            <a:r>
              <a:rPr lang="en-GB" sz="1200" dirty="0">
                <a:latin typeface="Arial" panose="020B0604020202020204" pitchFamily="34" charset="0"/>
                <a:ea typeface="Times New Roman" panose="02020603050405020304" pitchFamily="18" charset="0"/>
                <a:cs typeface="Arial" panose="020B0604020202020204" pitchFamily="34" charset="0"/>
              </a:rPr>
              <a:t>the </a:t>
            </a:r>
            <a:r>
              <a:rPr lang="en-GB" sz="1200" dirty="0">
                <a:latin typeface="Arial" panose="020B0604020202020204" pitchFamily="34" charset="0"/>
                <a:ea typeface="Times New Roman" panose="02020603050405020304" pitchFamily="18" charset="0"/>
                <a:cs typeface="Arial" panose="020B0604020202020204" pitchFamily="34" charset="0"/>
                <a:hlinkClick r:id="rId6"/>
              </a:rPr>
              <a:t>respiratory health implications of </a:t>
            </a:r>
            <a:r>
              <a:rPr lang="en-GB" sz="1200" dirty="0">
                <a:effectLst/>
                <a:latin typeface="Arial" panose="020B0604020202020204" pitchFamily="34" charset="0"/>
                <a:ea typeface="Times New Roman" panose="02020603050405020304" pitchFamily="18" charset="0"/>
                <a:cs typeface="Arial" panose="020B0604020202020204" pitchFamily="34" charset="0"/>
                <a:hlinkClick r:id="rId6"/>
              </a:rPr>
              <a:t>damp and mould </a:t>
            </a:r>
            <a:r>
              <a:rPr lang="en-GB" sz="1200" dirty="0">
                <a:effectLst/>
                <a:latin typeface="Arial" panose="020B0604020202020204" pitchFamily="34" charset="0"/>
                <a:ea typeface="Times New Roman" panose="02020603050405020304" pitchFamily="18" charset="0"/>
                <a:cs typeface="Arial" panose="020B0604020202020204" pitchFamily="34" charset="0"/>
              </a:rPr>
              <a:t> and </a:t>
            </a:r>
            <a:r>
              <a:rPr lang="en-GB" sz="1200" dirty="0">
                <a:effectLst/>
                <a:latin typeface="Arial" panose="020B0604020202020204" pitchFamily="34" charset="0"/>
                <a:ea typeface="Times New Roman" panose="02020603050405020304" pitchFamily="18" charset="0"/>
                <a:cs typeface="Arial" panose="020B0604020202020204" pitchFamily="34" charset="0"/>
                <a:hlinkClick r:id="rId7"/>
              </a:rPr>
              <a:t>resources available </a:t>
            </a:r>
            <a:r>
              <a:rPr lang="en-GB" sz="1200" dirty="0">
                <a:effectLst/>
                <a:latin typeface="Arial" panose="020B0604020202020204" pitchFamily="34" charset="0"/>
                <a:ea typeface="Times New Roman" panose="02020603050405020304" pitchFamily="18" charset="0"/>
                <a:cs typeface="Arial" panose="020B0604020202020204" pitchFamily="34" charset="0"/>
              </a:rPr>
              <a:t>with housing colleagues. </a:t>
            </a:r>
          </a:p>
          <a:p>
            <a:pPr marL="742950" lvl="1" indent="-285750" algn="just">
              <a:lnSpc>
                <a:spcPct val="106000"/>
              </a:lnSpc>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Encouraging borough-wide initiatives to improve air quality: e.g. no idling outside schools or parks, and active travel.</a:t>
            </a:r>
            <a:endParaRPr lang="en-GB"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A5A8BF-F917-BDB0-2CB0-3D936AE8ABE6}"/>
              </a:ext>
            </a:extLst>
          </p:cNvPr>
          <p:cNvSpPr txBox="1"/>
          <p:nvPr/>
        </p:nvSpPr>
        <p:spPr>
          <a:xfrm>
            <a:off x="3237186" y="652027"/>
            <a:ext cx="8724442" cy="1538883"/>
          </a:xfrm>
          <a:prstGeom prst="rect">
            <a:avLst/>
          </a:prstGeom>
          <a:solidFill>
            <a:schemeClr val="bg2"/>
          </a:solidFill>
          <a:ln>
            <a:solidFill>
              <a:schemeClr val="bg2"/>
            </a:solidFill>
          </a:ln>
        </p:spPr>
        <p:txBody>
          <a:bodyPr wrap="square" rtlCol="0">
            <a:spAutoFit/>
          </a:bodyPr>
          <a:lstStyle/>
          <a:p>
            <a:pPr>
              <a:spcAft>
                <a:spcPts val="600"/>
              </a:spcAft>
            </a:pPr>
            <a:r>
              <a:rPr lang="en-GB" sz="1400" dirty="0">
                <a:latin typeface="Arial" panose="020B0604020202020204" pitchFamily="34" charset="0"/>
                <a:cs typeface="Arial" panose="020B0604020202020204" pitchFamily="34" charset="0"/>
              </a:rPr>
              <a:t>London’s annual </a:t>
            </a:r>
            <a:r>
              <a:rPr lang="en-GB" sz="1400" dirty="0">
                <a:latin typeface="Arial" panose="020B0604020202020204" pitchFamily="34" charset="0"/>
                <a:cs typeface="Arial" panose="020B0604020202020204" pitchFamily="34" charset="0"/>
                <a:hlinkClick r:id="rId8"/>
              </a:rPr>
              <a:t>#AskAboutAsthma campaign </a:t>
            </a:r>
            <a:r>
              <a:rPr lang="en-GB" sz="1400" dirty="0">
                <a:latin typeface="Arial" panose="020B0604020202020204" pitchFamily="34" charset="0"/>
                <a:cs typeface="Arial" panose="020B0604020202020204" pitchFamily="34" charset="0"/>
              </a:rPr>
              <a:t>raises awareness of 4 simple asks that can make a big difference to how children and young people experience their asthma – </a:t>
            </a:r>
            <a:r>
              <a:rPr lang="en-GB" sz="1400" b="1" u="sng" dirty="0">
                <a:latin typeface="Arial" panose="020B0604020202020204" pitchFamily="34" charset="0"/>
                <a:cs typeface="Arial" panose="020B0604020202020204" pitchFamily="34" charset="0"/>
                <a:hlinkClick r:id="rId9"/>
              </a:rPr>
              <a:t>having an asthma plan</a:t>
            </a:r>
            <a:r>
              <a:rPr lang="en-GB" sz="1400" b="1" u="sng" dirty="0">
                <a:latin typeface="Arial" panose="020B0604020202020204" pitchFamily="34" charset="0"/>
                <a:cs typeface="Arial" panose="020B0604020202020204" pitchFamily="34" charset="0"/>
              </a:rPr>
              <a:t>, </a:t>
            </a:r>
            <a:r>
              <a:rPr lang="en-GB" sz="1400" b="1" u="sng" dirty="0">
                <a:latin typeface="Arial" panose="020B0604020202020204" pitchFamily="34" charset="0"/>
                <a:cs typeface="Arial" panose="020B0604020202020204" pitchFamily="34" charset="0"/>
                <a:hlinkClick r:id="rId10"/>
              </a:rPr>
              <a:t>attending a regular asthma review</a:t>
            </a:r>
            <a:r>
              <a:rPr lang="en-GB" sz="1400" b="1" u="sng" dirty="0">
                <a:latin typeface="Arial" panose="020B0604020202020204" pitchFamily="34" charset="0"/>
                <a:cs typeface="Arial" panose="020B0604020202020204" pitchFamily="34" charset="0"/>
              </a:rPr>
              <a:t>, </a:t>
            </a:r>
            <a:r>
              <a:rPr lang="en-GB" sz="1400" b="1" u="sng" dirty="0">
                <a:latin typeface="Arial" panose="020B0604020202020204" pitchFamily="34" charset="0"/>
                <a:cs typeface="Arial" panose="020B0604020202020204" pitchFamily="34" charset="0"/>
                <a:hlinkClick r:id="rId11"/>
              </a:rPr>
              <a:t>using inhalers properly </a:t>
            </a:r>
            <a:r>
              <a:rPr lang="en-GB" sz="1400" b="1" u="sng" dirty="0">
                <a:latin typeface="Arial" panose="020B0604020202020204" pitchFamily="34" charset="0"/>
                <a:cs typeface="Arial" panose="020B0604020202020204" pitchFamily="34" charset="0"/>
              </a:rPr>
              <a:t>and </a:t>
            </a:r>
            <a:r>
              <a:rPr lang="en-GB" sz="1400" b="1" u="sng" dirty="0">
                <a:latin typeface="Arial" panose="020B0604020202020204" pitchFamily="34" charset="0"/>
                <a:cs typeface="Arial" panose="020B0604020202020204" pitchFamily="34" charset="0"/>
                <a:hlinkClick r:id="rId12"/>
              </a:rPr>
              <a:t>knowing how air pollution affects them</a:t>
            </a:r>
            <a:r>
              <a:rPr lang="en-GB" sz="1400" dirty="0">
                <a:latin typeface="Arial" panose="020B0604020202020204" pitchFamily="34" charset="0"/>
                <a:cs typeface="Arial" panose="020B0604020202020204" pitchFamily="34" charset="0"/>
              </a:rPr>
              <a:t>. </a:t>
            </a:r>
          </a:p>
          <a:p>
            <a:pPr>
              <a:spcAft>
                <a:spcPts val="600"/>
              </a:spcAft>
            </a:pPr>
            <a:r>
              <a:rPr lang="en-GB" sz="1400" dirty="0">
                <a:latin typeface="Arial" panose="020B0604020202020204" pitchFamily="34" charset="0"/>
                <a:cs typeface="Arial" panose="020B0604020202020204" pitchFamily="34" charset="0"/>
              </a:rPr>
              <a:t>This campaign has been running for 8 years, led by NHS England – London’s babies, children and young people’s transformation team. This year’s campaign takes place from </a:t>
            </a:r>
            <a:r>
              <a:rPr lang="en-GB" sz="1400" b="1" dirty="0">
                <a:latin typeface="Arial" panose="020B0604020202020204" pitchFamily="34" charset="0"/>
                <a:cs typeface="Arial" panose="020B0604020202020204" pitchFamily="34" charset="0"/>
              </a:rPr>
              <a:t>9-15 September 2024.</a:t>
            </a:r>
            <a:endParaRPr lang="en-GB" sz="1400" b="1" dirty="0">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endParaRPr>
          </a:p>
          <a:p>
            <a:r>
              <a:rPr lang="en-GB" sz="1400" b="1" dirty="0">
                <a:latin typeface="Arial" panose="020B0604020202020204" pitchFamily="34" charset="0"/>
                <a:cs typeface="Arial" panose="020B0604020202020204" pitchFamily="34" charset="0"/>
              </a:rPr>
              <a:t>The theme for 2024 is ‘</a:t>
            </a:r>
            <a:r>
              <a:rPr lang="en-GB" sz="1400" b="1" dirty="0">
                <a:latin typeface="Arial" panose="020B0604020202020204" pitchFamily="34" charset="0"/>
                <a:cs typeface="Arial" panose="020B0604020202020204" pitchFamily="34" charset="0"/>
                <a:hlinkClick r:id="rId8"/>
              </a:rPr>
              <a:t>Helping children and young people with asthma to live their best lives’. </a:t>
            </a:r>
            <a:endParaRPr lang="en-GB" sz="1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A43D62-6396-625A-7453-56BE93604EFD}"/>
              </a:ext>
            </a:extLst>
          </p:cNvPr>
          <p:cNvSpPr txBox="1"/>
          <p:nvPr/>
        </p:nvSpPr>
        <p:spPr>
          <a:xfrm>
            <a:off x="116741" y="4289821"/>
            <a:ext cx="2902611" cy="1446550"/>
          </a:xfrm>
          <a:prstGeom prst="rect">
            <a:avLst/>
          </a:prstGeom>
          <a:solidFill>
            <a:srgbClr val="00A499"/>
          </a:solidFill>
          <a:ln>
            <a:solidFill>
              <a:srgbClr val="00A499"/>
            </a:solidFill>
          </a:ln>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Did you know…?</a:t>
            </a:r>
          </a:p>
          <a:p>
            <a:r>
              <a:rPr lang="en-GB" sz="1200" dirty="0">
                <a:solidFill>
                  <a:schemeClr val="bg1"/>
                </a:solidFill>
                <a:latin typeface="Arial" panose="020B0604020202020204" pitchFamily="34" charset="0"/>
                <a:cs typeface="Arial" panose="020B0604020202020204" pitchFamily="34" charset="0"/>
              </a:rPr>
              <a:t>Asthma is the most common chronic medical reason for students missing school. Absenteeism due to illness represents a                     barrier to achievement                          and standards.</a:t>
            </a:r>
          </a:p>
        </p:txBody>
      </p:sp>
      <p:sp>
        <p:nvSpPr>
          <p:cNvPr id="2" name="TextBox 1">
            <a:extLst>
              <a:ext uri="{FF2B5EF4-FFF2-40B4-BE49-F238E27FC236}">
                <a16:creationId xmlns:a16="http://schemas.microsoft.com/office/drawing/2014/main" id="{B02FB9C9-C2A1-F2F9-06E3-872047C9845E}"/>
              </a:ext>
            </a:extLst>
          </p:cNvPr>
          <p:cNvSpPr txBox="1"/>
          <p:nvPr/>
        </p:nvSpPr>
        <p:spPr>
          <a:xfrm>
            <a:off x="2278951" y="5763311"/>
            <a:ext cx="6949132" cy="1060740"/>
          </a:xfrm>
          <a:prstGeom prst="rect">
            <a:avLst/>
          </a:prstGeom>
          <a:solidFill>
            <a:schemeClr val="bg2"/>
          </a:solidFill>
        </p:spPr>
        <p:txBody>
          <a:bodyPr wrap="square" rtlCol="0">
            <a:spAutoFit/>
          </a:bodyPr>
          <a:lstStyle/>
          <a:p>
            <a:r>
              <a:rPr lang="en-GB" sz="1600" b="1" dirty="0">
                <a:latin typeface="Arial" panose="020B0604020202020204" pitchFamily="34" charset="0"/>
                <a:cs typeface="Arial" panose="020B0604020202020204" pitchFamily="34" charset="0"/>
              </a:rPr>
              <a:t>Key messages</a:t>
            </a:r>
            <a:endParaRPr lang="en-GB" sz="1100" b="1" dirty="0">
              <a:latin typeface="Arial" panose="020B0604020202020204" pitchFamily="34" charset="0"/>
              <a:cs typeface="Arial" panose="020B0604020202020204" pitchFamily="34" charset="0"/>
            </a:endParaRPr>
          </a:p>
          <a:p>
            <a:pPr marL="171450" indent="-171450">
              <a:lnSpc>
                <a:spcPct val="115000"/>
              </a:lnSpc>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Asthma </a:t>
            </a:r>
            <a:r>
              <a:rPr lang="en-GB" sz="1400" b="1" dirty="0">
                <a:effectLst/>
                <a:latin typeface="Arial" panose="020B0604020202020204" pitchFamily="34" charset="0"/>
                <a:ea typeface="Calibri" panose="020F0502020204030204" pitchFamily="34" charset="0"/>
                <a:cs typeface="Arial" panose="020B0604020202020204" pitchFamily="34" charset="0"/>
              </a:rPr>
              <a:t>should not limit children and young people’s lives</a:t>
            </a:r>
            <a:r>
              <a:rPr lang="en-GB" sz="1400" dirty="0">
                <a:effectLst/>
                <a:latin typeface="Arial" panose="020B0604020202020204" pitchFamily="34" charset="0"/>
                <a:ea typeface="Calibri" panose="020F0502020204030204" pitchFamily="34" charset="0"/>
                <a:cs typeface="Arial" panose="020B0604020202020204" pitchFamily="34" charset="0"/>
              </a:rPr>
              <a:t> in</a:t>
            </a:r>
            <a:r>
              <a:rPr lang="en-GB" sz="1400" dirty="0">
                <a:effectLst/>
                <a:latin typeface="Arial" panose="020B0604020202020204" pitchFamily="34" charset="0"/>
                <a:ea typeface="Calibri" panose="020F0502020204030204" pitchFamily="34" charset="0"/>
                <a:cs typeface="Times New Roman" panose="02020603050405020304" pitchFamily="18" charset="0"/>
              </a:rPr>
              <a:t> </a:t>
            </a:r>
            <a:r>
              <a:rPr lang="en-GB" sz="1400" dirty="0">
                <a:effectLst/>
                <a:latin typeface="Arial" panose="020B0604020202020204" pitchFamily="34" charset="0"/>
                <a:ea typeface="Calibri" panose="020F0502020204030204" pitchFamily="34" charset="0"/>
                <a:cs typeface="Arial" panose="020B0604020202020204" pitchFamily="34" charset="0"/>
              </a:rPr>
              <a:t>any way.</a:t>
            </a:r>
          </a:p>
          <a:p>
            <a:pPr marL="171450" indent="-171450">
              <a:lnSpc>
                <a:spcPct val="115000"/>
              </a:lnSpc>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Good asthma control means having </a:t>
            </a:r>
            <a:r>
              <a:rPr lang="en-GB" sz="1400" b="1" dirty="0">
                <a:effectLst/>
                <a:latin typeface="Arial" panose="020B0604020202020204" pitchFamily="34" charset="0"/>
                <a:ea typeface="Calibri" panose="020F0502020204030204" pitchFamily="34" charset="0"/>
                <a:cs typeface="Arial" panose="020B0604020202020204" pitchFamily="34" charset="0"/>
              </a:rPr>
              <a:t>NO symptoms.</a:t>
            </a:r>
            <a:endParaRPr lang="en-GB" sz="1400" b="1" dirty="0">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15000"/>
              </a:lnSpc>
              <a:buFont typeface="Arial" panose="020B0604020202020204" pitchFamily="34" charset="0"/>
              <a:buChar char="•"/>
            </a:pPr>
            <a:r>
              <a:rPr lang="en-GB" sz="1400" b="1" dirty="0">
                <a:effectLst/>
                <a:latin typeface="Arial" panose="020B0604020202020204" pitchFamily="34" charset="0"/>
                <a:ea typeface="Calibri" panose="020F0502020204030204" pitchFamily="34" charset="0"/>
                <a:cs typeface="Arial" panose="020B0604020202020204" pitchFamily="34" charset="0"/>
              </a:rPr>
              <a:t>Following the 4 asks </a:t>
            </a:r>
            <a:r>
              <a:rPr lang="en-GB" sz="1400" dirty="0">
                <a:effectLst/>
                <a:latin typeface="Arial" panose="020B0604020202020204" pitchFamily="34" charset="0"/>
                <a:ea typeface="Calibri" panose="020F0502020204030204" pitchFamily="34" charset="0"/>
                <a:cs typeface="Arial" panose="020B0604020202020204" pitchFamily="34" charset="0"/>
              </a:rPr>
              <a:t>means children and young people can live their best lives.</a:t>
            </a:r>
            <a:endParaRPr lang="en-GB"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410E41F-F589-8391-92F8-8EDB4EB841F9}"/>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42743" y="4912937"/>
            <a:ext cx="2931736" cy="1954490"/>
          </a:xfrm>
          <a:prstGeom prst="rect">
            <a:avLst/>
          </a:prstGeom>
          <a:noFill/>
          <a:ln>
            <a:noFill/>
          </a:ln>
        </p:spPr>
      </p:pic>
      <p:sp>
        <p:nvSpPr>
          <p:cNvPr id="13" name="TextBox 12">
            <a:extLst>
              <a:ext uri="{FF2B5EF4-FFF2-40B4-BE49-F238E27FC236}">
                <a16:creationId xmlns:a16="http://schemas.microsoft.com/office/drawing/2014/main" id="{3390FD1E-C0A6-4376-B389-6275B91AFC56}"/>
              </a:ext>
            </a:extLst>
          </p:cNvPr>
          <p:cNvSpPr txBox="1"/>
          <p:nvPr/>
        </p:nvSpPr>
        <p:spPr>
          <a:xfrm>
            <a:off x="8933792" y="5949794"/>
            <a:ext cx="3048855" cy="761747"/>
          </a:xfrm>
          <a:prstGeom prst="rect">
            <a:avLst/>
          </a:prstGeom>
          <a:solidFill>
            <a:schemeClr val="bg1">
              <a:lumMod val="85000"/>
            </a:schemeClr>
          </a:solidFill>
          <a:ln w="25400">
            <a:solidFill>
              <a:srgbClr val="00A499"/>
            </a:solidFill>
          </a:ln>
        </p:spPr>
        <p:txBody>
          <a:bodyPr wrap="square" rtlCol="0">
            <a:spAutoFit/>
          </a:bodyPr>
          <a:lstStyle/>
          <a:p>
            <a:r>
              <a:rPr lang="en-GB" sz="1050" b="1" dirty="0">
                <a:latin typeface="Arial" panose="020B0604020202020204" pitchFamily="34" charset="0"/>
                <a:cs typeface="Arial" panose="020B0604020202020204" pitchFamily="34" charset="0"/>
              </a:rPr>
              <a:t>Follow us on social media to stay up to date:</a:t>
            </a:r>
            <a:endParaRPr lang="en-GB" sz="1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X: </a:t>
            </a:r>
            <a:r>
              <a:rPr lang="en-GB" sz="1100" dirty="0" err="1">
                <a:latin typeface="Arial" panose="020B0604020202020204" pitchFamily="34" charset="0"/>
                <a:cs typeface="Arial" panose="020B0604020202020204" pitchFamily="34" charset="0"/>
              </a:rPr>
              <a:t>bcyp_nhsldn</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Instagram: </a:t>
            </a:r>
            <a:r>
              <a:rPr lang="en-GB" sz="1100" dirty="0" err="1">
                <a:latin typeface="Arial" panose="020B0604020202020204" pitchFamily="34" charset="0"/>
                <a:cs typeface="Arial" panose="020B0604020202020204" pitchFamily="34" charset="0"/>
              </a:rPr>
              <a:t>bcyp_nhsldn</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And </a:t>
            </a:r>
            <a:r>
              <a:rPr lang="en-GB" sz="1100" dirty="0">
                <a:latin typeface="Arial" panose="020B0604020202020204" pitchFamily="34" charset="0"/>
                <a:cs typeface="Arial" panose="020B0604020202020204" pitchFamily="34" charset="0"/>
                <a:hlinkClick r:id="rId15"/>
              </a:rPr>
              <a:t>contact us</a:t>
            </a:r>
            <a:r>
              <a:rPr lang="en-GB" sz="1100" dirty="0">
                <a:latin typeface="Arial" panose="020B0604020202020204" pitchFamily="34" charset="0"/>
                <a:cs typeface="Arial" panose="020B0604020202020204" pitchFamily="34" charset="0"/>
              </a:rPr>
              <a:t> for more info</a:t>
            </a:r>
          </a:p>
        </p:txBody>
      </p:sp>
      <p:pic>
        <p:nvPicPr>
          <p:cNvPr id="8" name="Picture 7">
            <a:extLst>
              <a:ext uri="{FF2B5EF4-FFF2-40B4-BE49-F238E27FC236}">
                <a16:creationId xmlns:a16="http://schemas.microsoft.com/office/drawing/2014/main" id="{DFB38C38-4566-B2C6-5E97-086F6FB4F327}"/>
              </a:ext>
            </a:extLst>
          </p:cNvPr>
          <p:cNvPicPr>
            <a:picLocks noChangeAspect="1"/>
          </p:cNvPicPr>
          <p:nvPr/>
        </p:nvPicPr>
        <p:blipFill rotWithShape="1">
          <a:blip r:embed="rId16">
            <a:extLst>
              <a:ext uri="{28A0092B-C50C-407E-A947-70E740481C1C}">
                <a14:useLocalDpi xmlns:a14="http://schemas.microsoft.com/office/drawing/2010/main" val="0"/>
              </a:ext>
            </a:extLst>
          </a:blip>
          <a:srcRect l="12430" r="10543"/>
          <a:stretch/>
        </p:blipFill>
        <p:spPr>
          <a:xfrm>
            <a:off x="10959405" y="-41654"/>
            <a:ext cx="1411776" cy="1023328"/>
          </a:xfrm>
          <a:prstGeom prst="rect">
            <a:avLst/>
          </a:prstGeom>
        </p:spPr>
      </p:pic>
    </p:spTree>
    <p:extLst>
      <p:ext uri="{BB962C8B-B14F-4D97-AF65-F5344CB8AC3E}">
        <p14:creationId xmlns:p14="http://schemas.microsoft.com/office/powerpoint/2010/main" val="621896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241AFA7E9D94479A1726E84480F27F" ma:contentTypeVersion="58" ma:contentTypeDescription="Create a new document." ma:contentTypeScope="" ma:versionID="5aee0de0a2c4e23b4c2429f23167c32f">
  <xsd:schema xmlns:xsd="http://www.w3.org/2001/XMLSchema" xmlns:xs="http://www.w3.org/2001/XMLSchema" xmlns:p="http://schemas.microsoft.com/office/2006/metadata/properties" xmlns:ns1="http://schemas.microsoft.com/sharepoint/v3" xmlns:ns2="470130c8-a881-4bee-98b4-16d048cf70d7" xmlns:ns3="c91515f3-5142-4256-b30b-21ecc30bd2e2" xmlns:ns4="cccaf3ac-2de9-44d4-aa31-54302fceb5f7" targetNamespace="http://schemas.microsoft.com/office/2006/metadata/properties" ma:root="true" ma:fieldsID="462c5f05d2a35d95cc3c436eb4bd7280" ns1:_="" ns2:_="" ns3:_="" ns4:_="">
    <xsd:import namespace="http://schemas.microsoft.com/sharepoint/v3"/>
    <xsd:import namespace="470130c8-a881-4bee-98b4-16d048cf70d7"/>
    <xsd:import namespace="c91515f3-5142-4256-b30b-21ecc30bd2e2"/>
    <xsd:import namespace="cccaf3ac-2de9-44d4-aa31-54302fceb5f7"/>
    <xsd:element name="properties">
      <xsd:complexType>
        <xsd:sequence>
          <xsd:element name="documentManagement">
            <xsd:complexType>
              <xsd:all>
                <xsd:element ref="ns1:_ip_UnifiedCompliancePolicyProperties" minOccurs="0"/>
                <xsd:element ref="ns1:_ip_UnifiedCompliancePolicyUIAction" minOccurs="0"/>
                <xsd:element ref="ns2:SharedWithUsers" minOccurs="0"/>
                <xsd:element ref="ns2:SharedWithDetail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0130c8-a881-4bee-98b4-16d048cf70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515f3-5142-4256-b30b-21ecc30bd2e2" elementFormDefault="qualified">
    <xsd:import namespace="http://schemas.microsoft.com/office/2006/documentManagement/types"/>
    <xsd:import namespace="http://schemas.microsoft.com/office/infopath/2007/PartnerControls"/>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1062472-9167-4f5f-b071-b32a94defc01}" ma:internalName="TaxCatchAll" ma:showField="CatchAllData" ma:web="d83174ee-98ec-4b9f-8269-db6d0c386c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91515f3-5142-4256-b30b-21ecc30bd2e2">
      <Terms xmlns="http://schemas.microsoft.com/office/infopath/2007/PartnerControls"/>
    </lcf76f155ced4ddcb4097134ff3c332f>
    <_ip_UnifiedCompliancePolicyProperties xmlns="http://schemas.microsoft.com/sharepoint/v3" xsi:nil="true"/>
    <TaxCatchAll xmlns="cccaf3ac-2de9-44d4-aa31-54302fceb5f7" xsi:nil="true"/>
  </documentManagement>
</p:properties>
</file>

<file path=customXml/itemProps1.xml><?xml version="1.0" encoding="utf-8"?>
<ds:datastoreItem xmlns:ds="http://schemas.openxmlformats.org/officeDocument/2006/customXml" ds:itemID="{1599E417-E0CB-40E3-947C-9522431B7D51}">
  <ds:schemaRefs>
    <ds:schemaRef ds:uri="http://schemas.microsoft.com/sharepoint/v3/contenttype/forms"/>
  </ds:schemaRefs>
</ds:datastoreItem>
</file>

<file path=customXml/itemProps2.xml><?xml version="1.0" encoding="utf-8"?>
<ds:datastoreItem xmlns:ds="http://schemas.openxmlformats.org/officeDocument/2006/customXml" ds:itemID="{060F04AF-FD42-455C-9185-CFD5EF4E78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0130c8-a881-4bee-98b4-16d048cf70d7"/>
    <ds:schemaRef ds:uri="c91515f3-5142-4256-b30b-21ecc30bd2e2"/>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8F2193-12E3-446D-A81F-B70A6F0E1DE9}">
  <ds:schemaRefs>
    <ds:schemaRef ds:uri="http://schemas.microsoft.com/office/2006/metadata/properties"/>
    <ds:schemaRef ds:uri="http://schemas.microsoft.com/office/infopath/2007/PartnerControls"/>
    <ds:schemaRef ds:uri="http://schemas.microsoft.com/sharepoint/v3"/>
    <ds:schemaRef ds:uri="c91515f3-5142-4256-b30b-21ecc30bd2e2"/>
    <ds:schemaRef ds:uri="cccaf3ac-2de9-44d4-aa31-54302fceb5f7"/>
  </ds:schemaRefs>
</ds:datastoreItem>
</file>

<file path=docProps/app.xml><?xml version="1.0" encoding="utf-8"?>
<Properties xmlns="http://schemas.openxmlformats.org/officeDocument/2006/extended-properties" xmlns:vt="http://schemas.openxmlformats.org/officeDocument/2006/docPropsVTypes">
  <TotalTime>2018</TotalTime>
  <Words>589</Words>
  <Application>Microsoft Office PowerPoint</Application>
  <PresentationFormat>Widescreen</PresentationFormat>
  <Paragraphs>29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Kirkpatrick</dc:creator>
  <cp:lastModifiedBy>Shah, Neena</cp:lastModifiedBy>
  <cp:revision>25</cp:revision>
  <dcterms:created xsi:type="dcterms:W3CDTF">2023-06-29T13:31:55Z</dcterms:created>
  <dcterms:modified xsi:type="dcterms:W3CDTF">2024-06-21T13:16:51Z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0x010100CE241AFA7E9D94479A1726E84480F27F</vt:lpwstr>
  </property>
  <property fmtid="{D5CDD505-2E9C-101B-9397-08002B2CF9AE}" pid="3" name="MediaServiceImageTags">
    <vt:lpwstr/>
  </property>
</Properties>
</file>