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002E3B-B599-A206-4E00-FF231AE620EA}" name="JUTLE, Harpreet (ROYAL FREE LONDON NHS FOUNDATION TRUST)" initials="HJ" userId="S::harpreet.jutle@nhs.net::b8226f97-f3dd-49b2-adcb-2f7fbc47388e" providerId="AD"/>
  <p188:author id="{CD6F548A-FAC4-D68E-9DB5-5E1EC6870EB8}" name="SHAH, Neena (ROYAL FREE LONDON NHS FOUNDATION TRUST)" initials="NS" userId="S::neena.shah@nhs.net::72728b7f-cc17-4804-9a05-3f250b7afdb3" providerId="AD"/>
  <p188:author id="{56C1F39C-E931-8226-2661-A059B87B6128}" name="JADAV, Elisha (ROYAL FREE LONDON NHS FOUNDATION TRUST)" initials="EJ" userId="S::elisha.jadav@nhs.net::90e89cea-66eb-4f86-ba4f-283983f9226e" providerId="AD"/>
  <p188:author id="{6A5AC79E-D89C-0126-C80A-C94B42905B03}" name="Shah, Neena" initials="SN" userId="S-1-5-21-15564180-125834522-1008150880-172414" providerId="AD"/>
  <p188:author id="{A79A60DC-EC42-9E8E-8AB0-875EEE1C0A3D}" name="Christine Kirkpatrick" initials="CK" userId="S::christine.kirkpatrick1@england.nhs.uk::944824c7-e002-4f05-b4a1-3dfa869d02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5388-C5B0-E852-5517-73301C4B44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D85739-6C49-FA1E-73E1-2AEC251F6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D181DFF-5754-CD5C-4F08-BAAB876D13BF}"/>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AF250B76-ABD3-F4C3-351F-0A8E78D5A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FF01B-DE24-64AA-3490-D1E7ADC8C999}"/>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17409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E1B9-DA59-A55F-BC1F-089801FD12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A1C258E-4A72-3BC5-EE50-4011800E57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844A0E-41AA-9076-32CF-6DB4023C90B7}"/>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BD76EB47-848C-4713-6A32-EC5FC018D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88B10-0797-0C26-C0EF-CB2256B291F8}"/>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269052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6BB3F-5863-6490-8635-DDD898D13F2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AF67308-C5BC-B311-B6CF-94F2FD33BF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19129C-A763-0674-E13F-CB87FA42F6DD}"/>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0A809583-D7C7-AFCB-05AA-E9691265C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338B72-CC00-EFF9-6436-06D13E7403DA}"/>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7527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6C17-5058-4326-8F62-9CAFBA1F02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91432C3-F35E-7CC5-CDE5-728582463C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B288F4-B57C-A08E-C671-95A2358FEFF9}"/>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8CD0CA3E-D7FF-8336-EA73-AACEB1E05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AA2CC-FE1F-D687-C6A8-0B4285400C47}"/>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96626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62B9-5983-2707-3A7D-E919088F06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A901929-A8A7-5BB1-5DB4-A50F95ECB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4C312E-CA94-E56B-800B-C5EC9CA7206F}"/>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D7EEEF87-53D8-933A-46B8-D55A16258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73DBAC-5123-5585-EF9B-F3220EF18C45}"/>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603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D011-F146-F72E-F491-5055B5B3D8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9733B7-683C-9C2E-B779-BF32EBC437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D81F00A-D6B6-CC26-992C-8ACA409E31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6E4A683-D4E9-4594-2D7E-99E239C9867C}"/>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3F2A1C98-3AE0-7CAA-A497-3BFAC3DCD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D2A32-6E38-DB87-FCBF-E78F3681331E}"/>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02690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3AC4-4D4D-BBED-B839-DAAC2826414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9DE791B-700B-224C-431E-2E159721E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BBCB1F1-D53D-641D-CEDA-15CA6D2215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ECA0BBA-F622-CE9B-06D9-4A07B2D1F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89FB39-12C1-6719-3300-2458E363D2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0E5380E-D7C5-F467-0E1A-627F93B70202}"/>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8" name="Footer Placeholder 7">
            <a:extLst>
              <a:ext uri="{FF2B5EF4-FFF2-40B4-BE49-F238E27FC236}">
                <a16:creationId xmlns:a16="http://schemas.microsoft.com/office/drawing/2014/main" id="{88D01711-EBA5-096F-D671-1AEE40FD87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AF3B04-884D-D8EB-9274-B6E429AE75B9}"/>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21115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1AFF-B1A4-DE2E-B5C7-6540B89A811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4ABF55-577F-FBBF-1E1F-CCCB3E1A0FC2}"/>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4" name="Footer Placeholder 3">
            <a:extLst>
              <a:ext uri="{FF2B5EF4-FFF2-40B4-BE49-F238E27FC236}">
                <a16:creationId xmlns:a16="http://schemas.microsoft.com/office/drawing/2014/main" id="{6979F263-514B-F67C-47F9-2B31EBD0DE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07AAE6-EC61-8505-A9BF-5298FDD32233}"/>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1205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CD3927-A4E5-F540-A6F4-28AA77BE342A}"/>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3" name="Footer Placeholder 2">
            <a:extLst>
              <a:ext uri="{FF2B5EF4-FFF2-40B4-BE49-F238E27FC236}">
                <a16:creationId xmlns:a16="http://schemas.microsoft.com/office/drawing/2014/main" id="{C4158DA4-5BD6-9891-2B44-13C4D87541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09D05A-45E3-499F-2F29-BBB7FE87CA0C}"/>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81502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87BA-7A97-5380-802C-D17FD240C6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B27346-FD09-C81C-47BE-36E36F178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AF2787B-E73B-A5FF-97F8-C5488277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8CB099-2F1F-A772-A786-431E95ED5734}"/>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407952AF-DFE4-79F2-3C11-230C27912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C5F9F6-067C-34E2-33B1-0BFF20786118}"/>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378279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68AD-F318-54BE-654A-4CBC34095C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80B219A-FF09-CA59-D1FE-2B64531A8E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DB91B1-388A-D359-A705-2085A3C6E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B9B93D-9B39-C538-90CA-ECF155751DD5}"/>
              </a:ext>
            </a:extLst>
          </p:cNvPr>
          <p:cNvSpPr>
            <a:spLocks noGrp="1"/>
          </p:cNvSpPr>
          <p:nvPr>
            <p:ph type="dt" sz="half" idx="10"/>
          </p:nvPr>
        </p:nvSpPr>
        <p:spPr/>
        <p:txBody>
          <a:bodyPr/>
          <a:lstStyle/>
          <a:p>
            <a:fld id="{52AC2E98-AF25-4818-9BDD-352BB8479B2E}" type="datetimeFigureOut">
              <a:rPr lang="en-GB" smtClean="0"/>
              <a:t>21/06/2024</a:t>
            </a:fld>
            <a:endParaRPr lang="en-GB"/>
          </a:p>
        </p:txBody>
      </p:sp>
      <p:sp>
        <p:nvSpPr>
          <p:cNvPr id="6" name="Footer Placeholder 5">
            <a:extLst>
              <a:ext uri="{FF2B5EF4-FFF2-40B4-BE49-F238E27FC236}">
                <a16:creationId xmlns:a16="http://schemas.microsoft.com/office/drawing/2014/main" id="{EB9F4F99-210C-D98F-98AF-9492A7F31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A3D748-5C80-3CAD-3884-C27A3D2AFC44}"/>
              </a:ext>
            </a:extLst>
          </p:cNvPr>
          <p:cNvSpPr>
            <a:spLocks noGrp="1"/>
          </p:cNvSpPr>
          <p:nvPr>
            <p:ph type="sldNum" sz="quarter" idx="12"/>
          </p:nvPr>
        </p:nvSpPr>
        <p:spPr/>
        <p:txBody>
          <a:bodyPr/>
          <a:lstStyle/>
          <a:p>
            <a:fld id="{39CE80AA-2CE6-4920-A61E-366F31A9724E}" type="slidenum">
              <a:rPr lang="en-GB" smtClean="0"/>
              <a:t>‹#›</a:t>
            </a:fld>
            <a:endParaRPr lang="en-GB"/>
          </a:p>
        </p:txBody>
      </p:sp>
    </p:spTree>
    <p:extLst>
      <p:ext uri="{BB962C8B-B14F-4D97-AF65-F5344CB8AC3E}">
        <p14:creationId xmlns:p14="http://schemas.microsoft.com/office/powerpoint/2010/main" val="123653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14D38-A348-C061-0DB4-414B70D51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2F37136-9153-E7F0-23B7-70646441B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396720-D12A-C1D3-DA15-046F61048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C2E98-AF25-4818-9BDD-352BB8479B2E}" type="datetimeFigureOut">
              <a:rPr lang="en-GB" smtClean="0"/>
              <a:t>21/06/2024</a:t>
            </a:fld>
            <a:endParaRPr lang="en-GB"/>
          </a:p>
        </p:txBody>
      </p:sp>
      <p:sp>
        <p:nvSpPr>
          <p:cNvPr id="5" name="Footer Placeholder 4">
            <a:extLst>
              <a:ext uri="{FF2B5EF4-FFF2-40B4-BE49-F238E27FC236}">
                <a16:creationId xmlns:a16="http://schemas.microsoft.com/office/drawing/2014/main" id="{254EB1E9-C486-E901-FAC5-9C6501DF6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4AFFA1-4AD0-E26A-6B30-6B6033033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80AA-2CE6-4920-A61E-366F31A9724E}" type="slidenum">
              <a:rPr lang="en-GB" smtClean="0"/>
              <a:t>‹#›</a:t>
            </a:fld>
            <a:endParaRPr lang="en-GB"/>
          </a:p>
        </p:txBody>
      </p:sp>
    </p:spTree>
    <p:extLst>
      <p:ext uri="{BB962C8B-B14F-4D97-AF65-F5344CB8AC3E}">
        <p14:creationId xmlns:p14="http://schemas.microsoft.com/office/powerpoint/2010/main" val="322630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v.uk/drug-safety-update/nebulised-asthma-rescue-therapy-in-children-home-use-of-nebulisers-in-paediatric-asthma-should-be-initiated-and-managed-only-by-specialists" TargetMode="External"/><Relationship Id="rId13" Type="http://schemas.openxmlformats.org/officeDocument/2006/relationships/hyperlink" Target="mailto:england.cyptransformationldn@nhs.net" TargetMode="External"/><Relationship Id="rId3" Type="http://schemas.openxmlformats.org/officeDocument/2006/relationships/hyperlink" Target="https://www.transformationpartners.nhs.uk/resource/london-asthma-toolkit/clinical-care/personal-asthma-action-plans-paap/" TargetMode="External"/><Relationship Id="rId7" Type="http://schemas.openxmlformats.org/officeDocument/2006/relationships/image" Target="../media/image1.png"/><Relationship Id="rId12" Type="http://schemas.openxmlformats.org/officeDocument/2006/relationships/hyperlink" Target="https://www.asthmaandlung.org.uk/conditions/asthma/asthma-triggers/damp-mould-and-asthma" TargetMode="External"/><Relationship Id="rId2" Type="http://schemas.openxmlformats.org/officeDocument/2006/relationships/hyperlink" Target="https://www.transformationpartners.nhs.uk/askaboutasthma-2024/" TargetMode="External"/><Relationship Id="rId1" Type="http://schemas.openxmlformats.org/officeDocument/2006/relationships/slideLayout" Target="../slideLayouts/slideLayout1.xml"/><Relationship Id="rId6" Type="http://schemas.openxmlformats.org/officeDocument/2006/relationships/hyperlink" Target="https://www.transformationpartners.nhs.uk/resource/london-asthma-toolkit/air-quality-asthma-trigger/" TargetMode="External"/><Relationship Id="rId11" Type="http://schemas.openxmlformats.org/officeDocument/2006/relationships/hyperlink" Target="https://www.nhs.uk/better-health/quit-smoking/vaping-to-quit-smoking/#young-people" TargetMode="External"/><Relationship Id="rId5" Type="http://schemas.openxmlformats.org/officeDocument/2006/relationships/hyperlink" Target="https://www.transformationpartners.nhs.uk/resource/london-asthma-toolkit/pharmacy/inhaler-technique/" TargetMode="External"/><Relationship Id="rId10" Type="http://schemas.openxmlformats.org/officeDocument/2006/relationships/hyperlink" Target="NHS%20stop%20smoking%20services%20help%20you%20quit%20-%20NHS%20(www.nhs.uk)" TargetMode="External"/><Relationship Id="rId4" Type="http://schemas.openxmlformats.org/officeDocument/2006/relationships/hyperlink" Target="https://www.transformationpartners.nhs.uk/resource/london-asthma-toolkit/clinical-care/asthma-reviews/" TargetMode="External"/><Relationship Id="rId9" Type="http://schemas.openxmlformats.org/officeDocument/2006/relationships/hyperlink" Target="https://www.transformationpartners.nhs.uk/wp-content/uploads/2024/06/AAA-2024-general-post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C74D20-D0A5-4315-B459-E1CA67B3A58E}"/>
              </a:ext>
            </a:extLst>
          </p:cNvPr>
          <p:cNvSpPr>
            <a:spLocks noGrp="1"/>
          </p:cNvSpPr>
          <p:nvPr>
            <p:ph type="subTitle" idx="1"/>
          </p:nvPr>
        </p:nvSpPr>
        <p:spPr>
          <a:xfrm>
            <a:off x="2543174" y="156956"/>
            <a:ext cx="7566415" cy="416043"/>
          </a:xfrm>
          <a:ln>
            <a:solidFill>
              <a:srgbClr val="00A499"/>
            </a:solidFill>
          </a:ln>
        </p:spPr>
        <p:txBody>
          <a:bodyPr>
            <a:noAutofit/>
          </a:bodyPr>
          <a:lstStyle/>
          <a:p>
            <a:r>
              <a:rPr lang="en-GB" sz="2200" b="1" dirty="0">
                <a:solidFill>
                  <a:srgbClr val="00A499"/>
                </a:solidFill>
                <a:latin typeface="Arial" panose="020B0604020202020204" pitchFamily="34" charset="0"/>
                <a:cs typeface="Arial" panose="020B0604020202020204" pitchFamily="34" charset="0"/>
              </a:rPr>
              <a:t>#AskAboutAsthma 2024: fact sheet for pharmacy</a:t>
            </a:r>
          </a:p>
        </p:txBody>
      </p:sp>
      <p:sp>
        <p:nvSpPr>
          <p:cNvPr id="6" name="TextBox 5">
            <a:extLst>
              <a:ext uri="{FF2B5EF4-FFF2-40B4-BE49-F238E27FC236}">
                <a16:creationId xmlns:a16="http://schemas.microsoft.com/office/drawing/2014/main" id="{DBA5A8BF-F917-BDB0-2CB0-3D936AE8ABE6}"/>
              </a:ext>
            </a:extLst>
          </p:cNvPr>
          <p:cNvSpPr txBox="1"/>
          <p:nvPr/>
        </p:nvSpPr>
        <p:spPr>
          <a:xfrm>
            <a:off x="2543174" y="700847"/>
            <a:ext cx="9509124" cy="1600438"/>
          </a:xfrm>
          <a:prstGeom prst="rect">
            <a:avLst/>
          </a:prstGeom>
          <a:solidFill>
            <a:schemeClr val="bg2"/>
          </a:solidFill>
          <a:ln>
            <a:solidFill>
              <a:schemeClr val="bg2"/>
            </a:solidFill>
          </a:ln>
        </p:spPr>
        <p:txBody>
          <a:bodyPr wrap="square" rtlCol="0">
            <a:spAutoFit/>
          </a:bodyPr>
          <a:lstStyle/>
          <a:p>
            <a:r>
              <a:rPr lang="en-GB" sz="1400" dirty="0">
                <a:latin typeface="Arial" panose="020B0604020202020204" pitchFamily="34" charset="0"/>
                <a:cs typeface="Arial" panose="020B0604020202020204" pitchFamily="34" charset="0"/>
              </a:rPr>
              <a:t>London’s annual </a:t>
            </a:r>
            <a:r>
              <a:rPr lang="en-GB" sz="1400" dirty="0">
                <a:latin typeface="Arial" panose="020B0604020202020204" pitchFamily="34" charset="0"/>
                <a:cs typeface="Arial" panose="020B0604020202020204" pitchFamily="34" charset="0"/>
                <a:hlinkClick r:id="rId2"/>
              </a:rPr>
              <a:t>#AskAboutAsthma campaign </a:t>
            </a:r>
            <a:r>
              <a:rPr lang="en-GB" sz="1400" dirty="0">
                <a:latin typeface="Arial" panose="020B0604020202020204" pitchFamily="34" charset="0"/>
                <a:cs typeface="Arial" panose="020B0604020202020204" pitchFamily="34" charset="0"/>
              </a:rPr>
              <a:t>raises awareness of 4 simple asks that can make a big difference to how children and young people experience their asthma – </a:t>
            </a:r>
            <a:r>
              <a:rPr lang="en-GB" sz="1400" b="1" u="sng" dirty="0">
                <a:latin typeface="Arial" panose="020B0604020202020204" pitchFamily="34" charset="0"/>
                <a:cs typeface="Arial" panose="020B0604020202020204" pitchFamily="34" charset="0"/>
                <a:hlinkClick r:id="rId3"/>
              </a:rPr>
              <a:t>having an asthma plan</a:t>
            </a:r>
            <a:r>
              <a:rPr lang="en-GB" sz="1400" b="1" u="sng" dirty="0">
                <a:latin typeface="Arial" panose="020B0604020202020204" pitchFamily="34" charset="0"/>
                <a:cs typeface="Arial" panose="020B0604020202020204" pitchFamily="34" charset="0"/>
              </a:rPr>
              <a:t>, </a:t>
            </a:r>
            <a:r>
              <a:rPr lang="en-GB" sz="1400" b="1" u="sng" dirty="0">
                <a:latin typeface="Arial" panose="020B0604020202020204" pitchFamily="34" charset="0"/>
                <a:cs typeface="Arial" panose="020B0604020202020204" pitchFamily="34" charset="0"/>
                <a:hlinkClick r:id="rId4"/>
              </a:rPr>
              <a:t>attending a regular asthma review</a:t>
            </a:r>
            <a:r>
              <a:rPr lang="en-GB" sz="1400" b="1" u="sng" dirty="0">
                <a:latin typeface="Arial" panose="020B0604020202020204" pitchFamily="34" charset="0"/>
                <a:cs typeface="Arial" panose="020B0604020202020204" pitchFamily="34" charset="0"/>
              </a:rPr>
              <a:t>, </a:t>
            </a:r>
            <a:r>
              <a:rPr lang="en-GB" sz="1400" b="1" u="sng" dirty="0">
                <a:latin typeface="Arial" panose="020B0604020202020204" pitchFamily="34" charset="0"/>
                <a:cs typeface="Arial" panose="020B0604020202020204" pitchFamily="34" charset="0"/>
                <a:hlinkClick r:id="rId5"/>
              </a:rPr>
              <a:t>using inhalers properly </a:t>
            </a:r>
            <a:r>
              <a:rPr lang="en-GB" sz="1400" b="1" u="sng" dirty="0">
                <a:latin typeface="Arial" panose="020B0604020202020204" pitchFamily="34" charset="0"/>
                <a:cs typeface="Arial" panose="020B0604020202020204" pitchFamily="34" charset="0"/>
              </a:rPr>
              <a:t>and </a:t>
            </a:r>
            <a:r>
              <a:rPr lang="en-GB" sz="1400" b="1" u="sng" dirty="0">
                <a:latin typeface="Arial" panose="020B0604020202020204" pitchFamily="34" charset="0"/>
                <a:cs typeface="Arial" panose="020B0604020202020204" pitchFamily="34" charset="0"/>
                <a:hlinkClick r:id="rId6"/>
              </a:rPr>
              <a:t>knowing how air pollution affects them</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This campaign has been running for 8 years, led by NHS England – London’s babies, children and young people’s transformation team. This year’s campaign takes place from </a:t>
            </a:r>
            <a:r>
              <a:rPr lang="en-GB" sz="1400" b="1" dirty="0">
                <a:latin typeface="Arial" panose="020B0604020202020204" pitchFamily="34" charset="0"/>
                <a:cs typeface="Arial" panose="020B0604020202020204" pitchFamily="34" charset="0"/>
              </a:rPr>
              <a:t>9-15 September 2024.</a:t>
            </a:r>
          </a:p>
          <a:p>
            <a:r>
              <a:rPr lang="en-GB" sz="1400" dirty="0">
                <a:latin typeface="Arial" panose="020B0604020202020204" pitchFamily="34" charset="0"/>
                <a:cs typeface="Arial" panose="020B0604020202020204" pitchFamily="34" charset="0"/>
              </a:rPr>
              <a:t>This year’s theme is </a:t>
            </a:r>
            <a:r>
              <a:rPr lang="en-GB" sz="1400" b="1" dirty="0">
                <a:latin typeface="Arial" panose="020B0604020202020204" pitchFamily="34" charset="0"/>
                <a:cs typeface="Arial" panose="020B0604020202020204" pitchFamily="34" charset="0"/>
              </a:rPr>
              <a:t>Helping children and young people with asthma to live their best lives. </a:t>
            </a:r>
            <a:r>
              <a:rPr lang="en-GB" sz="1400" b="1" dirty="0">
                <a:latin typeface="Arial" panose="020B0604020202020204" pitchFamily="34" charset="0"/>
                <a:cs typeface="Arial" panose="020B0604020202020204" pitchFamily="34" charset="0"/>
                <a:hlinkClick r:id="rId2"/>
              </a:rPr>
              <a:t>See the campaign webpage to find out more</a:t>
            </a:r>
            <a:r>
              <a:rPr lang="en-GB" sz="1400" dirty="0">
                <a:latin typeface="Arial" panose="020B0604020202020204" pitchFamily="34" charset="0"/>
                <a:cs typeface="Arial" panose="020B0604020202020204" pitchFamily="34" charset="0"/>
                <a:hlinkClick r:id="rId2"/>
              </a:rPr>
              <a:t>.</a:t>
            </a:r>
            <a:endParaRPr lang="en-GB" sz="1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A43D62-6396-625A-7453-56BE93604EFD}"/>
              </a:ext>
            </a:extLst>
          </p:cNvPr>
          <p:cNvSpPr txBox="1"/>
          <p:nvPr/>
        </p:nvSpPr>
        <p:spPr>
          <a:xfrm>
            <a:off x="79111" y="4800600"/>
            <a:ext cx="2233680" cy="1815882"/>
          </a:xfrm>
          <a:prstGeom prst="rect">
            <a:avLst/>
          </a:prstGeom>
          <a:solidFill>
            <a:schemeClr val="bg1">
              <a:lumMod val="75000"/>
            </a:schemeClr>
          </a:solidFill>
          <a:ln>
            <a:solidFill>
              <a:srgbClr val="00A499"/>
            </a:solidFill>
          </a:ln>
        </p:spPr>
        <p:txBody>
          <a:bodyPr wrap="square" rtlCol="0">
            <a:spAutoFit/>
          </a:bodyPr>
          <a:lstStyle/>
          <a:p>
            <a:r>
              <a:rPr lang="en-GB" sz="1600" b="1" dirty="0">
                <a:latin typeface="Arial" panose="020B0604020202020204" pitchFamily="34" charset="0"/>
                <a:cs typeface="Arial" panose="020B0604020202020204" pitchFamily="34" charset="0"/>
              </a:rPr>
              <a:t>Did you know…?</a:t>
            </a:r>
          </a:p>
          <a:p>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Nearly half of children admitted to hospital have had an asthma attack in the previous year and 30% have had daytime symptoms in the previous week. But only a fraction have a personalised asthma action plan.</a:t>
            </a:r>
            <a:endParaRPr lang="en-GB" sz="1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957B83D-6F30-10BD-6E46-62B944A932E5}"/>
              </a:ext>
            </a:extLst>
          </p:cNvPr>
          <p:cNvPicPr>
            <a:picLocks noChangeAspect="1"/>
          </p:cNvPicPr>
          <p:nvPr/>
        </p:nvPicPr>
        <p:blipFill rotWithShape="1">
          <a:blip r:embed="rId7">
            <a:extLst>
              <a:ext uri="{28A0092B-C50C-407E-A947-70E740481C1C}">
                <a14:useLocalDpi xmlns:a14="http://schemas.microsoft.com/office/drawing/2010/main" val="0"/>
              </a:ext>
            </a:extLst>
          </a:blip>
          <a:srcRect l="-7143" r="-1"/>
          <a:stretch/>
        </p:blipFill>
        <p:spPr bwMode="auto">
          <a:xfrm>
            <a:off x="1658591" y="5532805"/>
            <a:ext cx="1902515" cy="1268343"/>
          </a:xfrm>
          <a:prstGeom prst="rect">
            <a:avLst/>
          </a:prstGeom>
          <a:noFill/>
          <a:ln>
            <a:noFill/>
          </a:ln>
        </p:spPr>
      </p:pic>
      <p:sp>
        <p:nvSpPr>
          <p:cNvPr id="8" name="TextBox 7">
            <a:extLst>
              <a:ext uri="{FF2B5EF4-FFF2-40B4-BE49-F238E27FC236}">
                <a16:creationId xmlns:a16="http://schemas.microsoft.com/office/drawing/2014/main" id="{4C6B7374-B300-9CCE-5B23-2DFC16EBD184}"/>
              </a:ext>
            </a:extLst>
          </p:cNvPr>
          <p:cNvSpPr txBox="1"/>
          <p:nvPr/>
        </p:nvSpPr>
        <p:spPr>
          <a:xfrm>
            <a:off x="79109" y="108608"/>
            <a:ext cx="2319187" cy="4595553"/>
          </a:xfrm>
          <a:prstGeom prst="rect">
            <a:avLst/>
          </a:prstGeom>
          <a:solidFill>
            <a:srgbClr val="00A499"/>
          </a:solidFill>
          <a:ln w="38100">
            <a:solidFill>
              <a:schemeClr val="accent6">
                <a:lumMod val="60000"/>
                <a:lumOff val="40000"/>
              </a:schemeClr>
            </a:solidFill>
          </a:ln>
        </p:spPr>
        <p:txBody>
          <a:bodyPr wrap="square" rtlCol="0">
            <a:spAutoFit/>
          </a:bodyPr>
          <a:lstStyle/>
          <a:p>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Asthma is the most common long-term medical condition affecting children and young people </a:t>
            </a: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1 in 11 are affected by the condition, which is around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in every London classroom</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Many have badly managed asthma, with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over 20,000 admitted to hospital every year </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in England. Over 4% of these have such a severe episode that they are admitted to intensive care </a:t>
            </a:r>
          </a:p>
          <a:p>
            <a:pPr>
              <a:lnSpc>
                <a:spcPct val="115000"/>
              </a:lnSpc>
              <a:spcBef>
                <a:spcPts val="600"/>
              </a:spcBef>
              <a:spcAft>
                <a:spcPts val="600"/>
              </a:spcAft>
            </a:pPr>
            <a:r>
              <a:rPr lang="en-GB" sz="1200">
                <a:solidFill>
                  <a:schemeClr val="bg1"/>
                </a:solidFill>
                <a:effectLst/>
                <a:latin typeface="Arial" panose="020B0604020202020204" pitchFamily="34" charset="0"/>
                <a:ea typeface="Calibri" panose="020F0502020204030204" pitchFamily="34" charset="0"/>
                <a:cs typeface="Arial" panose="020B0604020202020204" pitchFamily="34" charset="0"/>
              </a:rPr>
              <a:t>Children die in London every year because of asthma. </a:t>
            </a:r>
            <a:r>
              <a:rPr lang="en-GB"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90% of asthma deaths are preventable</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these children should have gone on to lead full and productive lives. </a:t>
            </a:r>
          </a:p>
        </p:txBody>
      </p:sp>
      <p:sp>
        <p:nvSpPr>
          <p:cNvPr id="11" name="TextBox 10">
            <a:extLst>
              <a:ext uri="{FF2B5EF4-FFF2-40B4-BE49-F238E27FC236}">
                <a16:creationId xmlns:a16="http://schemas.microsoft.com/office/drawing/2014/main" id="{7C6A73CC-2064-09C9-DC9D-AAE219F413BF}"/>
              </a:ext>
            </a:extLst>
          </p:cNvPr>
          <p:cNvSpPr txBox="1"/>
          <p:nvPr/>
        </p:nvSpPr>
        <p:spPr>
          <a:xfrm>
            <a:off x="2543174" y="2361050"/>
            <a:ext cx="9509124" cy="3288529"/>
          </a:xfrm>
          <a:prstGeom prst="rect">
            <a:avLst/>
          </a:prstGeom>
          <a:solidFill>
            <a:schemeClr val="bg2"/>
          </a:solidFill>
          <a:ln w="25400">
            <a:solidFill>
              <a:schemeClr val="bg2"/>
            </a:solidFill>
          </a:ln>
        </p:spPr>
        <p:txBody>
          <a:bodyPr wrap="square" rtlCol="0">
            <a:spAutoFit/>
          </a:bodyPr>
          <a:lstStyle/>
          <a:p>
            <a:r>
              <a:rPr lang="en-GB" sz="1600" b="1" dirty="0">
                <a:solidFill>
                  <a:srgbClr val="00A499"/>
                </a:solidFill>
                <a:latin typeface="Arial" panose="020B0604020202020204" pitchFamily="34" charset="0"/>
                <a:cs typeface="Arial" panose="020B0604020202020204" pitchFamily="34" charset="0"/>
              </a:rPr>
              <a:t>How pharmacists can support the #AskAboutAsthma campaign:</a:t>
            </a:r>
          </a:p>
          <a:p>
            <a:pPr marL="171450" lvl="0" indent="-171450" algn="just">
              <a:lnSpc>
                <a:spcPct val="107000"/>
              </a:lnSpc>
              <a:buClr>
                <a:srgbClr val="3F3F3F"/>
              </a:buClr>
              <a:buSzPts val="120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Improving your knowledge of children and young people’s asthma by attending the conference and webinars, and accessing our blogs, videos and podcasts – then sharing what you learn. Pharmacy day is Tuesday 10</a:t>
            </a:r>
            <a:r>
              <a:rPr lang="en-GB" sz="1200" baseline="30000" dirty="0">
                <a:effectLst/>
                <a:latin typeface="Arial" panose="020B0604020202020204" pitchFamily="34" charset="0"/>
                <a:ea typeface="Calibri" panose="020F0502020204030204" pitchFamily="34" charset="0"/>
                <a:cs typeface="Arial" panose="020B0604020202020204" pitchFamily="34" charset="0"/>
              </a:rPr>
              <a:t>th</a:t>
            </a:r>
            <a:r>
              <a:rPr lang="en-GB" sz="1200" dirty="0">
                <a:effectLst/>
                <a:latin typeface="Arial" panose="020B0604020202020204" pitchFamily="34" charset="0"/>
                <a:ea typeface="Calibri" panose="020F0502020204030204" pitchFamily="34" charset="0"/>
                <a:cs typeface="Arial" panose="020B0604020202020204" pitchFamily="34" charset="0"/>
              </a:rPr>
              <a:t> Sept and the webinar starts at 7.30pm.</a:t>
            </a:r>
          </a:p>
          <a:p>
            <a:pPr marL="171450" lvl="0" indent="-171450" algn="just">
              <a:lnSpc>
                <a:spcPct val="107000"/>
              </a:lnSpc>
              <a:buClr>
                <a:srgbClr val="3F3F3F"/>
              </a:buClr>
              <a:buSzPts val="1200"/>
              <a:buFont typeface="Arial" panose="020B0604020202020204" pitchFamily="34" charset="0"/>
              <a:buChar char="•"/>
            </a:pP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Offering all children and young people </a:t>
            </a:r>
            <a:r>
              <a:rPr lang="en-GB" sz="1200" dirty="0">
                <a:effectLst/>
                <a:latin typeface="Arial" panose="020B0604020202020204" pitchFamily="34" charset="0"/>
                <a:ea typeface="Calibri" panose="020F0502020204030204" pitchFamily="34" charset="0"/>
                <a:cs typeface="Arial" panose="020B0604020202020204" pitchFamily="34" charset="0"/>
              </a:rPr>
              <a:t>with asthma </a:t>
            </a: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an </a:t>
            </a:r>
            <a:r>
              <a:rPr lang="en-GB" sz="1200" b="1" dirty="0">
                <a:solidFill>
                  <a:srgbClr val="2F2F2F"/>
                </a:solidFill>
                <a:effectLst/>
                <a:latin typeface="Arial" panose="020B0604020202020204" pitchFamily="34" charset="0"/>
                <a:ea typeface="Calibri" panose="020F0502020204030204" pitchFamily="34" charset="0"/>
                <a:cs typeface="Arial" panose="020B0604020202020204" pitchFamily="34" charset="0"/>
              </a:rPr>
              <a:t>inhaler technique check.</a:t>
            </a:r>
          </a:p>
          <a:p>
            <a:pPr marL="171450" lvl="0" indent="-171450" algn="just">
              <a:lnSpc>
                <a:spcPct val="107000"/>
              </a:lnSpc>
              <a:buClr>
                <a:srgbClr val="3F3F3F"/>
              </a:buClr>
              <a:buSzPts val="1200"/>
              <a:buFont typeface="Arial" panose="020B0604020202020204" pitchFamily="34" charset="0"/>
              <a:buChar char="•"/>
            </a:pP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Identifying which children and young people are </a:t>
            </a:r>
            <a:r>
              <a:rPr lang="en-GB" sz="1200" b="1" dirty="0">
                <a:solidFill>
                  <a:srgbClr val="2F2F2F"/>
                </a:solidFill>
                <a:effectLst/>
                <a:latin typeface="Arial" panose="020B0604020202020204" pitchFamily="34" charset="0"/>
                <a:ea typeface="Calibri" panose="020F0502020204030204" pitchFamily="34" charset="0"/>
                <a:cs typeface="Arial" panose="020B0604020202020204" pitchFamily="34" charset="0"/>
              </a:rPr>
              <a:t>not regularly collecting their preventer medication </a:t>
            </a: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and communicating this to their GP practice. </a:t>
            </a:r>
          </a:p>
          <a:p>
            <a:pPr marL="171450" lvl="0" indent="-171450" algn="just">
              <a:lnSpc>
                <a:spcPct val="107000"/>
              </a:lnSpc>
              <a:buClr>
                <a:srgbClr val="3F3F3F"/>
              </a:buClr>
              <a:buSzPts val="1200"/>
              <a:buFont typeface="Arial" panose="020B0604020202020204" pitchFamily="34" charset="0"/>
              <a:buChar char="•"/>
            </a:pP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Identifying which children and young people are collecting </a:t>
            </a:r>
            <a:r>
              <a:rPr lang="en-GB" sz="1200" b="1" dirty="0">
                <a:solidFill>
                  <a:srgbClr val="2F2F2F"/>
                </a:solidFill>
                <a:effectLst/>
                <a:latin typeface="Arial" panose="020B0604020202020204" pitchFamily="34" charset="0"/>
                <a:ea typeface="Calibri" panose="020F0502020204030204" pitchFamily="34" charset="0"/>
                <a:cs typeface="Arial" panose="020B0604020202020204" pitchFamily="34" charset="0"/>
              </a:rPr>
              <a:t>large numbers of reliever medication </a:t>
            </a: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and communicating this to the GP practice.</a:t>
            </a:r>
          </a:p>
          <a:p>
            <a:pPr marL="171450" lvl="0" indent="-171450" algn="just">
              <a:lnSpc>
                <a:spcPct val="107000"/>
              </a:lnSpc>
              <a:buClr>
                <a:srgbClr val="3F3F3F"/>
              </a:buClr>
              <a:buSzPts val="120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Informing patients trying to buy a </a:t>
            </a: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nebuliser</a:t>
            </a:r>
            <a:r>
              <a:rPr lang="en-GB" sz="1200" dirty="0">
                <a:effectLst/>
                <a:latin typeface="Arial" panose="020B0604020202020204" pitchFamily="34" charset="0"/>
                <a:ea typeface="Calibri" panose="020F0502020204030204" pitchFamily="34" charset="0"/>
                <a:cs typeface="Arial" panose="020B0604020202020204" pitchFamily="34" charset="0"/>
              </a:rPr>
              <a:t> or nebules to deliver asthma rescue medication to children and young people that these should only be used if recommended and managed by an asthma specialist.</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lnSpc>
                <a:spcPct val="107000"/>
              </a:lnSpc>
              <a:buClr>
                <a:srgbClr val="3F3F3F"/>
              </a:buClr>
              <a:buSzPts val="1200"/>
              <a:buFont typeface="Arial" panose="020B0604020202020204" pitchFamily="34" charset="0"/>
              <a:buChar char="•"/>
            </a:pP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Displaying the </a:t>
            </a:r>
            <a:r>
              <a:rPr lang="en-GB" sz="1200" b="1" dirty="0">
                <a:solidFill>
                  <a:srgbClr val="2F2F2F"/>
                </a:solidFill>
                <a:effectLst/>
                <a:latin typeface="Arial" panose="020B0604020202020204" pitchFamily="34" charset="0"/>
                <a:ea typeface="Calibri" panose="020F0502020204030204" pitchFamily="34" charset="0"/>
                <a:cs typeface="Arial" panose="020B0604020202020204" pitchFamily="34" charset="0"/>
                <a:hlinkClick r:id="rId9"/>
              </a:rPr>
              <a:t>#AskAboutAsthma campaign poster</a:t>
            </a: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hlinkClick r:id="rId9"/>
              </a:rPr>
              <a:t> </a:t>
            </a: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in pharmacy waiting areas or notice boards to encourage children, young people and their parents or carers to speak to their pharmacist, GP or nurse if they need help managing their asthma.</a:t>
            </a:r>
            <a:endParaRPr lang="en-GB" sz="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buClr>
                <a:srgbClr val="3F3F3F"/>
              </a:buClr>
              <a:buSzPts val="1200"/>
              <a:buFont typeface="Arial" panose="020B0604020202020204" pitchFamily="34" charset="0"/>
              <a:buChar char="•"/>
            </a:pP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Ensuring that parents understand that if a child or young person’s</a:t>
            </a:r>
            <a:r>
              <a:rPr lang="en-GB" sz="1200" b="1" dirty="0">
                <a:solidFill>
                  <a:srgbClr val="2F2F2F"/>
                </a:solidFill>
                <a:effectLst/>
                <a:latin typeface="Arial" panose="020B0604020202020204" pitchFamily="34" charset="0"/>
                <a:ea typeface="Calibri" panose="020F0502020204030204" pitchFamily="34" charset="0"/>
                <a:cs typeface="Arial" panose="020B0604020202020204" pitchFamily="34" charset="0"/>
              </a:rPr>
              <a:t> asthma is well controlled</a:t>
            </a: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 that they will be less likely to miss school, have an asthma attack and will have a better quality of life. </a:t>
            </a:r>
            <a:endParaRPr lang="en-GB" sz="1200" dirty="0">
              <a:solidFill>
                <a:srgbClr val="2F2F2F"/>
              </a:solidFill>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07000"/>
              </a:lnSpc>
              <a:buClr>
                <a:srgbClr val="3F3F3F"/>
              </a:buClr>
              <a:buSzPts val="1200"/>
              <a:buFont typeface="Arial" panose="020B0604020202020204" pitchFamily="34" charset="0"/>
              <a:buChar char="•"/>
            </a:pP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Sharing messaging with your asthma patients and their parents/carers around </a:t>
            </a:r>
            <a:r>
              <a:rPr lang="en-GB" sz="1200" b="1" dirty="0">
                <a:solidFill>
                  <a:srgbClr val="2F2F2F"/>
                </a:solidFill>
                <a:effectLst/>
                <a:latin typeface="Arial" panose="020B0604020202020204" pitchFamily="34" charset="0"/>
                <a:ea typeface="Calibri" panose="020F0502020204030204" pitchFamily="34" charset="0"/>
                <a:cs typeface="Arial" panose="020B0604020202020204" pitchFamily="34" charset="0"/>
              </a:rPr>
              <a:t>asthma triggers</a:t>
            </a: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including</a:t>
            </a:r>
            <a:r>
              <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10" action="ppaction://hlinkfile"/>
              </a:rPr>
              <a:t>smoking</a:t>
            </a:r>
            <a:r>
              <a:rPr lang="en-GB" sz="1200" dirty="0">
                <a:latin typeface="Arial" panose="020B0604020202020204" pitchFamily="34" charset="0"/>
                <a:ea typeface="Calibri" panose="020F0502020204030204" pitchFamily="34" charset="0"/>
                <a:cs typeface="Arial" panose="020B0604020202020204" pitchFamily="34" charset="0"/>
              </a:rPr>
              <a:t>,</a:t>
            </a:r>
            <a:r>
              <a:rPr lang="en-GB" sz="1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11"/>
              </a:rPr>
              <a:t>vaping</a:t>
            </a:r>
            <a:r>
              <a:rPr lang="en-GB" sz="1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and </a:t>
            </a:r>
            <a:r>
              <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12"/>
              </a:rPr>
              <a:t>damp and mould</a:t>
            </a:r>
            <a:r>
              <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2F2F2F"/>
                </a:solidFill>
                <a:effectLst/>
                <a:latin typeface="Arial" panose="020B0604020202020204" pitchFamily="34" charset="0"/>
                <a:ea typeface="Calibri" panose="020F0502020204030204" pitchFamily="34" charset="0"/>
                <a:cs typeface="Arial" panose="020B0604020202020204" pitchFamily="34" charset="0"/>
              </a:rPr>
              <a:t>and why it’s important to minimise exposure where practical and possible</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05AED51-A41D-D196-61F8-205C849B6CC4}"/>
              </a:ext>
            </a:extLst>
          </p:cNvPr>
          <p:cNvSpPr txBox="1"/>
          <p:nvPr/>
        </p:nvSpPr>
        <p:spPr>
          <a:xfrm>
            <a:off x="3691445" y="5766097"/>
            <a:ext cx="8321919" cy="1015663"/>
          </a:xfrm>
          <a:prstGeom prst="rect">
            <a:avLst/>
          </a:prstGeom>
          <a:solidFill>
            <a:schemeClr val="accent6">
              <a:lumMod val="40000"/>
              <a:lumOff val="60000"/>
            </a:schemeClr>
          </a:solidFill>
          <a:ln w="38100">
            <a:solidFill>
              <a:srgbClr val="00A499"/>
            </a:solidFill>
          </a:ln>
        </p:spPr>
        <p:txBody>
          <a:bodyPr wrap="square" rtlCol="0">
            <a:spAutoFit/>
          </a:bodyPr>
          <a:lstStyle/>
          <a:p>
            <a:r>
              <a:rPr lang="en-GB" sz="1200" b="1" dirty="0">
                <a:latin typeface="Arial" panose="020B0604020202020204" pitchFamily="34" charset="0"/>
                <a:cs typeface="Arial" panose="020B0604020202020204" pitchFamily="34" charset="0"/>
              </a:rPr>
              <a:t>Contact us</a:t>
            </a:r>
          </a:p>
          <a:p>
            <a:r>
              <a:rPr lang="en-GB" sz="1200" dirty="0">
                <a:latin typeface="Arial" panose="020B0604020202020204" pitchFamily="34" charset="0"/>
                <a:cs typeface="Arial" panose="020B0604020202020204" pitchFamily="34" charset="0"/>
              </a:rPr>
              <a:t>For more information, contact the #AskAboutAsthma team on: </a:t>
            </a:r>
            <a:r>
              <a:rPr lang="en-GB" sz="1200" b="0" i="0" u="none" strike="noStrike" dirty="0">
                <a:solidFill>
                  <a:srgbClr val="7C2855"/>
                </a:solidFill>
                <a:effectLst/>
                <a:latin typeface="Open Sans" panose="020B0606030504020204" pitchFamily="34" charset="0"/>
                <a:hlinkClick r:id="rId13"/>
              </a:rPr>
              <a:t>england.cyptransformationldn@nhs.net</a:t>
            </a:r>
            <a:endParaRPr lang="en-GB" sz="1200" b="0" i="0" u="none" strike="noStrike" dirty="0">
              <a:solidFill>
                <a:srgbClr val="7C2855"/>
              </a:solidFill>
              <a:effectLst/>
              <a:latin typeface="Open Sans" panose="020B0606030504020204" pitchFamily="34" charset="0"/>
            </a:endParaRPr>
          </a:p>
          <a:p>
            <a:r>
              <a:rPr lang="en-GB" sz="1200" b="1" dirty="0">
                <a:latin typeface="Arial" panose="020B0604020202020204" pitchFamily="34" charset="0"/>
                <a:cs typeface="Arial" panose="020B0604020202020204" pitchFamily="34" charset="0"/>
              </a:rPr>
              <a:t>Follow us on social media to stay up to date on the campaign: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X: </a:t>
            </a:r>
            <a:r>
              <a:rPr lang="en-GB" sz="1200" dirty="0" err="1">
                <a:latin typeface="Arial" panose="020B0604020202020204" pitchFamily="34" charset="0"/>
                <a:cs typeface="Arial" panose="020B0604020202020204" pitchFamily="34" charset="0"/>
              </a:rPr>
              <a:t>bcyp_nhsldn</a:t>
            </a: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Instagram: </a:t>
            </a:r>
            <a:r>
              <a:rPr lang="en-GB" sz="1200" dirty="0" err="1">
                <a:latin typeface="Arial" panose="020B0604020202020204" pitchFamily="34" charset="0"/>
                <a:cs typeface="Arial" panose="020B0604020202020204" pitchFamily="34" charset="0"/>
              </a:rPr>
              <a:t>bcyp_nhsldn</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896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41AFA7E9D94479A1726E84480F27F" ma:contentTypeVersion="58" ma:contentTypeDescription="Create a new document." ma:contentTypeScope="" ma:versionID="5aee0de0a2c4e23b4c2429f23167c32f">
  <xsd:schema xmlns:xsd="http://www.w3.org/2001/XMLSchema" xmlns:xs="http://www.w3.org/2001/XMLSchema" xmlns:p="http://schemas.microsoft.com/office/2006/metadata/properties" xmlns:ns1="http://schemas.microsoft.com/sharepoint/v3" xmlns:ns2="470130c8-a881-4bee-98b4-16d048cf70d7" xmlns:ns3="c91515f3-5142-4256-b30b-21ecc30bd2e2" xmlns:ns4="cccaf3ac-2de9-44d4-aa31-54302fceb5f7" targetNamespace="http://schemas.microsoft.com/office/2006/metadata/properties" ma:root="true" ma:fieldsID="462c5f05d2a35d95cc3c436eb4bd7280" ns1:_="" ns2:_="" ns3:_="" ns4:_="">
    <xsd:import namespace="http://schemas.microsoft.com/sharepoint/v3"/>
    <xsd:import namespace="470130c8-a881-4bee-98b4-16d048cf70d7"/>
    <xsd:import namespace="c91515f3-5142-4256-b30b-21ecc30bd2e2"/>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130c8-a881-4bee-98b4-16d048cf70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515f3-5142-4256-b30b-21ecc30bd2e2" elementFormDefault="qualified">
    <xsd:import namespace="http://schemas.microsoft.com/office/2006/documentManagement/types"/>
    <xsd:import namespace="http://schemas.microsoft.com/office/infopath/2007/PartnerControls"/>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1062472-9167-4f5f-b071-b32a94defc01}" ma:internalName="TaxCatchAll" ma:showField="CatchAllData" ma:web="d83174ee-98ec-4b9f-8269-db6d0c386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91515f3-5142-4256-b30b-21ecc30bd2e2">
      <Terms xmlns="http://schemas.microsoft.com/office/infopath/2007/PartnerControls"/>
    </lcf76f155ced4ddcb4097134ff3c332f>
    <_ip_UnifiedCompliancePolicyProperties xmlns="http://schemas.microsoft.com/sharepoint/v3" xsi:nil="true"/>
    <TaxCatchAll xmlns="cccaf3ac-2de9-44d4-aa31-54302fceb5f7" xsi:nil="true"/>
  </documentManagement>
</p:properties>
</file>

<file path=customXml/itemProps1.xml><?xml version="1.0" encoding="utf-8"?>
<ds:datastoreItem xmlns:ds="http://schemas.openxmlformats.org/officeDocument/2006/customXml" ds:itemID="{060F04AF-FD42-455C-9185-CFD5EF4E7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0130c8-a881-4bee-98b4-16d048cf70d7"/>
    <ds:schemaRef ds:uri="c91515f3-5142-4256-b30b-21ecc30bd2e2"/>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99E417-E0CB-40E3-947C-9522431B7D51}">
  <ds:schemaRefs>
    <ds:schemaRef ds:uri="http://schemas.microsoft.com/sharepoint/v3/contenttype/forms"/>
  </ds:schemaRefs>
</ds:datastoreItem>
</file>

<file path=customXml/itemProps3.xml><?xml version="1.0" encoding="utf-8"?>
<ds:datastoreItem xmlns:ds="http://schemas.openxmlformats.org/officeDocument/2006/customXml" ds:itemID="{858F2193-12E3-446D-A81F-B70A6F0E1DE9}">
  <ds:schemaRefs>
    <ds:schemaRef ds:uri="http://schemas.microsoft.com/office/2006/metadata/properties"/>
    <ds:schemaRef ds:uri="http://schemas.microsoft.com/office/infopath/2007/PartnerControls"/>
    <ds:schemaRef ds:uri="http://schemas.microsoft.com/sharepoint/v3"/>
    <ds:schemaRef ds:uri="c91515f3-5142-4256-b30b-21ecc30bd2e2"/>
    <ds:schemaRef ds:uri="cccaf3ac-2de9-44d4-aa31-54302fceb5f7"/>
  </ds:schemaRefs>
</ds:datastoreItem>
</file>

<file path=docProps/app.xml><?xml version="1.0" encoding="utf-8"?>
<Properties xmlns="http://schemas.openxmlformats.org/officeDocument/2006/extended-properties" xmlns:vt="http://schemas.openxmlformats.org/officeDocument/2006/docPropsVTypes">
  <TotalTime>2420</TotalTime>
  <Words>554</Words>
  <Application>Microsoft Office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Open Sans</vt:lpstr>
      <vt:lpstr>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Kirkpatrick</dc:creator>
  <cp:lastModifiedBy>Shah, Neena</cp:lastModifiedBy>
  <cp:revision>38</cp:revision>
  <dcterms:created xsi:type="dcterms:W3CDTF">2023-06-29T13:31:55Z</dcterms:created>
  <dcterms:modified xsi:type="dcterms:W3CDTF">2024-06-21T13:17:28Z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0x010100CE241AFA7E9D94479A1726E84480F27F</vt:lpwstr>
  </property>
  <property fmtid="{D5CDD505-2E9C-101B-9397-08002B2CF9AE}" pid="3" name="MediaServiceImageTags">
    <vt:lpwstr/>
  </property>
</Properties>
</file>