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52E407-5A6D-6930-86D1-32EC3DBE16AD}" name="Georgie Herskovits" initials="GH" userId="S::g.herskovits1@england.nhs.uk::36f9a029-4178-475b-9452-ae708c986fe5" providerId="AD"/>
  <p188:author id="{CD6F548A-FAC4-D68E-9DB5-5E1EC6870EB8}" name="SHAH, Neena (ROYAL FREE LONDON NHS FOUNDATION TRUST)" initials="NS" userId="S::neena.shah@nhs.net::72728b7f-cc17-4804-9a05-3f250b7afdb3" providerId="AD"/>
  <p188:author id="{56C1F39C-E931-8226-2661-A059B87B6128}" name="JADAV, Elisha (ROYAL FREE LONDON NHS FOUNDATION TRUST)" initials="EJ" userId="S::elisha.jadav@nhs.net::90e89cea-66eb-4f86-ba4f-283983f9226e" providerId="AD"/>
  <p188:author id="{A79A60DC-EC42-9E8E-8AB0-875EEE1C0A3D}" name="Christine Kirkpatrick" initials="CK" userId="S::christine.kirkpatrick1@england.nhs.uk::944824c7-e002-4f05-b4a1-3dfa869d0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5388-C5B0-E852-5517-73301C4B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85739-6C49-FA1E-73E1-2AEC251F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1DFF-5754-CD5C-4F08-BAAB876D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0B76-ABD3-F4C3-351F-0A8E78D5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FF01B-DE24-64AA-3490-D1E7ADC8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1B9-DA59-A55F-BC1F-089801F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C258E-4A72-3BC5-EE50-4011800E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4A0E-41AA-9076-32CF-6DB4023C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EB47-848C-4713-6A32-EC5FC018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8B10-0797-0C26-C0EF-CB2256B2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6BB3F-5863-6490-8635-DDD898D13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67308-C5BC-B311-B6CF-94F2FD33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129C-A763-0674-E13F-CB87FA42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09583-D7C7-AFCB-05AA-E9691265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8B72-CC00-EFF9-6436-06D13E74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C17-5058-4326-8F62-9CAFBA1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32C3-F35E-7CC5-CDE5-72858246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88F4-B57C-A08E-C671-95A2358F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CA3E-D7FF-8336-EA73-AACEB1E0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A2CC-FE1F-D687-C6A8-0B42854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6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62B9-5983-2707-3A7D-E919088F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1929-A8A7-5BB1-5DB4-A50F95EC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312E-CA94-E56B-800B-C5EC9CA7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EF87-53D8-933A-46B8-D55A162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DBAC-5123-5585-EF9B-F3220EF1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D011-F146-F72E-F491-5055B5B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33B7-683C-9C2E-B779-BF32EBC43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1F00A-D6B6-CC26-992C-8ACA409E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4A683-D4E9-4594-2D7E-99E239C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1C98-3AE0-7CAA-A497-3BFAC3DC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2A32-6E38-DB87-FCBF-E78F3681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3AC4-4D4D-BBED-B839-DAAC2826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791B-700B-224C-431E-2E159721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B1F1-D53D-641D-CEDA-15CA6D221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A0BBA-F622-CE9B-06D9-4A07B2D1F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FB39-12C1-6719-3300-2458E363D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5380E-D7C5-F467-0E1A-627F93B7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1711-EBA5-096F-D671-1AEE40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F3B04-884D-D8EB-9274-B6E429A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1AFF-B1A4-DE2E-B5C7-6540B89A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ABF55-577F-FBBF-1E1F-CCCB3E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9F263-514B-F67C-47F9-2B31EBD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7AAE6-EC61-8505-A9BF-5298FDD3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D3927-A4E5-F540-A6F4-28AA77BE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8DA4-5BD6-9891-2B44-13C4D875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D05A-45E3-499F-2F29-BBB7FE8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87BA-7A97-5380-802C-D17FD240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7346-FD09-C81C-47BE-36E36F17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2787B-E73B-A5FF-97F8-C5488277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CB099-2F1F-A772-A786-431E95E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952AF-DFE4-79F2-3C11-230C2791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F9F6-067C-34E2-33B1-0BFF2078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68AD-F318-54BE-654A-4CBC3409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B219A-FF09-CA59-D1FE-2B64531A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B91B1-388A-D359-A705-2085A3C6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B93D-9B39-C538-90CA-ECF15575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4F99-210C-D98F-98AF-9492A7F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D748-5C80-3CAD-3884-C27A3D2A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14D38-A348-C061-0DB4-414B70D5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7136-9153-E7F0-23B7-70646441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720-D12A-C1D3-DA15-046F610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B1E9-C486-E901-FAC5-9C6501DF6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FFA1-4AD0-E26A-6B30-6B6033033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formationpartners.nhs.uk/wp-content/uploads/2024/06/AAA-2024_general-campaign-comms-toolkit-final-1.pdf" TargetMode="External"/><Relationship Id="rId13" Type="http://schemas.openxmlformats.org/officeDocument/2006/relationships/hyperlink" Target="https://www.mecclink.co.uk/london/housing-damp-and-mould-advice/" TargetMode="External"/><Relationship Id="rId3" Type="http://schemas.openxmlformats.org/officeDocument/2006/relationships/hyperlink" Target="https://www.transformationpartners.nhs.uk/resource/london-asthma-toolkit/clinical-care/personal-asthma-action-plans-paap/" TargetMode="External"/><Relationship Id="rId7" Type="http://schemas.openxmlformats.org/officeDocument/2006/relationships/hyperlink" Target="https://www.transformationpartnersinhealthandcare.nhs.uk/ask-about-asthma" TargetMode="External"/><Relationship Id="rId12" Type="http://schemas.openxmlformats.org/officeDocument/2006/relationships/hyperlink" Target="https://www.transformationpartners.nhs.uk/resource/london-asthma-toolkit/" TargetMode="External"/><Relationship Id="rId2" Type="http://schemas.openxmlformats.org/officeDocument/2006/relationships/hyperlink" Target="https://www.transformationpartners.nhs.uk/askaboutasthma-202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nsformationpartners.nhs.uk/resource/london-asthma-toolkit/air-quality-asthma-trigger/" TargetMode="External"/><Relationship Id="rId11" Type="http://schemas.openxmlformats.org/officeDocument/2006/relationships/hyperlink" Target="https://www.transformationpartners.nhs.uk/wp-content/uploads/2024/06/AAA-4-asks-1.png" TargetMode="External"/><Relationship Id="rId5" Type="http://schemas.openxmlformats.org/officeDocument/2006/relationships/hyperlink" Target="https://www.transformationpartners.nhs.uk/resource/london-asthma-toolkit/pharmacy/inhaler-technique/" TargetMode="External"/><Relationship Id="rId15" Type="http://schemas.openxmlformats.org/officeDocument/2006/relationships/hyperlink" Target="mailto:england.cyptransformationldn@nhs.net" TargetMode="External"/><Relationship Id="rId10" Type="http://schemas.openxmlformats.org/officeDocument/2006/relationships/hyperlink" Target="https://www.transformationpartners.nhs.uk/wp-content/uploads/2024/06/AAA-2024-general-poster-.pdf" TargetMode="External"/><Relationship Id="rId4" Type="http://schemas.openxmlformats.org/officeDocument/2006/relationships/hyperlink" Target="https://www.transformationpartners.nhs.uk/resource/london-asthma-toolkit/clinical-care/asthma-reviews/" TargetMode="External"/><Relationship Id="rId9" Type="http://schemas.openxmlformats.org/officeDocument/2006/relationships/hyperlink" Target="https://www.transformationpartnersinhealthandcare.nhs.uk/wp-content/uploads/2023/06/AAA-2023-campaign-poster.pdf" TargetMode="Externa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C74D20-D0A5-4315-B459-E1CA67B3A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9335" y="143857"/>
            <a:ext cx="7566415" cy="416043"/>
          </a:xfrm>
          <a:ln>
            <a:solidFill>
              <a:srgbClr val="00A499"/>
            </a:solidFill>
          </a:ln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#AskAboutAsthma 2024: fact sheet for ICBs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5A8BF-F917-BDB0-2CB0-3D936AE8ABE6}"/>
              </a:ext>
            </a:extLst>
          </p:cNvPr>
          <p:cNvSpPr txBox="1"/>
          <p:nvPr/>
        </p:nvSpPr>
        <p:spPr>
          <a:xfrm>
            <a:off x="2611225" y="690337"/>
            <a:ext cx="944107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London’s annual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#AskAboutAsthma campaign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raises awareness of 4 simple asks that can make a big difference to how children and young people experience their asthma –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having an asthma plan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attending a regular asthma review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using inhalers properly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knowing how air pollution affects them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Good asthma control means no symptoms – asthma shouldn't limit children and young people’s lives in any way.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campaign has been running for 8 years, led by NHS England – London’s babies, children and young people’s transformation team. This year’s campaign takes place from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9-15 September 2024.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See the campaign webpage to find out more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43D62-6396-625A-7453-56BE93604EFD}"/>
              </a:ext>
            </a:extLst>
          </p:cNvPr>
          <p:cNvSpPr txBox="1"/>
          <p:nvPr/>
        </p:nvSpPr>
        <p:spPr>
          <a:xfrm>
            <a:off x="139703" y="4899193"/>
            <a:ext cx="1981328" cy="1785104"/>
          </a:xfrm>
          <a:prstGeom prst="rect">
            <a:avLst/>
          </a:prstGeom>
          <a:solidFill>
            <a:srgbClr val="00A499"/>
          </a:solidFill>
          <a:ln w="38100">
            <a:solidFill>
              <a:srgbClr val="A9D18E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is the most common chronic medical reason for students missing school. Absenteeism due to illness represents a barrier to achievement and</a:t>
            </a:r>
            <a:b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A73CC-2064-09C9-DC9D-AAE219F413BF}"/>
              </a:ext>
            </a:extLst>
          </p:cNvPr>
          <p:cNvSpPr txBox="1"/>
          <p:nvPr/>
        </p:nvSpPr>
        <p:spPr>
          <a:xfrm>
            <a:off x="2611225" y="2205769"/>
            <a:ext cx="9441072" cy="3371692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ICBs can support the #AskAboutAsthma campaign: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with your communications team to share the campaign and information about asthma care 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your public facing website, through newsletters and on social media: they can 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download the 2024 campaign toolkit 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resources and messaging.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 the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#AskAboutAsthma campaign poster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digital background for waiting room screens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encourage children, young people and their parents/carers to speak to their GP, nurse or pharmacist if they need help managing their asthma.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our resources in the campaign toolkit and in our 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London Asthma toolkit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your own ICB #AskAboutAsthma campaign. You can send regular emails to staff within CYP asthma networks highlighting the campaign resources and local initiatives; develop blogs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local stakeholders; run asthma training sessions within local primary and secondary care settings,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your ICB intranet page highlighting local events and activities as well as examples of good practice or innovations.</a:t>
            </a:r>
          </a:p>
          <a:p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Clr>
                <a:srgbClr val="3F3F3F"/>
              </a:buClr>
              <a:buSzPts val="1200"/>
            </a:pPr>
            <a:r>
              <a:rPr lang="en-GB" sz="1400" b="1" dirty="0">
                <a:solidFill>
                  <a:srgbClr val="00A4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</a:t>
            </a:r>
            <a:r>
              <a:rPr lang="en-GB" sz="1400" b="1" dirty="0">
                <a:solidFill>
                  <a:srgbClr val="00A4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ommissioners and programme leads can</a:t>
            </a:r>
            <a:r>
              <a:rPr lang="en-GB" sz="1400" dirty="0">
                <a:solidFill>
                  <a:srgbClr val="00A4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Capture data and case studies on asthma to inform your planning of whole system CYP asthma programmes.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Actively plan CYP asthma projects and campaigns alongside local environmental health teams to address the impact of air pollution (both indoor and outdoor) on asthma sufferers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consider how to improve c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hildren, young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eople and families’ awareness that smoking, vaping and mould in homes can trigger asthma and other respiratory conditions.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information about the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London Damp and Mould Checklist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how health inequalities are worsening the effects of asthma among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and young people.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7B83D-6F30-10BD-6E46-62B944A932E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r="-1"/>
          <a:stretch/>
        </p:blipFill>
        <p:spPr bwMode="auto">
          <a:xfrm>
            <a:off x="1532470" y="5321346"/>
            <a:ext cx="2538952" cy="16926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3DD84-EA62-9304-98E2-326DBC019C81}"/>
              </a:ext>
            </a:extLst>
          </p:cNvPr>
          <p:cNvSpPr txBox="1"/>
          <p:nvPr/>
        </p:nvSpPr>
        <p:spPr>
          <a:xfrm>
            <a:off x="139703" y="143857"/>
            <a:ext cx="2319187" cy="4595553"/>
          </a:xfrm>
          <a:prstGeom prst="rect">
            <a:avLst/>
          </a:prstGeom>
          <a:solidFill>
            <a:srgbClr val="00A499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Asthma is the most common long-term medical condition affecting children and young people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in 11 are affected by the condition, which is around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in every London classroom</a:t>
            </a:r>
            <a:endParaRPr lang="en-GB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have badly managed asthma, with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20,000 admitted to hospital every year 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England. Over 4% of these have such a severe episode that they are admitted to intensive care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die in London every year because of asthma.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 of asthma deaths are preventable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these children should have gone on to lead full and productive lives.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BFBE-F8E0-FE2F-35F5-62BC82B5FB3F}"/>
              </a:ext>
            </a:extLst>
          </p:cNvPr>
          <p:cNvSpPr txBox="1"/>
          <p:nvPr/>
        </p:nvSpPr>
        <p:spPr>
          <a:xfrm>
            <a:off x="4071422" y="5543542"/>
            <a:ext cx="773577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contact the #AskAboutAsthma team on: </a:t>
            </a:r>
            <a:r>
              <a:rPr lang="en-GB" sz="1200" b="0" i="0" u="none" strike="noStrike" dirty="0">
                <a:solidFill>
                  <a:srgbClr val="7C2855"/>
                </a:solidFill>
                <a:effectLst/>
                <a:latin typeface="Open Sans" panose="020B0606030504020204" pitchFamily="34" charset="0"/>
                <a:hlinkClick r:id="rId15"/>
              </a:rPr>
              <a:t>england.cyptransformationldn@nhs.net</a:t>
            </a:r>
            <a:endParaRPr lang="en-GB" sz="1200" b="0" i="0" u="none" strike="noStrike" dirty="0">
              <a:solidFill>
                <a:srgbClr val="7C2855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Follow us on social media to stay up to date on the campaign: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X: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9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91515f3-5142-4256-b30b-21ecc30bd2e2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41AFA7E9D94479A1726E84480F27F" ma:contentTypeVersion="60" ma:contentTypeDescription="Create a new document." ma:contentTypeScope="" ma:versionID="f6e8b4b6b04be1bab3739b0ced466c85">
  <xsd:schema xmlns:xsd="http://www.w3.org/2001/XMLSchema" xmlns:xs="http://www.w3.org/2001/XMLSchema" xmlns:p="http://schemas.microsoft.com/office/2006/metadata/properties" xmlns:ns1="http://schemas.microsoft.com/sharepoint/v3" xmlns:ns2="470130c8-a881-4bee-98b4-16d048cf70d7" xmlns:ns3="c91515f3-5142-4256-b30b-21ecc30bd2e2" xmlns:ns4="cccaf3ac-2de9-44d4-aa31-54302fceb5f7" targetNamespace="http://schemas.microsoft.com/office/2006/metadata/properties" ma:root="true" ma:fieldsID="7aac1a8f97f3e23d39bf7cb417d03242" ns1:_="" ns2:_="" ns3:_="" ns4:_="">
    <xsd:import namespace="http://schemas.microsoft.com/sharepoint/v3"/>
    <xsd:import namespace="470130c8-a881-4bee-98b4-16d048cf70d7"/>
    <xsd:import namespace="c91515f3-5142-4256-b30b-21ecc30bd2e2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130c8-a881-4bee-98b4-16d048cf7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515f3-5142-4256-b30b-21ecc30bd2e2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1062472-9167-4f5f-b071-b32a94defc01}" ma:internalName="TaxCatchAll" ma:showField="CatchAllData" ma:web="d83174ee-98ec-4b9f-8269-db6d0c386c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8F2193-12E3-446D-A81F-B70A6F0E1D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91515f3-5142-4256-b30b-21ecc30bd2e2"/>
    <ds:schemaRef ds:uri="cccaf3ac-2de9-44d4-aa31-54302fceb5f7"/>
  </ds:schemaRefs>
</ds:datastoreItem>
</file>

<file path=customXml/itemProps2.xml><?xml version="1.0" encoding="utf-8"?>
<ds:datastoreItem xmlns:ds="http://schemas.openxmlformats.org/officeDocument/2006/customXml" ds:itemID="{1599E417-E0CB-40E3-947C-9522431B7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EB2C14-64CE-4B39-BC14-796B43C85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0130c8-a881-4bee-98b4-16d048cf70d7"/>
    <ds:schemaRef ds:uri="c91515f3-5142-4256-b30b-21ecc30bd2e2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567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Kirkpatrick</dc:creator>
  <cp:lastModifiedBy>Shah, Neena</cp:lastModifiedBy>
  <cp:revision>34</cp:revision>
  <dcterms:created xsi:type="dcterms:W3CDTF">2023-06-29T13:31:55Z</dcterms:created>
  <dcterms:modified xsi:type="dcterms:W3CDTF">2024-06-21T13:15:56Z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0x010100CE241AFA7E9D94479A1726E84480F27F</vt:lpwstr>
  </property>
  <property fmtid="{D5CDD505-2E9C-101B-9397-08002B2CF9AE}" pid="3" name="MediaServiceImageTags">
    <vt:lpwstr/>
  </property>
</Properties>
</file>