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handoutMasterIdLst>
    <p:handoutMasterId r:id="rId12"/>
  </p:handoutMasterIdLst>
  <p:sldIdLst>
    <p:sldId id="264" r:id="rId5"/>
    <p:sldId id="263" r:id="rId6"/>
    <p:sldId id="257" r:id="rId7"/>
    <p:sldId id="262" r:id="rId8"/>
    <p:sldId id="260" r:id="rId9"/>
    <p:sldId id="265" r:id="rId10"/>
  </p:sldIdLst>
  <p:sldSz cx="6858000" cy="514350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22"/>
    <p:restoredTop sz="94674"/>
  </p:normalViewPr>
  <p:slideViewPr>
    <p:cSldViewPr snapToGrid="0" snapToObjects="1" showGuides="1">
      <p:cViewPr varScale="1">
        <p:scale>
          <a:sx n="88" d="100"/>
          <a:sy n="88" d="100"/>
        </p:scale>
        <p:origin x="1472" y="6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e Turner (SL)" userId="e55c698d-9ab6-415c-8af6-73a1d7838c44" providerId="ADAL" clId="{884ABDCB-14A1-41E5-A069-4A008796A484}"/>
    <pc:docChg chg="modSld">
      <pc:chgData name="Josie Turner (SL)" userId="e55c698d-9ab6-415c-8af6-73a1d7838c44" providerId="ADAL" clId="{884ABDCB-14A1-41E5-A069-4A008796A484}" dt="2022-03-23T11:28:37.737" v="22" actId="20577"/>
      <pc:docMkLst>
        <pc:docMk/>
      </pc:docMkLst>
      <pc:sldChg chg="modSp mod">
        <pc:chgData name="Josie Turner (SL)" userId="e55c698d-9ab6-415c-8af6-73a1d7838c44" providerId="ADAL" clId="{884ABDCB-14A1-41E5-A069-4A008796A484}" dt="2022-03-23T11:28:37.737" v="22" actId="20577"/>
        <pc:sldMkLst>
          <pc:docMk/>
          <pc:sldMk cId="2177923103" sldId="264"/>
        </pc:sldMkLst>
        <pc:spChg chg="mod">
          <ac:chgData name="Josie Turner (SL)" userId="e55c698d-9ab6-415c-8af6-73a1d7838c44" providerId="ADAL" clId="{884ABDCB-14A1-41E5-A069-4A008796A484}" dt="2022-03-23T11:28:37.737" v="22" actId="20577"/>
          <ac:spMkLst>
            <pc:docMk/>
            <pc:sldMk cId="2177923103" sldId="264"/>
            <ac:spMk id="2" creationId="{81EEC34A-D515-4CE6-BE8B-FD13486B59E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D622C2-406A-B444-9262-E8053FC331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87369-8FD9-3E45-B98D-E71BE8DBC9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91D6-8414-064D-915B-577F8F28F671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F482B-B564-D146-92DE-8138A0F36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1D7C4-F2EC-2246-9EF0-CAD6B2154F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F037E-385B-9844-8C63-A30DC27FB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39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F5DAE-6E15-7C40-B8BF-B8B4C7F3685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8648-CEFD-6947-9EBC-FE1CCD69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9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A7E8-7BAC-6649-906A-497A8C475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257" y="790492"/>
            <a:ext cx="6453554" cy="656492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BB4CB-BC33-0D45-839D-72013BE15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254" y="3946063"/>
            <a:ext cx="5143500" cy="618392"/>
          </a:xfrm>
        </p:spPr>
        <p:txBody>
          <a:bodyPr/>
          <a:lstStyle>
            <a:lvl1pPr marL="0" indent="0" algn="l">
              <a:buNone/>
              <a:defRPr sz="1350" b="1">
                <a:solidFill>
                  <a:schemeClr val="tx1"/>
                </a:solidFill>
              </a:defRPr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C5A6CCC-8F85-4140-86B3-D49D1E685E31}"/>
              </a:ext>
            </a:extLst>
          </p:cNvPr>
          <p:cNvSpPr/>
          <p:nvPr userDrawn="1"/>
        </p:nvSpPr>
        <p:spPr>
          <a:xfrm rot="10800000">
            <a:off x="227282" y="1409921"/>
            <a:ext cx="438665" cy="240204"/>
          </a:xfrm>
          <a:prstGeom prst="triangle">
            <a:avLst>
              <a:gd name="adj" fmla="val 47183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D904E-9A50-EB46-8546-8B3A3B91CC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0" y="297289"/>
            <a:ext cx="6858000" cy="484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1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3B3D8-C3E2-1F42-93A3-6886745C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46" y="1046377"/>
            <a:ext cx="5915025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F7A84-CF65-CC46-97C0-3B056C073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46" y="2141755"/>
            <a:ext cx="5915025" cy="17046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823DA-6B8F-D34F-B77B-293EBDBA935B}"/>
              </a:ext>
            </a:extLst>
          </p:cNvPr>
          <p:cNvSpPr/>
          <p:nvPr userDrawn="1"/>
        </p:nvSpPr>
        <p:spPr>
          <a:xfrm>
            <a:off x="0" y="4750905"/>
            <a:ext cx="6858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9D0B0-EE2D-6748-8EBE-5B127DB7F7FE}"/>
              </a:ext>
            </a:extLst>
          </p:cNvPr>
          <p:cNvSpPr/>
          <p:nvPr userDrawn="1"/>
        </p:nvSpPr>
        <p:spPr>
          <a:xfrm>
            <a:off x="0" y="4497391"/>
            <a:ext cx="6858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9D118B-293F-C248-BA28-B68002DC2FBA}"/>
              </a:ext>
            </a:extLst>
          </p:cNvPr>
          <p:cNvSpPr/>
          <p:nvPr userDrawn="1"/>
        </p:nvSpPr>
        <p:spPr>
          <a:xfrm>
            <a:off x="0" y="4621813"/>
            <a:ext cx="6858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4FC3C53A-2989-FD46-A3AC-A9D57F1BDCD9}"/>
              </a:ext>
            </a:extLst>
          </p:cNvPr>
          <p:cNvSpPr txBox="1">
            <a:spLocks/>
          </p:cNvSpPr>
          <p:nvPr userDrawn="1"/>
        </p:nvSpPr>
        <p:spPr>
          <a:xfrm>
            <a:off x="314946" y="4778378"/>
            <a:ext cx="400305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9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C913EF-3539-B24F-BAD4-7B97C86E1870}"/>
              </a:ext>
            </a:extLst>
          </p:cNvPr>
          <p:cNvSpPr/>
          <p:nvPr userDrawn="1"/>
        </p:nvSpPr>
        <p:spPr>
          <a:xfrm>
            <a:off x="0" y="4750905"/>
            <a:ext cx="6858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689862-6EA4-BF46-99BF-BAD3A73769C8}"/>
              </a:ext>
            </a:extLst>
          </p:cNvPr>
          <p:cNvSpPr/>
          <p:nvPr userDrawn="1"/>
        </p:nvSpPr>
        <p:spPr>
          <a:xfrm>
            <a:off x="0" y="4497391"/>
            <a:ext cx="6858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858048-AAD4-0B44-BF43-40B913ECEB1A}"/>
              </a:ext>
            </a:extLst>
          </p:cNvPr>
          <p:cNvSpPr/>
          <p:nvPr userDrawn="1"/>
        </p:nvSpPr>
        <p:spPr>
          <a:xfrm>
            <a:off x="0" y="4621813"/>
            <a:ext cx="6858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DD4979A2-FB9A-3B4E-91D7-99D15F0FFC19}"/>
              </a:ext>
            </a:extLst>
          </p:cNvPr>
          <p:cNvSpPr txBox="1">
            <a:spLocks/>
          </p:cNvSpPr>
          <p:nvPr userDrawn="1"/>
        </p:nvSpPr>
        <p:spPr>
          <a:xfrm>
            <a:off x="314946" y="4778378"/>
            <a:ext cx="400305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71CF08E-2D69-5642-80CC-A30DB1685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46" y="1046379"/>
            <a:ext cx="5915025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2772D1C-B7D6-7E40-A101-C6137435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46" y="1719471"/>
            <a:ext cx="4396202" cy="25169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159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38C66A-BB49-0F4B-8CD5-DD58CA18CCB9}"/>
              </a:ext>
            </a:extLst>
          </p:cNvPr>
          <p:cNvSpPr/>
          <p:nvPr userDrawn="1"/>
        </p:nvSpPr>
        <p:spPr>
          <a:xfrm>
            <a:off x="0" y="4750905"/>
            <a:ext cx="6858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D6DDEC-27DF-6B44-8A5C-8BA7D7877CEA}"/>
              </a:ext>
            </a:extLst>
          </p:cNvPr>
          <p:cNvSpPr/>
          <p:nvPr userDrawn="1"/>
        </p:nvSpPr>
        <p:spPr>
          <a:xfrm>
            <a:off x="0" y="4497391"/>
            <a:ext cx="6858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11DC39-0F96-FC4D-9C92-F1BB1A8B409F}"/>
              </a:ext>
            </a:extLst>
          </p:cNvPr>
          <p:cNvSpPr/>
          <p:nvPr userDrawn="1"/>
        </p:nvSpPr>
        <p:spPr>
          <a:xfrm>
            <a:off x="0" y="4621813"/>
            <a:ext cx="6858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Footer Placeholder 16">
            <a:extLst>
              <a:ext uri="{FF2B5EF4-FFF2-40B4-BE49-F238E27FC236}">
                <a16:creationId xmlns:a16="http://schemas.microsoft.com/office/drawing/2014/main" id="{A0451A68-537B-AF4D-BD45-6E48D4DB2BDE}"/>
              </a:ext>
            </a:extLst>
          </p:cNvPr>
          <p:cNvSpPr txBox="1">
            <a:spLocks/>
          </p:cNvSpPr>
          <p:nvPr userDrawn="1"/>
        </p:nvSpPr>
        <p:spPr>
          <a:xfrm>
            <a:off x="314946" y="4778378"/>
            <a:ext cx="400305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C4BA2FD-240E-7D42-9001-70573928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46" y="1046379"/>
            <a:ext cx="5915025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8872E4C-32C0-0E43-B171-E68384BD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46" y="1719471"/>
            <a:ext cx="4396202" cy="2516997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87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CFFBB2B-EDFB-F14A-A023-1F8279F098C9}"/>
              </a:ext>
            </a:extLst>
          </p:cNvPr>
          <p:cNvSpPr/>
          <p:nvPr userDrawn="1"/>
        </p:nvSpPr>
        <p:spPr>
          <a:xfrm>
            <a:off x="0" y="4750905"/>
            <a:ext cx="6858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E7ECDF-F837-444E-8340-4683B45E354E}"/>
              </a:ext>
            </a:extLst>
          </p:cNvPr>
          <p:cNvSpPr/>
          <p:nvPr userDrawn="1"/>
        </p:nvSpPr>
        <p:spPr>
          <a:xfrm>
            <a:off x="0" y="4497391"/>
            <a:ext cx="6858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3DADA9-0C34-7C4C-8591-F29E7EBE7C9A}"/>
              </a:ext>
            </a:extLst>
          </p:cNvPr>
          <p:cNvSpPr/>
          <p:nvPr userDrawn="1"/>
        </p:nvSpPr>
        <p:spPr>
          <a:xfrm>
            <a:off x="0" y="4621813"/>
            <a:ext cx="6858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Footer Placeholder 16">
            <a:extLst>
              <a:ext uri="{FF2B5EF4-FFF2-40B4-BE49-F238E27FC236}">
                <a16:creationId xmlns:a16="http://schemas.microsoft.com/office/drawing/2014/main" id="{DF732811-1995-6E4A-B606-DE84E0AFF445}"/>
              </a:ext>
            </a:extLst>
          </p:cNvPr>
          <p:cNvSpPr txBox="1">
            <a:spLocks/>
          </p:cNvSpPr>
          <p:nvPr userDrawn="1"/>
        </p:nvSpPr>
        <p:spPr>
          <a:xfrm>
            <a:off x="314946" y="4778378"/>
            <a:ext cx="400305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69D51B-9609-254D-85D8-6D25ED25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46" y="1046379"/>
            <a:ext cx="5915025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FCFA703-8042-BB4C-A3BD-65A2A8F4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49" y="1719471"/>
            <a:ext cx="3427136" cy="2594620"/>
          </a:xfrm>
        </p:spPr>
        <p:txBody>
          <a:bodyPr/>
          <a:lstStyle>
            <a:lvl1pPr marL="257169" indent="-257169">
              <a:buFont typeface="Arial" panose="020B0604020202020204" pitchFamily="34" charset="0"/>
              <a:buChar char="•"/>
              <a:defRPr sz="21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88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EC74E-85C4-FD4A-ADCD-F68FCCD62B6B}"/>
              </a:ext>
            </a:extLst>
          </p:cNvPr>
          <p:cNvSpPr/>
          <p:nvPr userDrawn="1"/>
        </p:nvSpPr>
        <p:spPr>
          <a:xfrm>
            <a:off x="0" y="4750905"/>
            <a:ext cx="6858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18D588-9CF1-AC4B-AA40-F3AA7180A13D}"/>
              </a:ext>
            </a:extLst>
          </p:cNvPr>
          <p:cNvSpPr/>
          <p:nvPr userDrawn="1"/>
        </p:nvSpPr>
        <p:spPr>
          <a:xfrm>
            <a:off x="0" y="4497391"/>
            <a:ext cx="6858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9D0716-FCE9-FF47-9ABE-434154D75C76}"/>
              </a:ext>
            </a:extLst>
          </p:cNvPr>
          <p:cNvSpPr/>
          <p:nvPr userDrawn="1"/>
        </p:nvSpPr>
        <p:spPr>
          <a:xfrm>
            <a:off x="0" y="4621813"/>
            <a:ext cx="6858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7721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4D4DF-AC27-AD4D-9F0E-9A38943E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344553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24F78-BAB5-B945-B76C-3103CC5E9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9926"/>
            <a:ext cx="5915025" cy="2304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7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C34A-D515-4CE6-BE8B-FD13486B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Health Education England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Commissioning in the </a:t>
            </a: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London region </a:t>
            </a:r>
          </a:p>
        </p:txBody>
      </p:sp>
      <p:pic>
        <p:nvPicPr>
          <p:cNvPr id="5" name="Content Placeholder 4" descr="Classroom of students raising their hands in front of a teacher">
            <a:extLst>
              <a:ext uri="{FF2B5EF4-FFF2-40B4-BE49-F238E27FC236}">
                <a16:creationId xmlns:a16="http://schemas.microsoft.com/office/drawing/2014/main" id="{2733695F-2F78-4ED6-9F43-0B697081B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0471" y="2250464"/>
            <a:ext cx="2503074" cy="1704975"/>
          </a:xfrm>
        </p:spPr>
      </p:pic>
    </p:spTree>
    <p:extLst>
      <p:ext uri="{BB962C8B-B14F-4D97-AF65-F5344CB8AC3E}">
        <p14:creationId xmlns:p14="http://schemas.microsoft.com/office/powerpoint/2010/main" val="217792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34E9-B8A8-4CA3-BD50-EB39CA2F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51" y="0"/>
            <a:ext cx="5915025" cy="842493"/>
          </a:xfrm>
        </p:spPr>
        <p:txBody>
          <a:bodyPr>
            <a:normAutofit/>
          </a:bodyPr>
          <a:lstStyle/>
          <a:p>
            <a:r>
              <a:rPr lang="en-GB" sz="1900" dirty="0"/>
              <a:t>Commissions across the Mental Health Portfolio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CD8756D-3B98-4078-9D04-A60A8182A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46548"/>
              </p:ext>
            </p:extLst>
          </p:nvPr>
        </p:nvGraphicFramePr>
        <p:xfrm>
          <a:off x="526447" y="585748"/>
          <a:ext cx="580510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035">
                  <a:extLst>
                    <a:ext uri="{9D8B030D-6E8A-4147-A177-3AD203B41FA5}">
                      <a16:colId xmlns:a16="http://schemas.microsoft.com/office/drawing/2014/main" val="2469061725"/>
                    </a:ext>
                  </a:extLst>
                </a:gridCol>
                <a:gridCol w="1935035">
                  <a:extLst>
                    <a:ext uri="{9D8B030D-6E8A-4147-A177-3AD203B41FA5}">
                      <a16:colId xmlns:a16="http://schemas.microsoft.com/office/drawing/2014/main" val="2566325283"/>
                    </a:ext>
                  </a:extLst>
                </a:gridCol>
                <a:gridCol w="1935035">
                  <a:extLst>
                    <a:ext uri="{9D8B030D-6E8A-4147-A177-3AD203B41FA5}">
                      <a16:colId xmlns:a16="http://schemas.microsoft.com/office/drawing/2014/main" val="3686464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Pre-Registration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New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Existing Staff Upskilling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79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Clinical 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CYP Wellbeing Practitioner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CBT-based Training for Eating Disorders, Personality Disorders, Psychosis Disorders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900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Child Psychotherapy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Education Mental Health Practitioner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Family 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023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High Intensity CBT Therapist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Mental Health Wellbeing Practitioner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Understanding Psychosis and Bipolar Disorder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1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Psychological Wellbeing Practitioner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Eating Disorder Whole Team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30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CYP Mental Health Therapists (CBT, PT, SFT, 0-5s, ASD)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Tier 4 Whole Team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08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Mentalisation Based Treatment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411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Structured Clinical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266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Assorted Adult IAPT “Other Modality”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0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CBT based Long Term Conditions training for HITs and PWPs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96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65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0EE71-C914-094E-A559-488862B86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10" y="359580"/>
            <a:ext cx="6174289" cy="478800"/>
          </a:xfrm>
        </p:spPr>
        <p:txBody>
          <a:bodyPr lIns="0" tIns="0" rIns="0" bIns="0">
            <a:noAutofit/>
          </a:bodyPr>
          <a:lstStyle/>
          <a:p>
            <a:r>
              <a:rPr lang="en-US" sz="2550" dirty="0"/>
              <a:t>EMHP Commissions to date for London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51748-6929-F942-9218-D8E81060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080000"/>
            <a:ext cx="5915025" cy="2401251"/>
          </a:xfrm>
        </p:spPr>
        <p:txBody>
          <a:bodyPr lIns="0" tIns="0" rIns="0" bIns="0">
            <a:normAutofit/>
          </a:bodyPr>
          <a:lstStyle/>
          <a:p>
            <a:pPr marL="0" indent="0">
              <a:buNone/>
            </a:pPr>
            <a:r>
              <a:rPr lang="en-US" sz="1600" dirty="0"/>
              <a:t>HEE has commissioned 249* EMHPs linked to London Mental Health Support Teams since January 2019.</a:t>
            </a:r>
          </a:p>
          <a:p>
            <a:pPr marL="0" indent="0">
              <a:buNone/>
            </a:pPr>
            <a:r>
              <a:rPr lang="en-US" sz="1000" dirty="0"/>
              <a:t>*Includes replacements for in-year attrition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600" dirty="0"/>
              <a:t>Working with UCL/Anna Freud Centre, King’s College London and the University of Reading across 5 intakes.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1403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F5F33-6591-4A51-A435-5092477D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76" y="50177"/>
            <a:ext cx="5915025" cy="994172"/>
          </a:xfrm>
        </p:spPr>
        <p:txBody>
          <a:bodyPr/>
          <a:lstStyle/>
          <a:p>
            <a:r>
              <a:rPr lang="en-GB" dirty="0"/>
              <a:t>Total by Education Provider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F97721-142A-4B26-A761-94626BDCC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142956"/>
              </p:ext>
            </p:extLst>
          </p:nvPr>
        </p:nvGraphicFramePr>
        <p:xfrm>
          <a:off x="214515" y="824837"/>
          <a:ext cx="6280628" cy="35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912">
                  <a:extLst>
                    <a:ext uri="{9D8B030D-6E8A-4147-A177-3AD203B41FA5}">
                      <a16:colId xmlns:a16="http://schemas.microsoft.com/office/drawing/2014/main" val="3793218546"/>
                    </a:ext>
                  </a:extLst>
                </a:gridCol>
                <a:gridCol w="2065358">
                  <a:extLst>
                    <a:ext uri="{9D8B030D-6E8A-4147-A177-3AD203B41FA5}">
                      <a16:colId xmlns:a16="http://schemas.microsoft.com/office/drawing/2014/main" val="466056277"/>
                    </a:ext>
                  </a:extLst>
                </a:gridCol>
                <a:gridCol w="2065358">
                  <a:extLst>
                    <a:ext uri="{9D8B030D-6E8A-4147-A177-3AD203B41FA5}">
                      <a16:colId xmlns:a16="http://schemas.microsoft.com/office/drawing/2014/main" val="2110007241"/>
                    </a:ext>
                  </a:extLst>
                </a:gridCol>
              </a:tblGrid>
              <a:tr h="356573">
                <a:tc>
                  <a:txBody>
                    <a:bodyPr/>
                    <a:lstStyle/>
                    <a:p>
                      <a:r>
                        <a:rPr lang="en-GB" dirty="0"/>
                        <a:t>Education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 EMHPs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264443"/>
                  </a:ext>
                </a:extLst>
              </a:tr>
              <a:tr h="356573">
                <a:tc rowSpan="4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endParaRPr lang="en-GB" dirty="0"/>
                    </a:p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UCL/Anna Freud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75854"/>
                  </a:ext>
                </a:extLst>
              </a:tr>
              <a:tr h="35657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951590"/>
                  </a:ext>
                </a:extLst>
              </a:tr>
              <a:tr h="35657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November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40914"/>
                  </a:ext>
                </a:extLst>
              </a:tr>
              <a:tr h="35657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71813"/>
                  </a:ext>
                </a:extLst>
              </a:tr>
              <a:tr h="356573">
                <a:tc rowSpan="4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endParaRPr lang="en-GB" dirty="0"/>
                    </a:p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King’s College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40536"/>
                  </a:ext>
                </a:extLst>
              </a:tr>
              <a:tr h="356573"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486198"/>
                  </a:ext>
                </a:extLst>
              </a:tr>
              <a:tr h="356573"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020370"/>
                  </a:ext>
                </a:extLst>
              </a:tr>
              <a:tr h="356573"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366229"/>
                  </a:ext>
                </a:extLst>
              </a:tr>
              <a:tr h="35657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University of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684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6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C6A40-D893-C743-9A64-3B9638BA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5915025" cy="477154"/>
          </a:xfrm>
        </p:spPr>
        <p:txBody>
          <a:bodyPr lIns="0" tIns="0" rIns="0" bIns="0">
            <a:noAutofit/>
          </a:bodyPr>
          <a:lstStyle/>
          <a:p>
            <a:r>
              <a:rPr lang="en-US" sz="3200" dirty="0"/>
              <a:t>Total by ICS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181676B-6F86-4825-9917-44DEA3D68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999239"/>
              </p:ext>
            </p:extLst>
          </p:nvPr>
        </p:nvGraphicFramePr>
        <p:xfrm>
          <a:off x="359999" y="1138585"/>
          <a:ext cx="5915028" cy="262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838">
                  <a:extLst>
                    <a:ext uri="{9D8B030D-6E8A-4147-A177-3AD203B41FA5}">
                      <a16:colId xmlns:a16="http://schemas.microsoft.com/office/drawing/2014/main" val="3002036759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3856812591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826333882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420702567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1447512155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756631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015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January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January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86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November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32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January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79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54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75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3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A535-E0B1-4FF5-9D77-0A2C27BD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46" y="660400"/>
            <a:ext cx="5915025" cy="616857"/>
          </a:xfrm>
        </p:spPr>
        <p:txBody>
          <a:bodyPr/>
          <a:lstStyle/>
          <a:p>
            <a:r>
              <a:rPr lang="en-GB" dirty="0"/>
              <a:t>Some HEE resources in London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81908-75C6-407E-99CB-B78676299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49" y="1277257"/>
            <a:ext cx="5773794" cy="3036834"/>
          </a:xfrm>
        </p:spPr>
        <p:txBody>
          <a:bodyPr/>
          <a:lstStyle/>
          <a:p>
            <a:r>
              <a:rPr lang="en-GB" dirty="0"/>
              <a:t>Psychological Professions Network – </a:t>
            </a:r>
            <a:r>
              <a:rPr lang="en-GB" sz="1800" dirty="0"/>
              <a:t>clinically chaired, bringing together the twelve psychological professions in a peer network to advise on policy, development and investment</a:t>
            </a:r>
            <a:br>
              <a:rPr lang="en-GB" sz="1800" dirty="0"/>
            </a:br>
            <a:endParaRPr lang="en-GB" sz="1800" dirty="0"/>
          </a:p>
          <a:p>
            <a:r>
              <a:rPr lang="en-GB" dirty="0"/>
              <a:t>Professional development – </a:t>
            </a:r>
            <a:r>
              <a:rPr lang="en-GB" sz="1800" dirty="0"/>
              <a:t>opportunities for clinicians to acquire additional skills in psychological therapy modalities, and/ or to progress into Advanced Practice roles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777107"/>
      </p:ext>
    </p:extLst>
  </p:cSld>
  <p:clrMapOvr>
    <a:masterClrMapping/>
  </p:clrMapOvr>
</p:sld>
</file>

<file path=ppt/theme/theme1.xml><?xml version="1.0" encoding="utf-8"?>
<a:theme xmlns:a="http://schemas.openxmlformats.org/drawingml/2006/main" name="HEE">
  <a:themeElements>
    <a:clrScheme name="NHS">
      <a:dk1>
        <a:srgbClr val="005EB8"/>
      </a:dk1>
      <a:lt1>
        <a:srgbClr val="FFFFFF"/>
      </a:lt1>
      <a:dk2>
        <a:srgbClr val="0071CE"/>
      </a:dk2>
      <a:lt2>
        <a:srgbClr val="E8EDEE"/>
      </a:lt2>
      <a:accent1>
        <a:srgbClr val="41B6E6"/>
      </a:accent1>
      <a:accent2>
        <a:srgbClr val="00A9CE"/>
      </a:accent2>
      <a:accent3>
        <a:srgbClr val="003087"/>
      </a:accent3>
      <a:accent4>
        <a:srgbClr val="005EB8"/>
      </a:accent4>
      <a:accent5>
        <a:srgbClr val="AE2473"/>
      </a:accent5>
      <a:accent6>
        <a:srgbClr val="78BE2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E" id="{40B58ABE-F0EB-D841-B223-66075CE7CD45}" vid="{7644B2A3-1AD5-8C46-9520-D28DCA799E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6B83297BA004784CF42EA2D434C59" ma:contentTypeVersion="12" ma:contentTypeDescription="Create a new document." ma:contentTypeScope="" ma:versionID="39f445a556ce54637e48263f8f84bb58">
  <xsd:schema xmlns:xsd="http://www.w3.org/2001/XMLSchema" xmlns:xs="http://www.w3.org/2001/XMLSchema" xmlns:p="http://schemas.microsoft.com/office/2006/metadata/properties" xmlns:ns3="7c107f2a-dcdb-4d7a-8fb1-4707cfca07b1" xmlns:ns4="a785ad58-1d57-4f8a-aa71-77170459bd0d" xmlns:ns5="19caffc6-78f3-4d59-a715-49e9ea76b8e5" targetNamespace="http://schemas.microsoft.com/office/2006/metadata/properties" ma:root="true" ma:fieldsID="17756de63d2533f3561a0291d924a911" ns3:_="" ns4:_="" ns5:_="">
    <xsd:import namespace="7c107f2a-dcdb-4d7a-8fb1-4707cfca07b1"/>
    <xsd:import namespace="a785ad58-1d57-4f8a-aa71-77170459bd0d"/>
    <xsd:import namespace="19caffc6-78f3-4d59-a715-49e9ea76b8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5:SharedWithDetails" minOccurs="0"/>
                <xsd:element ref="ns5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07f2a-dcdb-4d7a-8fb1-4707cfca07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5ad58-1d57-4f8a-aa71-77170459bd0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_x0024_Resources_x003a_core_x002c_SharedWithFieldDisplayName_x003b_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affc6-78f3-4d59-a715-49e9ea76b8e5" elementFormDefault="qualified">
    <xsd:import namespace="http://schemas.microsoft.com/office/2006/documentManagement/types"/>
    <xsd:import namespace="http://schemas.microsoft.com/office/infopath/2007/PartnerControls"/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40CFA5-69F6-42A0-B72B-30A7638AAD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13EBF0-461A-4BF7-A7F2-51F85C3BFCFC}">
  <ds:schemaRefs>
    <ds:schemaRef ds:uri="19caffc6-78f3-4d59-a715-49e9ea76b8e5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7c107f2a-dcdb-4d7a-8fb1-4707cfca07b1"/>
    <ds:schemaRef ds:uri="http://purl.org/dc/terms/"/>
    <ds:schemaRef ds:uri="a785ad58-1d57-4f8a-aa71-77170459bd0d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E1FB154-390E-4F85-9827-04AB8AC8E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07f2a-dcdb-4d7a-8fb1-4707cfca07b1"/>
    <ds:schemaRef ds:uri="a785ad58-1d57-4f8a-aa71-77170459bd0d"/>
    <ds:schemaRef ds:uri="19caffc6-78f3-4d59-a715-49e9ea76b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HEE</Template>
  <TotalTime>804</TotalTime>
  <Words>312</Words>
  <Application>Microsoft Office PowerPoint</Application>
  <PresentationFormat>Custom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HEE</vt:lpstr>
      <vt:lpstr>Health Education England  Commissioning in the  London region </vt:lpstr>
      <vt:lpstr>Commissions across the Mental Health Portfolio</vt:lpstr>
      <vt:lpstr>EMHP Commissions to date for London</vt:lpstr>
      <vt:lpstr>Total by Education Provider</vt:lpstr>
      <vt:lpstr>Total by ICS</vt:lpstr>
      <vt:lpstr>Some HEE resources in London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Whatever</dc:creator>
  <cp:lastModifiedBy>Josie Turner (SL)</cp:lastModifiedBy>
  <cp:revision>25</cp:revision>
  <dcterms:created xsi:type="dcterms:W3CDTF">2021-04-06T16:42:50Z</dcterms:created>
  <dcterms:modified xsi:type="dcterms:W3CDTF">2022-03-23T11:28:43Z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0x0101004A26B83297BA004784CF42EA2D434C59</vt:lpwstr>
  </property>
</Properties>
</file>