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31" r:id="rId2"/>
    <p:sldId id="345" r:id="rId3"/>
    <p:sldId id="322" r:id="rId4"/>
    <p:sldId id="280" r:id="rId5"/>
    <p:sldId id="333" r:id="rId6"/>
    <p:sldId id="334" r:id="rId7"/>
    <p:sldId id="327" r:id="rId8"/>
    <p:sldId id="316" r:id="rId9"/>
    <p:sldId id="347" r:id="rId10"/>
    <p:sldId id="346" r:id="rId11"/>
    <p:sldId id="335" r:id="rId12"/>
    <p:sldId id="336" r:id="rId13"/>
    <p:sldId id="260" r:id="rId14"/>
    <p:sldId id="337" r:id="rId15"/>
    <p:sldId id="339" r:id="rId16"/>
    <p:sldId id="340" r:id="rId17"/>
    <p:sldId id="269" r:id="rId18"/>
    <p:sldId id="341" r:id="rId19"/>
    <p:sldId id="267" r:id="rId20"/>
    <p:sldId id="268" r:id="rId21"/>
    <p:sldId id="342" r:id="rId22"/>
    <p:sldId id="343" r:id="rId23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E5B3"/>
    <a:srgbClr val="F84692"/>
    <a:srgbClr val="FC42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>
        <p:scale>
          <a:sx n="123" d="100"/>
          <a:sy n="123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C4E21-1D11-3843-9EAA-CC3F4A6505E2}" type="doc">
      <dgm:prSet loTypeId="urn:microsoft.com/office/officeart/2005/8/layout/radial6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8F8C4D9-DA3D-0F4B-BFC9-CEFB7DAEBFAC}">
      <dgm:prSet phldrT="[Text]"/>
      <dgm:spPr/>
      <dgm:t>
        <a:bodyPr/>
        <a:lstStyle/>
        <a:p>
          <a:r>
            <a:rPr lang="en-US" dirty="0"/>
            <a:t>Home</a:t>
          </a:r>
        </a:p>
        <a:p>
          <a:endParaRPr lang="en-US" dirty="0"/>
        </a:p>
        <a:p>
          <a:endParaRPr lang="en-US" dirty="0"/>
        </a:p>
        <a:p>
          <a:endParaRPr lang="en-US" dirty="0"/>
        </a:p>
      </dgm:t>
    </dgm:pt>
    <dgm:pt modelId="{B83C2F9D-49EA-9E44-AE25-EF90CE9EE144}" type="parTrans" cxnId="{09D51085-2CE1-3447-AB3E-D5552F93A68E}">
      <dgm:prSet/>
      <dgm:spPr/>
      <dgm:t>
        <a:bodyPr/>
        <a:lstStyle/>
        <a:p>
          <a:endParaRPr lang="en-US"/>
        </a:p>
      </dgm:t>
    </dgm:pt>
    <dgm:pt modelId="{597269B0-3B22-5E4A-8792-41EF649240EE}" type="sibTrans" cxnId="{09D51085-2CE1-3447-AB3E-D5552F93A68E}">
      <dgm:prSet/>
      <dgm:spPr>
        <a:noFill/>
      </dgm:spPr>
      <dgm:t>
        <a:bodyPr/>
        <a:lstStyle/>
        <a:p>
          <a:endParaRPr lang="en-US"/>
        </a:p>
      </dgm:t>
    </dgm:pt>
    <dgm:pt modelId="{23B906DE-0716-B749-92AE-FDB94AC84128}">
      <dgm:prSet phldrT="[Text]"/>
      <dgm:spPr/>
      <dgm:t>
        <a:bodyPr/>
        <a:lstStyle/>
        <a:p>
          <a:r>
            <a:rPr lang="en-US" dirty="0"/>
            <a:t>School</a:t>
          </a:r>
        </a:p>
        <a:p>
          <a:endParaRPr lang="en-US" dirty="0"/>
        </a:p>
        <a:p>
          <a:endParaRPr lang="en-US" dirty="0"/>
        </a:p>
        <a:p>
          <a:endParaRPr lang="en-US" dirty="0"/>
        </a:p>
        <a:p>
          <a:endParaRPr lang="en-US" dirty="0"/>
        </a:p>
      </dgm:t>
    </dgm:pt>
    <dgm:pt modelId="{2B68D55D-DAC4-F040-B9FA-1EE0664E3D23}" type="parTrans" cxnId="{B61B0D34-17AE-EF44-8529-95E176CD02D8}">
      <dgm:prSet/>
      <dgm:spPr/>
      <dgm:t>
        <a:bodyPr/>
        <a:lstStyle/>
        <a:p>
          <a:endParaRPr lang="en-US"/>
        </a:p>
      </dgm:t>
    </dgm:pt>
    <dgm:pt modelId="{A73C7ED7-C13B-D44C-8F31-37D4240B213B}" type="sibTrans" cxnId="{B61B0D34-17AE-EF44-8529-95E176CD02D8}">
      <dgm:prSet/>
      <dgm:spPr>
        <a:noFill/>
      </dgm:spPr>
      <dgm:t>
        <a:bodyPr/>
        <a:lstStyle/>
        <a:p>
          <a:endParaRPr lang="en-US"/>
        </a:p>
      </dgm:t>
    </dgm:pt>
    <dgm:pt modelId="{77F916D6-F8EF-8046-9AAF-76DF15FC4FBB}">
      <dgm:prSet phldrT="[Text]"/>
      <dgm:spPr/>
      <dgm:t>
        <a:bodyPr/>
        <a:lstStyle/>
        <a:p>
          <a:r>
            <a:rPr lang="en-US" dirty="0"/>
            <a:t> 2</a:t>
          </a:r>
          <a:r>
            <a:rPr lang="en-US" baseline="30000" dirty="0"/>
            <a:t>nd</a:t>
          </a:r>
          <a:r>
            <a:rPr lang="en-US" dirty="0"/>
            <a:t> / 3ry</a:t>
          </a:r>
        </a:p>
        <a:p>
          <a:r>
            <a:rPr lang="en-US" dirty="0"/>
            <a:t>Hospital Care</a:t>
          </a:r>
        </a:p>
        <a:p>
          <a:endParaRPr lang="en-US" dirty="0"/>
        </a:p>
        <a:p>
          <a:endParaRPr lang="en-US" dirty="0"/>
        </a:p>
        <a:p>
          <a:endParaRPr lang="en-US" dirty="0"/>
        </a:p>
      </dgm:t>
    </dgm:pt>
    <dgm:pt modelId="{37407547-5DD2-9344-A1EF-8DBEFB41FEA8}" type="parTrans" cxnId="{5615A643-6339-6C4B-820F-CE3A68655994}">
      <dgm:prSet/>
      <dgm:spPr/>
      <dgm:t>
        <a:bodyPr/>
        <a:lstStyle/>
        <a:p>
          <a:endParaRPr lang="en-US"/>
        </a:p>
      </dgm:t>
    </dgm:pt>
    <dgm:pt modelId="{E4F11010-58E5-7447-9C9F-F6D2638B77F9}" type="sibTrans" cxnId="{5615A643-6339-6C4B-820F-CE3A68655994}">
      <dgm:prSet/>
      <dgm:spPr>
        <a:noFill/>
      </dgm:spPr>
      <dgm:t>
        <a:bodyPr/>
        <a:lstStyle/>
        <a:p>
          <a:endParaRPr lang="en-US"/>
        </a:p>
      </dgm:t>
    </dgm:pt>
    <dgm:pt modelId="{A0802524-35EF-2F4A-8B61-BDB8BC9A0D8D}">
      <dgm:prSet phldrT="[Text]"/>
      <dgm:spPr/>
      <dgm:t>
        <a:bodyPr/>
        <a:lstStyle/>
        <a:p>
          <a:r>
            <a:rPr lang="en-US" dirty="0"/>
            <a:t>Primary Care</a:t>
          </a:r>
        </a:p>
        <a:p>
          <a:endParaRPr lang="en-US" dirty="0"/>
        </a:p>
        <a:p>
          <a:endParaRPr lang="en-US" dirty="0"/>
        </a:p>
        <a:p>
          <a:endParaRPr lang="en-US" dirty="0"/>
        </a:p>
        <a:p>
          <a:endParaRPr lang="en-US" dirty="0"/>
        </a:p>
      </dgm:t>
    </dgm:pt>
    <dgm:pt modelId="{123921C7-4E6E-3146-8BF8-5FA18F3DAE5C}" type="parTrans" cxnId="{85027312-CA8B-4843-A6C5-4C1C3205C758}">
      <dgm:prSet/>
      <dgm:spPr/>
      <dgm:t>
        <a:bodyPr/>
        <a:lstStyle/>
        <a:p>
          <a:endParaRPr lang="en-US"/>
        </a:p>
      </dgm:t>
    </dgm:pt>
    <dgm:pt modelId="{E9D04D73-3E5B-474B-B0D4-D9CECD8F8E1D}" type="sibTrans" cxnId="{85027312-CA8B-4843-A6C5-4C1C3205C758}">
      <dgm:prSet/>
      <dgm:spPr/>
      <dgm:t>
        <a:bodyPr/>
        <a:lstStyle/>
        <a:p>
          <a:endParaRPr lang="en-US"/>
        </a:p>
      </dgm:t>
    </dgm:pt>
    <dgm:pt modelId="{0107A0FD-F1C9-6D49-A064-C0237004E32B}">
      <dgm:prSet phldrT="[Text]" phldr="1"/>
      <dgm:spPr>
        <a:noFill/>
        <a:ln w="38100" cap="rnd" cmpd="dbl">
          <a:round/>
        </a:ln>
      </dgm:spPr>
      <dgm:t>
        <a:bodyPr/>
        <a:lstStyle/>
        <a:p>
          <a:endParaRPr lang="en-US" dirty="0"/>
        </a:p>
      </dgm:t>
    </dgm:pt>
    <dgm:pt modelId="{EC35EC3F-E213-B14B-B379-D595386ED57C}" type="sibTrans" cxnId="{02306860-5E52-0C40-84C9-56DA2E8636C1}">
      <dgm:prSet/>
      <dgm:spPr/>
      <dgm:t>
        <a:bodyPr/>
        <a:lstStyle/>
        <a:p>
          <a:endParaRPr lang="en-US"/>
        </a:p>
      </dgm:t>
    </dgm:pt>
    <dgm:pt modelId="{56873EB5-2C7F-FD45-B9EF-A3A79910CC5A}" type="parTrans" cxnId="{02306860-5E52-0C40-84C9-56DA2E8636C1}">
      <dgm:prSet/>
      <dgm:spPr/>
      <dgm:t>
        <a:bodyPr/>
        <a:lstStyle/>
        <a:p>
          <a:endParaRPr lang="en-US"/>
        </a:p>
      </dgm:t>
    </dgm:pt>
    <dgm:pt modelId="{5FD44DBD-8C76-3146-8EF4-A8B229065791}">
      <dgm:prSet/>
      <dgm:spPr/>
      <dgm:t>
        <a:bodyPr/>
        <a:lstStyle/>
        <a:p>
          <a:endParaRPr lang="en-US" dirty="0"/>
        </a:p>
      </dgm:t>
    </dgm:pt>
    <dgm:pt modelId="{E9F90C5F-F890-F449-A76C-183514A4939E}" type="parTrans" cxnId="{25F72932-A6A9-4244-BA7E-029AA54C23FF}">
      <dgm:prSet/>
      <dgm:spPr/>
      <dgm:t>
        <a:bodyPr/>
        <a:lstStyle/>
        <a:p>
          <a:endParaRPr lang="en-US"/>
        </a:p>
      </dgm:t>
    </dgm:pt>
    <dgm:pt modelId="{3B61151F-6099-294A-9E7C-CBC9AE2EC4CE}" type="sibTrans" cxnId="{25F72932-A6A9-4244-BA7E-029AA54C23FF}">
      <dgm:prSet/>
      <dgm:spPr>
        <a:noFill/>
      </dgm:spPr>
      <dgm:t>
        <a:bodyPr/>
        <a:lstStyle/>
        <a:p>
          <a:endParaRPr lang="en-US"/>
        </a:p>
      </dgm:t>
    </dgm:pt>
    <dgm:pt modelId="{9220AEBF-6A6C-4B43-8E9A-4B617DC0543E}">
      <dgm:prSet/>
      <dgm:spPr/>
      <dgm:t>
        <a:bodyPr/>
        <a:lstStyle/>
        <a:p>
          <a:r>
            <a:rPr lang="en-US" dirty="0"/>
            <a:t>School Nurse</a:t>
          </a:r>
        </a:p>
      </dgm:t>
    </dgm:pt>
    <dgm:pt modelId="{F02D6C5E-3570-8D44-857D-B63028E8260A}" type="parTrans" cxnId="{66E16716-BC26-5448-8EA3-02E9BE6A6667}">
      <dgm:prSet/>
      <dgm:spPr/>
      <dgm:t>
        <a:bodyPr/>
        <a:lstStyle/>
        <a:p>
          <a:endParaRPr lang="en-US"/>
        </a:p>
      </dgm:t>
    </dgm:pt>
    <dgm:pt modelId="{87516F66-055B-5C4B-A952-0115782AD1B9}" type="sibTrans" cxnId="{66E16716-BC26-5448-8EA3-02E9BE6A6667}">
      <dgm:prSet/>
      <dgm:spPr/>
      <dgm:t>
        <a:bodyPr/>
        <a:lstStyle/>
        <a:p>
          <a:endParaRPr lang="en-US"/>
        </a:p>
      </dgm:t>
    </dgm:pt>
    <dgm:pt modelId="{AF4C283B-3B09-9D4D-9F5F-2389F0F729B8}" type="pres">
      <dgm:prSet presAssocID="{D3EC4E21-1D11-3843-9EAA-CC3F4A6505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CA8D750-D866-504E-998E-7D3C976E6BEB}" type="pres">
      <dgm:prSet presAssocID="{0107A0FD-F1C9-6D49-A064-C0237004E32B}" presName="centerShape" presStyleLbl="node0" presStyleIdx="0" presStyleCnt="1"/>
      <dgm:spPr/>
      <dgm:t>
        <a:bodyPr/>
        <a:lstStyle/>
        <a:p>
          <a:endParaRPr lang="en-GB"/>
        </a:p>
      </dgm:t>
    </dgm:pt>
    <dgm:pt modelId="{19CCEA01-71BD-0947-B1E9-E9BA13B799AA}" type="pres">
      <dgm:prSet presAssocID="{A8F8C4D9-DA3D-0F4B-BFC9-CEFB7DAEBFAC}" presName="node" presStyleLbl="node1" presStyleIdx="0" presStyleCnt="6" custScaleX="155216" custScaleY="1565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2E3854-9023-5046-B991-253931409FE1}" type="pres">
      <dgm:prSet presAssocID="{A8F8C4D9-DA3D-0F4B-BFC9-CEFB7DAEBFAC}" presName="dummy" presStyleCnt="0"/>
      <dgm:spPr/>
    </dgm:pt>
    <dgm:pt modelId="{FDAEBFF4-7123-C548-9959-E777F347B4BF}" type="pres">
      <dgm:prSet presAssocID="{597269B0-3B22-5E4A-8792-41EF649240EE}" presName="sibTrans" presStyleLbl="sibTrans2D1" presStyleIdx="0" presStyleCnt="6" custLinFactNeighborX="1368"/>
      <dgm:spPr/>
      <dgm:t>
        <a:bodyPr/>
        <a:lstStyle/>
        <a:p>
          <a:endParaRPr lang="en-GB"/>
        </a:p>
      </dgm:t>
    </dgm:pt>
    <dgm:pt modelId="{B42326D3-32D7-CF45-88D2-B0728CAA88DA}" type="pres">
      <dgm:prSet presAssocID="{9220AEBF-6A6C-4B43-8E9A-4B617DC0543E}" presName="node" presStyleLbl="node1" presStyleIdx="1" presStyleCnt="6" custScaleX="62302" custScaleY="594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831C11-19BF-C145-A6FE-78439D14757A}" type="pres">
      <dgm:prSet presAssocID="{9220AEBF-6A6C-4B43-8E9A-4B617DC0543E}" presName="dummy" presStyleCnt="0"/>
      <dgm:spPr/>
    </dgm:pt>
    <dgm:pt modelId="{25B2F705-AAC5-5749-A2BF-DD4BD57C7643}" type="pres">
      <dgm:prSet presAssocID="{87516F66-055B-5C4B-A952-0115782AD1B9}" presName="sibTrans" presStyleLbl="sibTrans2D1" presStyleIdx="1" presStyleCnt="6"/>
      <dgm:spPr/>
      <dgm:t>
        <a:bodyPr/>
        <a:lstStyle/>
        <a:p>
          <a:endParaRPr lang="en-GB"/>
        </a:p>
      </dgm:t>
    </dgm:pt>
    <dgm:pt modelId="{53472D82-6C10-AE43-9CF8-38B969A510FE}" type="pres">
      <dgm:prSet presAssocID="{23B906DE-0716-B749-92AE-FDB94AC84128}" presName="node" presStyleLbl="node1" presStyleIdx="2" presStyleCnt="6" custScaleX="155216" custScaleY="156582" custRadScaleRad="101249" custRadScaleInc="-483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EC23C2-DD95-4B4C-91A4-514BF440B11C}" type="pres">
      <dgm:prSet presAssocID="{23B906DE-0716-B749-92AE-FDB94AC84128}" presName="dummy" presStyleCnt="0"/>
      <dgm:spPr/>
    </dgm:pt>
    <dgm:pt modelId="{832A2E31-5F63-F24B-9576-621BA2C91232}" type="pres">
      <dgm:prSet presAssocID="{A73C7ED7-C13B-D44C-8F31-37D4240B213B}" presName="sibTrans" presStyleLbl="sibTrans2D1" presStyleIdx="2" presStyleCnt="6"/>
      <dgm:spPr/>
      <dgm:t>
        <a:bodyPr/>
        <a:lstStyle/>
        <a:p>
          <a:endParaRPr lang="en-GB"/>
        </a:p>
      </dgm:t>
    </dgm:pt>
    <dgm:pt modelId="{2DFDB7CD-F79F-2A4C-8144-4B99B2CE24B4}" type="pres">
      <dgm:prSet presAssocID="{77F916D6-F8EF-8046-9AAF-76DF15FC4FBB}" presName="node" presStyleLbl="node1" presStyleIdx="3" presStyleCnt="6" custScaleX="155216" custScaleY="1565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1F707E-26D7-064F-A293-FBB7E908FB7A}" type="pres">
      <dgm:prSet presAssocID="{77F916D6-F8EF-8046-9AAF-76DF15FC4FBB}" presName="dummy" presStyleCnt="0"/>
      <dgm:spPr/>
    </dgm:pt>
    <dgm:pt modelId="{323599B9-450F-3146-87CF-F849CA00257A}" type="pres">
      <dgm:prSet presAssocID="{E4F11010-58E5-7447-9C9F-F6D2638B77F9}" presName="sibTrans" presStyleLbl="sibTrans2D1" presStyleIdx="3" presStyleCnt="6"/>
      <dgm:spPr/>
      <dgm:t>
        <a:bodyPr/>
        <a:lstStyle/>
        <a:p>
          <a:endParaRPr lang="en-GB"/>
        </a:p>
      </dgm:t>
    </dgm:pt>
    <dgm:pt modelId="{96B7F5E9-3807-BF48-8ECB-6BAE267FE286}" type="pres">
      <dgm:prSet presAssocID="{A0802524-35EF-2F4A-8B61-BDB8BC9A0D8D}" presName="node" presStyleLbl="node1" presStyleIdx="4" presStyleCnt="6" custScaleX="155216" custScaleY="156582" custRadScaleRad="100620" custRadScaleInc="533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CDC30D-EF3F-0F4F-A5A3-EC5C7CDD0259}" type="pres">
      <dgm:prSet presAssocID="{A0802524-35EF-2F4A-8B61-BDB8BC9A0D8D}" presName="dummy" presStyleCnt="0"/>
      <dgm:spPr/>
    </dgm:pt>
    <dgm:pt modelId="{4EF8B076-D111-9849-AC37-1635CDD193FA}" type="pres">
      <dgm:prSet presAssocID="{E9D04D73-3E5B-474B-B0D4-D9CECD8F8E1D}" presName="sibTrans" presStyleLbl="sibTrans2D1" presStyleIdx="4" presStyleCnt="6"/>
      <dgm:spPr/>
      <dgm:t>
        <a:bodyPr/>
        <a:lstStyle/>
        <a:p>
          <a:endParaRPr lang="en-GB"/>
        </a:p>
      </dgm:t>
    </dgm:pt>
    <dgm:pt modelId="{D67FAA6C-B694-D740-A77C-19726B10EC0C}" type="pres">
      <dgm:prSet presAssocID="{5FD44DBD-8C76-3146-8EF4-A8B229065791}" presName="node" presStyleLbl="node1" presStyleIdx="5" presStyleCnt="6" custScaleX="61831" custScaleY="594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23F6C3-F503-F24A-B211-4027DD8A34CE}" type="pres">
      <dgm:prSet presAssocID="{5FD44DBD-8C76-3146-8EF4-A8B229065791}" presName="dummy" presStyleCnt="0"/>
      <dgm:spPr/>
    </dgm:pt>
    <dgm:pt modelId="{2B996748-A73C-9242-BAC0-62169576162E}" type="pres">
      <dgm:prSet presAssocID="{3B61151F-6099-294A-9E7C-CBC9AE2EC4CE}" presName="sibTrans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6D229731-9736-434A-B135-C0CE45DFF888}" type="presOf" srcId="{0107A0FD-F1C9-6D49-A064-C0237004E32B}" destId="{8CA8D750-D866-504E-998E-7D3C976E6BEB}" srcOrd="0" destOrd="0" presId="urn:microsoft.com/office/officeart/2005/8/layout/radial6"/>
    <dgm:cxn modelId="{6B0FD3C2-787E-46AE-9F53-6C1176CBA118}" type="presOf" srcId="{87516F66-055B-5C4B-A952-0115782AD1B9}" destId="{25B2F705-AAC5-5749-A2BF-DD4BD57C7643}" srcOrd="0" destOrd="0" presId="urn:microsoft.com/office/officeart/2005/8/layout/radial6"/>
    <dgm:cxn modelId="{B61B0D34-17AE-EF44-8529-95E176CD02D8}" srcId="{0107A0FD-F1C9-6D49-A064-C0237004E32B}" destId="{23B906DE-0716-B749-92AE-FDB94AC84128}" srcOrd="2" destOrd="0" parTransId="{2B68D55D-DAC4-F040-B9FA-1EE0664E3D23}" sibTransId="{A73C7ED7-C13B-D44C-8F31-37D4240B213B}"/>
    <dgm:cxn modelId="{EAB894C5-5DA4-4E8D-B86B-1A6E3082F217}" type="presOf" srcId="{D3EC4E21-1D11-3843-9EAA-CC3F4A6505E2}" destId="{AF4C283B-3B09-9D4D-9F5F-2389F0F729B8}" srcOrd="0" destOrd="0" presId="urn:microsoft.com/office/officeart/2005/8/layout/radial6"/>
    <dgm:cxn modelId="{25F72932-A6A9-4244-BA7E-029AA54C23FF}" srcId="{0107A0FD-F1C9-6D49-A064-C0237004E32B}" destId="{5FD44DBD-8C76-3146-8EF4-A8B229065791}" srcOrd="5" destOrd="0" parTransId="{E9F90C5F-F890-F449-A76C-183514A4939E}" sibTransId="{3B61151F-6099-294A-9E7C-CBC9AE2EC4CE}"/>
    <dgm:cxn modelId="{89368887-AC13-4DFD-B352-E06D771B84E8}" type="presOf" srcId="{E4F11010-58E5-7447-9C9F-F6D2638B77F9}" destId="{323599B9-450F-3146-87CF-F849CA00257A}" srcOrd="0" destOrd="0" presId="urn:microsoft.com/office/officeart/2005/8/layout/radial6"/>
    <dgm:cxn modelId="{41F79C7A-2A79-4B0A-9CD0-B69E31AB801F}" type="presOf" srcId="{5FD44DBD-8C76-3146-8EF4-A8B229065791}" destId="{D67FAA6C-B694-D740-A77C-19726B10EC0C}" srcOrd="0" destOrd="0" presId="urn:microsoft.com/office/officeart/2005/8/layout/radial6"/>
    <dgm:cxn modelId="{02306860-5E52-0C40-84C9-56DA2E8636C1}" srcId="{D3EC4E21-1D11-3843-9EAA-CC3F4A6505E2}" destId="{0107A0FD-F1C9-6D49-A064-C0237004E32B}" srcOrd="0" destOrd="0" parTransId="{56873EB5-2C7F-FD45-B9EF-A3A79910CC5A}" sibTransId="{EC35EC3F-E213-B14B-B379-D595386ED57C}"/>
    <dgm:cxn modelId="{09D51085-2CE1-3447-AB3E-D5552F93A68E}" srcId="{0107A0FD-F1C9-6D49-A064-C0237004E32B}" destId="{A8F8C4D9-DA3D-0F4B-BFC9-CEFB7DAEBFAC}" srcOrd="0" destOrd="0" parTransId="{B83C2F9D-49EA-9E44-AE25-EF90CE9EE144}" sibTransId="{597269B0-3B22-5E4A-8792-41EF649240EE}"/>
    <dgm:cxn modelId="{85027312-CA8B-4843-A6C5-4C1C3205C758}" srcId="{0107A0FD-F1C9-6D49-A064-C0237004E32B}" destId="{A0802524-35EF-2F4A-8B61-BDB8BC9A0D8D}" srcOrd="4" destOrd="0" parTransId="{123921C7-4E6E-3146-8BF8-5FA18F3DAE5C}" sibTransId="{E9D04D73-3E5B-474B-B0D4-D9CECD8F8E1D}"/>
    <dgm:cxn modelId="{0A11C5AB-4E50-4C71-AE1A-F0ECC67DF35D}" type="presOf" srcId="{3B61151F-6099-294A-9E7C-CBC9AE2EC4CE}" destId="{2B996748-A73C-9242-BAC0-62169576162E}" srcOrd="0" destOrd="0" presId="urn:microsoft.com/office/officeart/2005/8/layout/radial6"/>
    <dgm:cxn modelId="{6A3CFF19-4B13-4DF3-8DB6-72B46FF4DE0A}" type="presOf" srcId="{A0802524-35EF-2F4A-8B61-BDB8BC9A0D8D}" destId="{96B7F5E9-3807-BF48-8ECB-6BAE267FE286}" srcOrd="0" destOrd="0" presId="urn:microsoft.com/office/officeart/2005/8/layout/radial6"/>
    <dgm:cxn modelId="{632FB938-463C-427E-8B8E-01F938A81536}" type="presOf" srcId="{E9D04D73-3E5B-474B-B0D4-D9CECD8F8E1D}" destId="{4EF8B076-D111-9849-AC37-1635CDD193FA}" srcOrd="0" destOrd="0" presId="urn:microsoft.com/office/officeart/2005/8/layout/radial6"/>
    <dgm:cxn modelId="{66E16716-BC26-5448-8EA3-02E9BE6A6667}" srcId="{0107A0FD-F1C9-6D49-A064-C0237004E32B}" destId="{9220AEBF-6A6C-4B43-8E9A-4B617DC0543E}" srcOrd="1" destOrd="0" parTransId="{F02D6C5E-3570-8D44-857D-B63028E8260A}" sibTransId="{87516F66-055B-5C4B-A952-0115782AD1B9}"/>
    <dgm:cxn modelId="{6618FDE2-AFDD-4410-A434-A916E59FE0A2}" type="presOf" srcId="{597269B0-3B22-5E4A-8792-41EF649240EE}" destId="{FDAEBFF4-7123-C548-9959-E777F347B4BF}" srcOrd="0" destOrd="0" presId="urn:microsoft.com/office/officeart/2005/8/layout/radial6"/>
    <dgm:cxn modelId="{00347031-F15F-410C-A616-F56C5A00B638}" type="presOf" srcId="{9220AEBF-6A6C-4B43-8E9A-4B617DC0543E}" destId="{B42326D3-32D7-CF45-88D2-B0728CAA88DA}" srcOrd="0" destOrd="0" presId="urn:microsoft.com/office/officeart/2005/8/layout/radial6"/>
    <dgm:cxn modelId="{2D7FA5D7-B47A-4586-B471-8B1004D23EC3}" type="presOf" srcId="{77F916D6-F8EF-8046-9AAF-76DF15FC4FBB}" destId="{2DFDB7CD-F79F-2A4C-8144-4B99B2CE24B4}" srcOrd="0" destOrd="0" presId="urn:microsoft.com/office/officeart/2005/8/layout/radial6"/>
    <dgm:cxn modelId="{5615A643-6339-6C4B-820F-CE3A68655994}" srcId="{0107A0FD-F1C9-6D49-A064-C0237004E32B}" destId="{77F916D6-F8EF-8046-9AAF-76DF15FC4FBB}" srcOrd="3" destOrd="0" parTransId="{37407547-5DD2-9344-A1EF-8DBEFB41FEA8}" sibTransId="{E4F11010-58E5-7447-9C9F-F6D2638B77F9}"/>
    <dgm:cxn modelId="{DD97CD69-F3E1-4126-BEFD-C78864456873}" type="presOf" srcId="{A73C7ED7-C13B-D44C-8F31-37D4240B213B}" destId="{832A2E31-5F63-F24B-9576-621BA2C91232}" srcOrd="0" destOrd="0" presId="urn:microsoft.com/office/officeart/2005/8/layout/radial6"/>
    <dgm:cxn modelId="{82A54426-3E82-4B2A-B41A-53C3A1ED446C}" type="presOf" srcId="{23B906DE-0716-B749-92AE-FDB94AC84128}" destId="{53472D82-6C10-AE43-9CF8-38B969A510FE}" srcOrd="0" destOrd="0" presId="urn:microsoft.com/office/officeart/2005/8/layout/radial6"/>
    <dgm:cxn modelId="{D4DD6540-F88B-479D-9640-8F356CD4925D}" type="presOf" srcId="{A8F8C4D9-DA3D-0F4B-BFC9-CEFB7DAEBFAC}" destId="{19CCEA01-71BD-0947-B1E9-E9BA13B799AA}" srcOrd="0" destOrd="0" presId="urn:microsoft.com/office/officeart/2005/8/layout/radial6"/>
    <dgm:cxn modelId="{EBCCED80-C68E-4829-B66B-FCA4619BC378}" type="presParOf" srcId="{AF4C283B-3B09-9D4D-9F5F-2389F0F729B8}" destId="{8CA8D750-D866-504E-998E-7D3C976E6BEB}" srcOrd="0" destOrd="0" presId="urn:microsoft.com/office/officeart/2005/8/layout/radial6"/>
    <dgm:cxn modelId="{038584F5-DFC8-4617-BFD5-492B2760C14D}" type="presParOf" srcId="{AF4C283B-3B09-9D4D-9F5F-2389F0F729B8}" destId="{19CCEA01-71BD-0947-B1E9-E9BA13B799AA}" srcOrd="1" destOrd="0" presId="urn:microsoft.com/office/officeart/2005/8/layout/radial6"/>
    <dgm:cxn modelId="{0B312B2C-96CC-4293-AE3A-CDA15A2E87EA}" type="presParOf" srcId="{AF4C283B-3B09-9D4D-9F5F-2389F0F729B8}" destId="{B42E3854-9023-5046-B991-253931409FE1}" srcOrd="2" destOrd="0" presId="urn:microsoft.com/office/officeart/2005/8/layout/radial6"/>
    <dgm:cxn modelId="{7997458E-27F1-4AAE-9A28-0788D01945DC}" type="presParOf" srcId="{AF4C283B-3B09-9D4D-9F5F-2389F0F729B8}" destId="{FDAEBFF4-7123-C548-9959-E777F347B4BF}" srcOrd="3" destOrd="0" presId="urn:microsoft.com/office/officeart/2005/8/layout/radial6"/>
    <dgm:cxn modelId="{8EB97EEE-4C38-449B-9619-A01D1D8B96A0}" type="presParOf" srcId="{AF4C283B-3B09-9D4D-9F5F-2389F0F729B8}" destId="{B42326D3-32D7-CF45-88D2-B0728CAA88DA}" srcOrd="4" destOrd="0" presId="urn:microsoft.com/office/officeart/2005/8/layout/radial6"/>
    <dgm:cxn modelId="{B79AE8DD-4FFA-4A50-A809-2EAF380CF56A}" type="presParOf" srcId="{AF4C283B-3B09-9D4D-9F5F-2389F0F729B8}" destId="{41831C11-19BF-C145-A6FE-78439D14757A}" srcOrd="5" destOrd="0" presId="urn:microsoft.com/office/officeart/2005/8/layout/radial6"/>
    <dgm:cxn modelId="{9FB29457-E835-4012-A2B7-651D9EB1A38A}" type="presParOf" srcId="{AF4C283B-3B09-9D4D-9F5F-2389F0F729B8}" destId="{25B2F705-AAC5-5749-A2BF-DD4BD57C7643}" srcOrd="6" destOrd="0" presId="urn:microsoft.com/office/officeart/2005/8/layout/radial6"/>
    <dgm:cxn modelId="{F59BE210-417F-4C75-B272-B37F8C64C818}" type="presParOf" srcId="{AF4C283B-3B09-9D4D-9F5F-2389F0F729B8}" destId="{53472D82-6C10-AE43-9CF8-38B969A510FE}" srcOrd="7" destOrd="0" presId="urn:microsoft.com/office/officeart/2005/8/layout/radial6"/>
    <dgm:cxn modelId="{B2320488-A58F-4462-8B38-AD8E3C647754}" type="presParOf" srcId="{AF4C283B-3B09-9D4D-9F5F-2389F0F729B8}" destId="{D7EC23C2-DD95-4B4C-91A4-514BF440B11C}" srcOrd="8" destOrd="0" presId="urn:microsoft.com/office/officeart/2005/8/layout/radial6"/>
    <dgm:cxn modelId="{B6A71B25-939F-4F75-8AC1-A7416881FE89}" type="presParOf" srcId="{AF4C283B-3B09-9D4D-9F5F-2389F0F729B8}" destId="{832A2E31-5F63-F24B-9576-621BA2C91232}" srcOrd="9" destOrd="0" presId="urn:microsoft.com/office/officeart/2005/8/layout/radial6"/>
    <dgm:cxn modelId="{A768C3AC-62B4-4AFC-91AC-576B62B6552C}" type="presParOf" srcId="{AF4C283B-3B09-9D4D-9F5F-2389F0F729B8}" destId="{2DFDB7CD-F79F-2A4C-8144-4B99B2CE24B4}" srcOrd="10" destOrd="0" presId="urn:microsoft.com/office/officeart/2005/8/layout/radial6"/>
    <dgm:cxn modelId="{70FD184F-AE58-44E8-BA1D-7EDBBB292D61}" type="presParOf" srcId="{AF4C283B-3B09-9D4D-9F5F-2389F0F729B8}" destId="{021F707E-26D7-064F-A293-FBB7E908FB7A}" srcOrd="11" destOrd="0" presId="urn:microsoft.com/office/officeart/2005/8/layout/radial6"/>
    <dgm:cxn modelId="{4F46B34A-85A4-40D0-8224-46A8254387B9}" type="presParOf" srcId="{AF4C283B-3B09-9D4D-9F5F-2389F0F729B8}" destId="{323599B9-450F-3146-87CF-F849CA00257A}" srcOrd="12" destOrd="0" presId="urn:microsoft.com/office/officeart/2005/8/layout/radial6"/>
    <dgm:cxn modelId="{DED8B9C1-8FF0-4474-B437-644E8A31D479}" type="presParOf" srcId="{AF4C283B-3B09-9D4D-9F5F-2389F0F729B8}" destId="{96B7F5E9-3807-BF48-8ECB-6BAE267FE286}" srcOrd="13" destOrd="0" presId="urn:microsoft.com/office/officeart/2005/8/layout/radial6"/>
    <dgm:cxn modelId="{1AF97DFB-AB14-4023-AFCA-DE3F74191D38}" type="presParOf" srcId="{AF4C283B-3B09-9D4D-9F5F-2389F0F729B8}" destId="{57CDC30D-EF3F-0F4F-A5A3-EC5C7CDD0259}" srcOrd="14" destOrd="0" presId="urn:microsoft.com/office/officeart/2005/8/layout/radial6"/>
    <dgm:cxn modelId="{DAC368CF-DEC7-4E95-B5AA-5C7167681E5B}" type="presParOf" srcId="{AF4C283B-3B09-9D4D-9F5F-2389F0F729B8}" destId="{4EF8B076-D111-9849-AC37-1635CDD193FA}" srcOrd="15" destOrd="0" presId="urn:microsoft.com/office/officeart/2005/8/layout/radial6"/>
    <dgm:cxn modelId="{4F5E8611-D0DE-48BD-BEA1-777A25E00D94}" type="presParOf" srcId="{AF4C283B-3B09-9D4D-9F5F-2389F0F729B8}" destId="{D67FAA6C-B694-D740-A77C-19726B10EC0C}" srcOrd="16" destOrd="0" presId="urn:microsoft.com/office/officeart/2005/8/layout/radial6"/>
    <dgm:cxn modelId="{A4743E4C-04EB-403E-AABF-1ADAB2672702}" type="presParOf" srcId="{AF4C283B-3B09-9D4D-9F5F-2389F0F729B8}" destId="{1C23F6C3-F503-F24A-B211-4027DD8A34CE}" srcOrd="17" destOrd="0" presId="urn:microsoft.com/office/officeart/2005/8/layout/radial6"/>
    <dgm:cxn modelId="{3A12AE7C-254A-453A-A656-E93AAD219AEC}" type="presParOf" srcId="{AF4C283B-3B09-9D4D-9F5F-2389F0F729B8}" destId="{2B996748-A73C-9242-BAC0-62169576162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96748-A73C-9242-BAC0-62169576162E}">
      <dsp:nvSpPr>
        <dsp:cNvPr id="0" name=""/>
        <dsp:cNvSpPr/>
      </dsp:nvSpPr>
      <dsp:spPr>
        <a:xfrm>
          <a:off x="2362765" y="510947"/>
          <a:ext cx="3504068" cy="3504068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F8B076-D111-9849-AC37-1635CDD193FA}">
      <dsp:nvSpPr>
        <dsp:cNvPr id="0" name=""/>
        <dsp:cNvSpPr/>
      </dsp:nvSpPr>
      <dsp:spPr>
        <a:xfrm>
          <a:off x="2355726" y="523025"/>
          <a:ext cx="3504068" cy="3504068"/>
        </a:xfrm>
        <a:prstGeom prst="blockArc">
          <a:avLst>
            <a:gd name="adj1" fmla="val 9658149"/>
            <a:gd name="adj2" fmla="val 12628065"/>
            <a:gd name="adj3" fmla="val 4520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3599B9-450F-3146-87CF-F849CA00257A}">
      <dsp:nvSpPr>
        <dsp:cNvPr id="0" name=""/>
        <dsp:cNvSpPr/>
      </dsp:nvSpPr>
      <dsp:spPr>
        <a:xfrm>
          <a:off x="2351522" y="510983"/>
          <a:ext cx="3504068" cy="3504068"/>
        </a:xfrm>
        <a:prstGeom prst="blockArc">
          <a:avLst>
            <a:gd name="adj1" fmla="val 5377429"/>
            <a:gd name="adj2" fmla="val 9632545"/>
            <a:gd name="adj3" fmla="val 452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2A2E31-5F63-F24B-9576-621BA2C91232}">
      <dsp:nvSpPr>
        <dsp:cNvPr id="0" name=""/>
        <dsp:cNvSpPr/>
      </dsp:nvSpPr>
      <dsp:spPr>
        <a:xfrm>
          <a:off x="2385536" y="511098"/>
          <a:ext cx="3504068" cy="3504068"/>
        </a:xfrm>
        <a:prstGeom prst="blockArc">
          <a:avLst>
            <a:gd name="adj1" fmla="val 1235057"/>
            <a:gd name="adj2" fmla="val 5445715"/>
            <a:gd name="adj3" fmla="val 452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B2F705-AAC5-5749-A2BF-DD4BD57C7643}">
      <dsp:nvSpPr>
        <dsp:cNvPr id="0" name=""/>
        <dsp:cNvSpPr/>
      </dsp:nvSpPr>
      <dsp:spPr>
        <a:xfrm>
          <a:off x="2376819" y="534840"/>
          <a:ext cx="3504068" cy="3504068"/>
        </a:xfrm>
        <a:prstGeom prst="blockArc">
          <a:avLst>
            <a:gd name="adj1" fmla="val 19744351"/>
            <a:gd name="adj2" fmla="val 1184283"/>
            <a:gd name="adj3" fmla="val 4520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AEBFF4-7123-C548-9959-E777F347B4BF}">
      <dsp:nvSpPr>
        <dsp:cNvPr id="0" name=""/>
        <dsp:cNvSpPr/>
      </dsp:nvSpPr>
      <dsp:spPr>
        <a:xfrm>
          <a:off x="2410701" y="510947"/>
          <a:ext cx="3504068" cy="3504068"/>
        </a:xfrm>
        <a:prstGeom prst="blockArc">
          <a:avLst>
            <a:gd name="adj1" fmla="val 16200000"/>
            <a:gd name="adj2" fmla="val 19800000"/>
            <a:gd name="adj3" fmla="val 452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8D750-D866-504E-998E-7D3C976E6BEB}">
      <dsp:nvSpPr>
        <dsp:cNvPr id="0" name=""/>
        <dsp:cNvSpPr/>
      </dsp:nvSpPr>
      <dsp:spPr>
        <a:xfrm>
          <a:off x="3329210" y="1477392"/>
          <a:ext cx="1571178" cy="1571178"/>
        </a:xfrm>
        <a:prstGeom prst="ellipse">
          <a:avLst/>
        </a:prstGeom>
        <a:noFill/>
        <a:ln w="38100" cap="rnd" cmpd="dbl">
          <a:noFill/>
          <a:round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3559304" y="1707486"/>
        <a:ext cx="1110990" cy="1110990"/>
      </dsp:txXfrm>
    </dsp:sp>
    <dsp:sp modelId="{19CCEA01-71BD-0947-B1E9-E9BA13B799AA}">
      <dsp:nvSpPr>
        <dsp:cNvPr id="0" name=""/>
        <dsp:cNvSpPr/>
      </dsp:nvSpPr>
      <dsp:spPr>
        <a:xfrm>
          <a:off x="3261247" y="-310523"/>
          <a:ext cx="1707104" cy="172212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Home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511247" y="-58323"/>
        <a:ext cx="1207104" cy="1217727"/>
      </dsp:txXfrm>
    </dsp:sp>
    <dsp:sp modelId="{B42326D3-32D7-CF45-88D2-B0728CAA88DA}">
      <dsp:nvSpPr>
        <dsp:cNvPr id="0" name=""/>
        <dsp:cNvSpPr/>
      </dsp:nvSpPr>
      <dsp:spPr>
        <a:xfrm>
          <a:off x="5255210" y="1079970"/>
          <a:ext cx="685212" cy="653581"/>
        </a:xfrm>
        <a:prstGeom prst="ellipse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School Nurse</a:t>
          </a:r>
        </a:p>
      </dsp:txBody>
      <dsp:txXfrm>
        <a:off x="5355557" y="1175685"/>
        <a:ext cx="484518" cy="462151"/>
      </dsp:txXfrm>
    </dsp:sp>
    <dsp:sp modelId="{53472D82-6C10-AE43-9CF8-38B969A510FE}">
      <dsp:nvSpPr>
        <dsp:cNvPr id="0" name=""/>
        <dsp:cNvSpPr/>
      </dsp:nvSpPr>
      <dsp:spPr>
        <a:xfrm>
          <a:off x="4887130" y="2004137"/>
          <a:ext cx="1707104" cy="1722127"/>
        </a:xfrm>
        <a:prstGeom prst="ellipse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School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5137130" y="2256337"/>
        <a:ext cx="1207104" cy="1217727"/>
      </dsp:txXfrm>
    </dsp:sp>
    <dsp:sp modelId="{2DFDB7CD-F79F-2A4C-8144-4B99B2CE24B4}">
      <dsp:nvSpPr>
        <dsp:cNvPr id="0" name=""/>
        <dsp:cNvSpPr/>
      </dsp:nvSpPr>
      <dsp:spPr>
        <a:xfrm>
          <a:off x="3261247" y="3114358"/>
          <a:ext cx="1707104" cy="1722127"/>
        </a:xfrm>
        <a:prstGeom prst="ellipse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 2</a:t>
          </a:r>
          <a:r>
            <a:rPr lang="en-US" sz="1200" kern="1200" baseline="30000" dirty="0"/>
            <a:t>nd</a:t>
          </a:r>
          <a:r>
            <a:rPr lang="en-US" sz="1200" kern="1200" dirty="0"/>
            <a:t> / 3ry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Hospital Care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511247" y="3366558"/>
        <a:ext cx="1207104" cy="1217727"/>
      </dsp:txXfrm>
    </dsp:sp>
    <dsp:sp modelId="{96B7F5E9-3807-BF48-8ECB-6BAE267FE286}">
      <dsp:nvSpPr>
        <dsp:cNvPr id="0" name=""/>
        <dsp:cNvSpPr/>
      </dsp:nvSpPr>
      <dsp:spPr>
        <a:xfrm>
          <a:off x="1635364" y="1972383"/>
          <a:ext cx="1707104" cy="1722127"/>
        </a:xfrm>
        <a:prstGeom prst="ellipse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Primary Care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1885364" y="2224583"/>
        <a:ext cx="1207104" cy="1217727"/>
      </dsp:txXfrm>
    </dsp:sp>
    <dsp:sp modelId="{D67FAA6C-B694-D740-A77C-19726B10EC0C}">
      <dsp:nvSpPr>
        <dsp:cNvPr id="0" name=""/>
        <dsp:cNvSpPr/>
      </dsp:nvSpPr>
      <dsp:spPr>
        <a:xfrm>
          <a:off x="2291766" y="1079970"/>
          <a:ext cx="680032" cy="653581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391354" y="1175685"/>
        <a:ext cx="480856" cy="4621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71396-B504-4977-809E-3560D22D4CF7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EA4A8-A980-4D16-9CB7-83D363511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684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CB6F8-E5BD-4480-A485-917042058848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E3C6E-FDF0-4E41-943F-9F2F78A93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67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3538" y="374650"/>
            <a:ext cx="8416925" cy="6108700"/>
          </a:xfrm>
          <a:prstGeom prst="rect">
            <a:avLst/>
          </a:prstGeom>
          <a:solidFill>
            <a:srgbClr val="5C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46113" y="5986463"/>
            <a:ext cx="42529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b="1" i="1" kern="1200">
                <a:solidFill>
                  <a:srgbClr val="3E1F8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FFFF"/>
                </a:solidFill>
              </a:rPr>
              <a:t>Excellence in specialist and community healthcare</a:t>
            </a:r>
          </a:p>
        </p:txBody>
      </p:sp>
      <p:pic>
        <p:nvPicPr>
          <p:cNvPr id="6" name="Picture 7" descr="VALUES LOGO_BLOC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612775"/>
            <a:ext cx="20383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St George's University Layered Rev 300dpi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715963"/>
            <a:ext cx="3524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7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50" y="633888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>
                <a:solidFill>
                  <a:prstClr val="black"/>
                </a:solidFill>
                <a:ea typeface="MS PGothic" pitchFamily="34" charset="-128"/>
              </a:rPr>
              <a:t>Asthma in Children 2017/ St George’s University Hospitals NHS Foundation Trust </a:t>
            </a:r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C8BD-A152-43BA-8538-59CE0DD61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16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9750" y="633888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>
                <a:solidFill>
                  <a:prstClr val="black"/>
                </a:solidFill>
                <a:ea typeface="MS PGothic" pitchFamily="34" charset="-128"/>
              </a:rPr>
              <a:t>Asthma in Children 2017/ St George’s University Hospitals NHS Foundation Trust </a:t>
            </a:r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1701F-773D-4F9D-87E0-EB99FCD373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34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23900" y="6356350"/>
            <a:ext cx="7694613" cy="0"/>
          </a:xfrm>
          <a:prstGeom prst="line">
            <a:avLst/>
          </a:prstGeom>
          <a:ln>
            <a:solidFill>
              <a:srgbClr val="3E1F8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990" y="260648"/>
            <a:ext cx="82296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990" y="1809388"/>
            <a:ext cx="8229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46113" y="6364288"/>
            <a:ext cx="7470775" cy="4603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Arial" pitchFamily="34" charset="0"/>
                <a:cs typeface="Arial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>
                <a:solidFill>
                  <a:prstClr val="black"/>
                </a:solidFill>
                <a:ea typeface="MS PGothic" pitchFamily="34" charset="-128"/>
              </a:rPr>
              <a:t>Asthma in Children 2017/ St George’s University Hospitals NHS Foundation Trust </a:t>
            </a:r>
            <a:endParaRPr lang="en-US" altLang="en-US" b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359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7B33-9B4D-4EB6-B932-F66440220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47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750" y="633888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>
                <a:solidFill>
                  <a:prstClr val="black"/>
                </a:solidFill>
                <a:ea typeface="MS PGothic" pitchFamily="34" charset="-128"/>
              </a:rPr>
              <a:t>Asthma in Children 2017/ St George’s University Hospitals NHS Foundation Trust </a:t>
            </a:r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FE65D-61A4-4861-931F-859D7342B5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56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9750" y="633888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>
                <a:solidFill>
                  <a:prstClr val="black"/>
                </a:solidFill>
                <a:ea typeface="MS PGothic" pitchFamily="34" charset="-128"/>
              </a:rPr>
              <a:t>Asthma in Children 2017/ St George’s University Hospitals NHS Foundation Trust </a:t>
            </a:r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7B8B4-ACFD-4911-8B46-E8E33F369B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887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750" y="633888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>
                <a:solidFill>
                  <a:prstClr val="black"/>
                </a:solidFill>
                <a:ea typeface="MS PGothic" pitchFamily="34" charset="-128"/>
              </a:rPr>
              <a:t>Asthma in Children 2017/ St George’s University Hospitals NHS Foundation Trust </a:t>
            </a:r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849E0-A87D-4E25-81EC-257BCF72C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80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3538" y="374650"/>
            <a:ext cx="8416925" cy="6108700"/>
          </a:xfrm>
          <a:prstGeom prst="rect">
            <a:avLst/>
          </a:prstGeom>
          <a:solidFill>
            <a:srgbClr val="5C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8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750" y="633888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>
                <a:solidFill>
                  <a:prstClr val="black"/>
                </a:solidFill>
                <a:ea typeface="MS PGothic" pitchFamily="34" charset="-128"/>
              </a:rPr>
              <a:t>Asthma in Children 2017/ St George’s University Hospitals NHS Foundation Trust </a:t>
            </a:r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F1C8-8009-48A9-9297-56CB8242F0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79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9750" y="6338888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>
                <a:solidFill>
                  <a:prstClr val="black"/>
                </a:solidFill>
                <a:ea typeface="MS PGothic" pitchFamily="34" charset="-128"/>
              </a:rPr>
              <a:t>Asthma in Children 2017/ St George’s University Hospitals NHS Foundation Trust </a:t>
            </a:r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F50B5-A76A-4CDC-89F2-6BB260DC08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306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097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Arial Bold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E772C7E-4AC2-41CA-BF9E-F80E00C35DA4}" type="slidenum">
              <a:rPr lang="en-US" alt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207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5C068C"/>
          </a:solidFill>
          <a:latin typeface="Arial Bold"/>
          <a:ea typeface="MS PGothic" pitchFamily="34" charset="-128"/>
          <a:cs typeface="Arial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C068C"/>
          </a:solidFill>
          <a:latin typeface="Arial Bold" charset="0"/>
          <a:ea typeface="MS PGothic" pitchFamily="34" charset="-128"/>
          <a:cs typeface="Arial Bol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C068C"/>
          </a:solidFill>
          <a:latin typeface="Arial Bold" charset="0"/>
          <a:ea typeface="MS PGothic" pitchFamily="34" charset="-128"/>
          <a:cs typeface="Arial Bol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C068C"/>
          </a:solidFill>
          <a:latin typeface="Arial Bold" charset="0"/>
          <a:ea typeface="MS PGothic" pitchFamily="34" charset="-128"/>
          <a:cs typeface="Arial Bol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5C068C"/>
          </a:solidFill>
          <a:latin typeface="Arial Bold" charset="0"/>
          <a:ea typeface="MS PGothic" pitchFamily="34" charset="-128"/>
          <a:cs typeface="Arial Bold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5C068C"/>
          </a:solidFill>
          <a:latin typeface="Arial Bold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5C068C"/>
          </a:solidFill>
          <a:latin typeface="Arial Bold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5C068C"/>
          </a:solidFill>
          <a:latin typeface="Arial Bold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5C068C"/>
          </a:solidFill>
          <a:latin typeface="Arial Bold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5C068C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E1F8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1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.bin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2.doc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03A8C0B0-849F-FB48-BE7D-4DA31D2F5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Schools Emergency Asthma Initiative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 err="1">
                <a:solidFill>
                  <a:srgbClr val="FFFF00"/>
                </a:solidFill>
              </a:rPr>
              <a:t>Wandsworth</a:t>
            </a:r>
            <a:r>
              <a:rPr lang="en-US" sz="3200" dirty="0">
                <a:solidFill>
                  <a:srgbClr val="FFFF00"/>
                </a:solidFill>
              </a:rPr>
              <a:t> and Merton</a:t>
            </a:r>
            <a:r>
              <a:rPr lang="en-US" sz="3200" dirty="0">
                <a:solidFill>
                  <a:srgbClr val="FFC000"/>
                </a:solidFill>
              </a:rPr>
              <a:t/>
            </a:r>
            <a:br>
              <a:rPr lang="en-US" sz="3200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D72EA368-48BA-9544-898F-A264A01DC2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326965"/>
            <a:ext cx="6400800" cy="1752600"/>
          </a:xfrm>
        </p:spPr>
        <p:txBody>
          <a:bodyPr/>
          <a:lstStyle/>
          <a:p>
            <a:pPr algn="l"/>
            <a:r>
              <a:rPr lang="en-US" dirty="0"/>
              <a:t>Dr. Richard </a:t>
            </a:r>
            <a:r>
              <a:rPr lang="en-US" dirty="0" err="1"/>
              <a:t>Chavasse</a:t>
            </a:r>
            <a:endParaRPr lang="en-US" dirty="0"/>
          </a:p>
          <a:p>
            <a:pPr algn="l"/>
            <a:r>
              <a:rPr lang="en-US" dirty="0"/>
              <a:t>Consultant Respiratory </a:t>
            </a:r>
            <a:r>
              <a:rPr lang="en-US" dirty="0" err="1"/>
              <a:t>Paediatrician</a:t>
            </a:r>
            <a:endParaRPr lang="en-US" dirty="0"/>
          </a:p>
          <a:p>
            <a:pPr algn="l"/>
            <a:r>
              <a:rPr lang="en-US" dirty="0"/>
              <a:t>St George’s Hospital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EC0B23-EC40-A049-AE0E-198E9969C17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95536" y="6558681"/>
            <a:ext cx="7470775" cy="299319"/>
          </a:xfrm>
          <a:prstGeom prst="rect">
            <a:avLst/>
          </a:prstGeo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>
                <a:solidFill>
                  <a:prstClr val="black"/>
                </a:solidFill>
                <a:ea typeface="MS PGothic" pitchFamily="34" charset="-128"/>
              </a:rPr>
              <a:t>Schools Asthma Initiative / St George’s University Hospitals NHS Foundation Trust </a:t>
            </a:r>
            <a:endParaRPr lang="en-US" altLang="en-US" sz="1000" b="0" dirty="0">
              <a:solidFill>
                <a:prstClr val="black"/>
              </a:solidFill>
              <a:ea typeface="MS PGothic" pitchFamily="34" charset="-128"/>
            </a:endParaRPr>
          </a:p>
        </p:txBody>
      </p:sp>
      <p:pic>
        <p:nvPicPr>
          <p:cNvPr id="7" name="Picture 2" descr="C:\Users\chavar00\Desktop\thZC3D5XYA.jpg">
            <a:extLst>
              <a:ext uri="{FF2B5EF4-FFF2-40B4-BE49-F238E27FC236}">
                <a16:creationId xmlns="" xmlns:a16="http://schemas.microsoft.com/office/drawing/2014/main" id="{4D9082D9-32A8-5F4E-844A-3CC743EAA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355" y="4796990"/>
            <a:ext cx="51720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5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8F3749E-955C-0040-9268-C12FD04BCF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Schools Emergency Inhalers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E61FD858-1230-E04B-9C36-2C390F40EE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B96AD247-FDEE-3540-933F-787E4A6D4813}"/>
              </a:ext>
            </a:extLst>
          </p:cNvPr>
          <p:cNvSpPr txBox="1">
            <a:spLocks/>
          </p:cNvSpPr>
          <p:nvPr/>
        </p:nvSpPr>
        <p:spPr>
          <a:xfrm>
            <a:off x="395536" y="6558681"/>
            <a:ext cx="7470775" cy="2993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>
                <a:solidFill>
                  <a:prstClr val="black"/>
                </a:solidFill>
                <a:ea typeface="MS PGothic" pitchFamily="34" charset="-128"/>
              </a:rPr>
              <a:t>Schools Asthma Initiative / St George’s University Hospitals NHS Foundation Trust </a:t>
            </a:r>
            <a:endParaRPr lang="en-US" altLang="en-US" sz="10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249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548680"/>
            <a:ext cx="4593584" cy="1584176"/>
          </a:xfrm>
        </p:spPr>
        <p:txBody>
          <a:bodyPr>
            <a:normAutofit/>
          </a:bodyPr>
          <a:lstStyle/>
          <a:p>
            <a:r>
              <a:rPr lang="en-US" dirty="0"/>
              <a:t>Emergency Salbutamol Inhalers in Schools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27" y="980728"/>
            <a:ext cx="3616987" cy="489602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8650" y="2060848"/>
            <a:ext cx="4735438" cy="4104455"/>
          </a:xfrm>
        </p:spPr>
        <p:txBody>
          <a:bodyPr>
            <a:normAutofit/>
          </a:bodyPr>
          <a:lstStyle/>
          <a:p>
            <a:r>
              <a:rPr lang="en-US" sz="1500" dirty="0"/>
              <a:t>Since 1st October 2014 the Human Medicines (Amendment) (No. 2) Regulations 2014 allows schools to buy and hold a generic salbutamol inhalers, without a prescription, for use in emergencies. </a:t>
            </a:r>
          </a:p>
          <a:p>
            <a:r>
              <a:rPr lang="en-US" sz="1500" b="1" dirty="0">
                <a:solidFill>
                  <a:srgbClr val="FF0000"/>
                </a:solidFill>
              </a:rPr>
              <a:t>The emergency salbutamol inhaler should only be used by children, for whom written parental consent for use of the emergency inhaler has been given</a:t>
            </a:r>
            <a:r>
              <a:rPr lang="en-US" sz="1500" b="1" dirty="0"/>
              <a:t>, who have either been diagnosed with asthma and prescribed an inhaler, or who have been prescribed an inhaler as reliever medication.</a:t>
            </a:r>
          </a:p>
          <a:p>
            <a:r>
              <a:rPr lang="en-US" sz="1500" dirty="0"/>
              <a:t>The inhaler can (only) be used if the pupils prescribed inhaler is not available.</a:t>
            </a:r>
          </a:p>
          <a:p>
            <a:endParaRPr lang="en-US" sz="1500" dirty="0"/>
          </a:p>
          <a:p>
            <a:r>
              <a:rPr lang="en-US" sz="975" dirty="0"/>
              <a:t>https://</a:t>
            </a:r>
            <a:r>
              <a:rPr lang="en-US" sz="975" dirty="0" err="1"/>
              <a:t>assets.publishing.service.gov.uk</a:t>
            </a:r>
            <a:r>
              <a:rPr lang="en-US" sz="975" dirty="0"/>
              <a:t>/government/uploads/system/uploads/</a:t>
            </a:r>
            <a:r>
              <a:rPr lang="en-US" sz="975" dirty="0" err="1"/>
              <a:t>attachment_data</a:t>
            </a:r>
            <a:r>
              <a:rPr lang="en-US" sz="975" dirty="0"/>
              <a:t>/file/416468/</a:t>
            </a:r>
            <a:r>
              <a:rPr lang="en-US" sz="975" dirty="0" err="1"/>
              <a:t>emergency_inhalers_in_schools.pdf</a:t>
            </a:r>
            <a:endParaRPr lang="en-US" sz="975" dirty="0"/>
          </a:p>
          <a:p>
            <a:endParaRPr lang="en-US" sz="1500" dirty="0"/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6B2CA364-8B75-A845-8B0D-344211EDF963}"/>
              </a:ext>
            </a:extLst>
          </p:cNvPr>
          <p:cNvSpPr txBox="1">
            <a:spLocks/>
          </p:cNvSpPr>
          <p:nvPr/>
        </p:nvSpPr>
        <p:spPr>
          <a:xfrm>
            <a:off x="395536" y="6558681"/>
            <a:ext cx="7470775" cy="2993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>
                <a:solidFill>
                  <a:prstClr val="black"/>
                </a:solidFill>
                <a:ea typeface="MS PGothic" pitchFamily="34" charset="-128"/>
              </a:rPr>
              <a:t>Schools Asthma Initiative / St George’s University Hospitals NHS Foundation Trust </a:t>
            </a:r>
            <a:endParaRPr lang="en-US" altLang="en-US" sz="10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3420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2C44C8-25A3-AB4C-9C8C-FEBF1B58C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Salbutamol Inhalers in Schools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8637A6B-4959-2D40-A62E-EDE44FCB4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has been variable uptake of this guidance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Issues:</a:t>
            </a:r>
          </a:p>
          <a:p>
            <a:pPr lvl="2"/>
            <a:r>
              <a:rPr lang="en-US" dirty="0"/>
              <a:t>Knowledge of guidance</a:t>
            </a:r>
          </a:p>
          <a:p>
            <a:pPr lvl="2"/>
            <a:r>
              <a:rPr lang="en-US" dirty="0"/>
              <a:t>Cost</a:t>
            </a:r>
          </a:p>
          <a:p>
            <a:pPr lvl="2"/>
            <a:r>
              <a:rPr lang="en-US" dirty="0"/>
              <a:t>Understanding</a:t>
            </a:r>
          </a:p>
          <a:p>
            <a:pPr lvl="2"/>
            <a:endParaRPr lang="en-US" dirty="0"/>
          </a:p>
          <a:p>
            <a:r>
              <a:rPr lang="en-US" dirty="0"/>
              <a:t>Discussed at Local Children’s Asthma Board</a:t>
            </a:r>
          </a:p>
          <a:p>
            <a:pPr lvl="2"/>
            <a:r>
              <a:rPr lang="en-US" dirty="0"/>
              <a:t>The </a:t>
            </a:r>
            <a:r>
              <a:rPr lang="en-US" dirty="0" err="1"/>
              <a:t>Chavasthma</a:t>
            </a:r>
            <a:r>
              <a:rPr lang="en-US" dirty="0"/>
              <a:t> Bag</a:t>
            </a:r>
          </a:p>
          <a:p>
            <a:pPr lvl="1"/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D4982454-6AFF-574B-9E75-757F56E8B83F}"/>
              </a:ext>
            </a:extLst>
          </p:cNvPr>
          <p:cNvSpPr txBox="1">
            <a:spLocks/>
          </p:cNvSpPr>
          <p:nvPr/>
        </p:nvSpPr>
        <p:spPr>
          <a:xfrm>
            <a:off x="395536" y="6558681"/>
            <a:ext cx="7470775" cy="2993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>
                <a:solidFill>
                  <a:prstClr val="black"/>
                </a:solidFill>
                <a:ea typeface="MS PGothic" pitchFamily="34" charset="-128"/>
              </a:rPr>
              <a:t>Schools Asthma Initiative / St George’s University Hospitals NHS Foundation Trust </a:t>
            </a:r>
            <a:endParaRPr lang="en-US" altLang="en-US" sz="10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4716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5947" y="592854"/>
            <a:ext cx="7974607" cy="819922"/>
          </a:xfrm>
        </p:spPr>
        <p:txBody>
          <a:bodyPr>
            <a:normAutofit/>
          </a:bodyPr>
          <a:lstStyle/>
          <a:p>
            <a:r>
              <a:rPr lang="en-US" sz="2100" dirty="0"/>
              <a:t>St George’s Hospital, </a:t>
            </a:r>
            <a:r>
              <a:rPr lang="en-US" sz="2100" dirty="0" err="1"/>
              <a:t>Wandsworth</a:t>
            </a:r>
            <a:r>
              <a:rPr lang="en-US" sz="2100" dirty="0"/>
              <a:t> and Merton CCG </a:t>
            </a:r>
            <a:br>
              <a:rPr lang="en-US" sz="2100" dirty="0"/>
            </a:br>
            <a:r>
              <a:rPr lang="en-US" sz="2100" dirty="0"/>
              <a:t>Schools Emergency Asthma Bag Initiative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29841" y="2206963"/>
            <a:ext cx="4215116" cy="3052028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Using health funding:</a:t>
            </a:r>
          </a:p>
          <a:p>
            <a:endParaRPr lang="en-US" sz="2400" dirty="0"/>
          </a:p>
          <a:p>
            <a:r>
              <a:rPr lang="en-US" sz="2400" dirty="0"/>
              <a:t>To provide an emergency asthma bag to all schools in </a:t>
            </a:r>
            <a:r>
              <a:rPr lang="en-US" sz="2400" dirty="0" err="1"/>
              <a:t>Wandsworth</a:t>
            </a:r>
            <a:r>
              <a:rPr lang="en-US" sz="2400" dirty="0"/>
              <a:t> and Merton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44008" y="1628800"/>
            <a:ext cx="4072192" cy="4135438"/>
            <a:chOff x="6459942" y="987424"/>
            <a:chExt cx="4873625" cy="487362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9942" y="987424"/>
              <a:ext cx="4873625" cy="487362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rot="574563">
              <a:off x="7039144" y="4549060"/>
              <a:ext cx="1039498" cy="769046"/>
            </a:xfrm>
            <a:prstGeom prst="rect">
              <a:avLst/>
            </a:prstGeom>
            <a:solidFill>
              <a:srgbClr val="C4AA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TextBox 10"/>
            <p:cNvSpPr txBox="1"/>
            <p:nvPr/>
          </p:nvSpPr>
          <p:spPr>
            <a:xfrm rot="471171">
              <a:off x="7121223" y="4523204"/>
              <a:ext cx="8460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dirty="0">
                  <a:solidFill>
                    <a:srgbClr val="FF0000"/>
                  </a:solidFill>
                </a:rPr>
                <a:t>SCHOOLS</a:t>
              </a:r>
            </a:p>
            <a:p>
              <a:pPr algn="ctr"/>
              <a:r>
                <a:rPr lang="en-US" sz="750" dirty="0">
                  <a:solidFill>
                    <a:srgbClr val="FF0000"/>
                  </a:solidFill>
                </a:rPr>
                <a:t>EMERGENCY ASTHMA </a:t>
              </a:r>
            </a:p>
            <a:p>
              <a:pPr algn="ctr"/>
              <a:r>
                <a:rPr lang="en-US" sz="750" dirty="0">
                  <a:solidFill>
                    <a:srgbClr val="FF0000"/>
                  </a:solidFill>
                </a:rPr>
                <a:t>BAG</a:t>
              </a:r>
            </a:p>
          </p:txBody>
        </p:sp>
      </p:grpSp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96DEB540-C770-B94A-8F2F-F0D7AEC28960}"/>
              </a:ext>
            </a:extLst>
          </p:cNvPr>
          <p:cNvSpPr txBox="1">
            <a:spLocks/>
          </p:cNvSpPr>
          <p:nvPr/>
        </p:nvSpPr>
        <p:spPr>
          <a:xfrm>
            <a:off x="395536" y="6558681"/>
            <a:ext cx="7470775" cy="2993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>
                <a:solidFill>
                  <a:prstClr val="black"/>
                </a:solidFill>
                <a:ea typeface="MS PGothic" pitchFamily="34" charset="-128"/>
              </a:rPr>
              <a:t>Schools Asthma Initiative / St George’s University Hospitals NHS Foundation Trust </a:t>
            </a:r>
            <a:endParaRPr lang="en-US" altLang="en-US" sz="10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4628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Asthma Bag - Procedures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5286" y="1484784"/>
            <a:ext cx="8229600" cy="4525963"/>
          </a:xfrm>
        </p:spPr>
        <p:txBody>
          <a:bodyPr/>
          <a:lstStyle/>
          <a:p>
            <a:r>
              <a:rPr lang="en-US" sz="2000" dirty="0"/>
              <a:t>School nurses to provide training for asthma and use of asthma bag in their schools. </a:t>
            </a:r>
          </a:p>
          <a:p>
            <a:r>
              <a:rPr lang="en-US" sz="2000" dirty="0"/>
              <a:t>Include annual training to help staff identify a pupil having an asthma attack and what to do.</a:t>
            </a:r>
          </a:p>
          <a:p>
            <a:endParaRPr lang="en-US" sz="2000" dirty="0"/>
          </a:p>
          <a:p>
            <a:r>
              <a:rPr lang="en-US" sz="2000" dirty="0"/>
              <a:t>Remind all parents of pupils with asthma to provide:</a:t>
            </a:r>
          </a:p>
          <a:p>
            <a:pPr lvl="1"/>
            <a:r>
              <a:rPr lang="en-US" sz="2000" dirty="0"/>
              <a:t>an asthma plan and </a:t>
            </a:r>
          </a:p>
          <a:p>
            <a:pPr lvl="1"/>
            <a:r>
              <a:rPr lang="en-US" sz="2000" dirty="0"/>
              <a:t>ensure their child has an inhaler and spacer available.</a:t>
            </a:r>
          </a:p>
          <a:p>
            <a:r>
              <a:rPr lang="en-US" sz="2000" dirty="0"/>
              <a:t>Obtain consent for use of emergency inhaler</a:t>
            </a:r>
          </a:p>
          <a:p>
            <a:r>
              <a:rPr lang="en-US" sz="2000" dirty="0"/>
              <a:t>Keep register of pupils up to date – check every term</a:t>
            </a:r>
          </a:p>
          <a:p>
            <a:r>
              <a:rPr lang="en-US" sz="2000" dirty="0"/>
              <a:t>Keep bag available in an agreed, accessible location</a:t>
            </a:r>
            <a:br>
              <a:rPr lang="en-US" sz="2000" dirty="0"/>
            </a:br>
            <a:r>
              <a:rPr lang="en-US" sz="2000" dirty="0"/>
              <a:t>	Consider additional bag if school has multiple sites</a:t>
            </a:r>
            <a:br>
              <a:rPr lang="en-US" sz="2000" dirty="0"/>
            </a:br>
            <a:r>
              <a:rPr lang="en-US" sz="2000" dirty="0"/>
              <a:t>	Consider additional bag for school trips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CBDAB8E-8E63-FE40-A18C-4EC3091ADE90}"/>
              </a:ext>
            </a:extLst>
          </p:cNvPr>
          <p:cNvSpPr txBox="1">
            <a:spLocks/>
          </p:cNvSpPr>
          <p:nvPr/>
        </p:nvSpPr>
        <p:spPr>
          <a:xfrm>
            <a:off x="395536" y="6558681"/>
            <a:ext cx="7470775" cy="2993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>
                <a:solidFill>
                  <a:prstClr val="black"/>
                </a:solidFill>
                <a:ea typeface="MS PGothic" pitchFamily="34" charset="-128"/>
              </a:rPr>
              <a:t>Schools Asthma Initiative / St George’s University Hospitals NHS Foundation Trust </a:t>
            </a:r>
            <a:endParaRPr lang="en-US" altLang="en-US" sz="10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2006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Asthma Bag - Use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child’s own medication if available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not:</a:t>
            </a:r>
          </a:p>
          <a:p>
            <a:r>
              <a:rPr lang="en-US" dirty="0"/>
              <a:t>Check child has consent to use emergency inhaler</a:t>
            </a:r>
          </a:p>
          <a:p>
            <a:r>
              <a:rPr lang="en-US" dirty="0"/>
              <a:t>Administer emergency medication as per instructions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If not: </a:t>
            </a:r>
          </a:p>
          <a:p>
            <a:r>
              <a:rPr lang="en-US" dirty="0"/>
              <a:t>Call parent and, if necessary, ambulance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CF0D2E9-74D6-3146-A89E-B7E849F782E7}"/>
              </a:ext>
            </a:extLst>
          </p:cNvPr>
          <p:cNvSpPr txBox="1">
            <a:spLocks/>
          </p:cNvSpPr>
          <p:nvPr/>
        </p:nvSpPr>
        <p:spPr>
          <a:xfrm>
            <a:off x="395536" y="6558681"/>
            <a:ext cx="7470775" cy="2993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>
                <a:solidFill>
                  <a:prstClr val="black"/>
                </a:solidFill>
                <a:ea typeface="MS PGothic" pitchFamily="34" charset="-128"/>
              </a:rPr>
              <a:t>Schools Asthma Initiative / St George’s University Hospitals NHS Foundation Trust </a:t>
            </a:r>
            <a:endParaRPr lang="en-US" altLang="en-US" sz="10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1795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0007" y="-119124"/>
            <a:ext cx="4703984" cy="6656732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48" y="678241"/>
            <a:ext cx="7886700" cy="358017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St Georges Hospital &amp; </a:t>
            </a:r>
            <a:r>
              <a:rPr lang="en-US" sz="1800" dirty="0" err="1"/>
              <a:t>Wandsworth</a:t>
            </a:r>
            <a:r>
              <a:rPr lang="en-US" sz="1800" dirty="0"/>
              <a:t> CCG - Schools Emergency Asthma Inhalers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43125" y="2180641"/>
            <a:ext cx="22577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1. Construct inhaler as shown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7675" y="3773728"/>
            <a:ext cx="15719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FF0000"/>
                </a:solidFill>
              </a:rPr>
              <a:t>2. Shake inhaler before inserting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42574" y="5439326"/>
            <a:ext cx="41646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Children and Young People should always use a spacer with an inhaler during an acute asthma attack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2AA20CB1-6FAB-A947-9071-98F6C34580A2}"/>
              </a:ext>
            </a:extLst>
          </p:cNvPr>
          <p:cNvSpPr txBox="1">
            <a:spLocks/>
          </p:cNvSpPr>
          <p:nvPr/>
        </p:nvSpPr>
        <p:spPr>
          <a:xfrm>
            <a:off x="395536" y="6558681"/>
            <a:ext cx="7470775" cy="2993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>
                <a:solidFill>
                  <a:prstClr val="black"/>
                </a:solidFill>
                <a:ea typeface="MS PGothic" pitchFamily="34" charset="-128"/>
              </a:rPr>
              <a:t>Schools Asthma Initiative / St George’s University Hospitals NHS Foundation Trust </a:t>
            </a:r>
            <a:endParaRPr lang="en-US" altLang="en-US" sz="10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0446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95685" y="-903160"/>
            <a:ext cx="5875122" cy="850728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1329173" y="2110958"/>
            <a:ext cx="6684095" cy="3101272"/>
            <a:chOff x="1643271" y="2373868"/>
            <a:chExt cx="8912127" cy="4135031"/>
          </a:xfrm>
        </p:grpSpPr>
        <p:sp>
          <p:nvSpPr>
            <p:cNvPr id="9" name="TextBox 8"/>
            <p:cNvSpPr txBox="1"/>
            <p:nvPr/>
          </p:nvSpPr>
          <p:spPr>
            <a:xfrm>
              <a:off x="1643271" y="2928135"/>
              <a:ext cx="114682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10656" y="2499076"/>
              <a:ext cx="80328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1.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32458" y="6016456"/>
              <a:ext cx="73229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4. </a:t>
              </a:r>
              <a:r>
                <a:rPr lang="en-US" dirty="0">
                  <a:solidFill>
                    <a:srgbClr val="FF0000"/>
                  </a:solidFill>
                </a:rPr>
                <a:t>REPEAT up to 10 times </a:t>
              </a:r>
              <a:r>
                <a:rPr lang="en-US" sz="1500" dirty="0"/>
                <a:t>– Shake inhaler before each dose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87416" y="5908431"/>
              <a:ext cx="47962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3.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75346" y="3012564"/>
              <a:ext cx="57341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2.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3277316" y="2373868"/>
              <a:ext cx="0" cy="554267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352068" y="2435692"/>
              <a:ext cx="6162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x1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6478366" y="4395217"/>
              <a:ext cx="536373" cy="18437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478366" y="4153878"/>
              <a:ext cx="572435" cy="2955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163285" y="4886166"/>
              <a:ext cx="2766073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x5</a:t>
              </a:r>
            </a:p>
            <a:p>
              <a:r>
                <a:rPr lang="en-US" sz="1350" b="1" dirty="0">
                  <a:solidFill>
                    <a:srgbClr val="FF0000"/>
                  </a:solidFill>
                </a:rPr>
                <a:t>gentle breaths - in and out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65299" y="576248"/>
            <a:ext cx="343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use inhaler and spacer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358734" y="5601086"/>
            <a:ext cx="42690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/>
              <a:t>Children and Young People should always use a spacer with an inhaler during an acute asthma attack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45" y="4494531"/>
            <a:ext cx="668444" cy="784696"/>
          </a:xfrm>
          <a:prstGeom prst="rect">
            <a:avLst/>
          </a:prstGeom>
        </p:spPr>
      </p:pic>
      <p:sp>
        <p:nvSpPr>
          <p:cNvPr id="19" name="Footer Placeholder 3">
            <a:extLst>
              <a:ext uri="{FF2B5EF4-FFF2-40B4-BE49-F238E27FC236}">
                <a16:creationId xmlns="" xmlns:a16="http://schemas.microsoft.com/office/drawing/2014/main" id="{D4381FF3-00A7-8C4E-98A5-655C1B9C5DD8}"/>
              </a:ext>
            </a:extLst>
          </p:cNvPr>
          <p:cNvSpPr txBox="1">
            <a:spLocks/>
          </p:cNvSpPr>
          <p:nvPr/>
        </p:nvSpPr>
        <p:spPr>
          <a:xfrm>
            <a:off x="395536" y="6558681"/>
            <a:ext cx="7470775" cy="2993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>
                <a:solidFill>
                  <a:prstClr val="black"/>
                </a:solidFill>
                <a:ea typeface="MS PGothic" pitchFamily="34" charset="-128"/>
              </a:rPr>
              <a:t>Schools Asthma Initiative / St George’s University Hospitals NHS Foundation Trust </a:t>
            </a:r>
            <a:endParaRPr lang="en-US" altLang="en-US" sz="10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016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Asthma Bag -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3648"/>
            <a:ext cx="7886700" cy="468964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Keep calm and reassure the child </a:t>
            </a:r>
          </a:p>
          <a:p>
            <a:r>
              <a:rPr lang="en-US" dirty="0"/>
              <a:t>Encourage the child to sit up and slightly forward. </a:t>
            </a:r>
          </a:p>
          <a:p>
            <a:r>
              <a:rPr lang="en-US" dirty="0"/>
              <a:t>Remain with child while inhaler and spacer are brought to them </a:t>
            </a:r>
          </a:p>
          <a:p>
            <a:r>
              <a:rPr lang="en-US" dirty="0"/>
              <a:t>Immediately help the child to take </a:t>
            </a:r>
            <a:r>
              <a:rPr lang="en-US" b="1" dirty="0"/>
              <a:t>two</a:t>
            </a:r>
            <a:r>
              <a:rPr lang="en-US" dirty="0"/>
              <a:t> separate puffs of the salbutamol via the spacer 60 seconds apart. </a:t>
            </a:r>
          </a:p>
          <a:p>
            <a:r>
              <a:rPr lang="en-US" dirty="0"/>
              <a:t>If there is no immediate improvement, continue to give </a:t>
            </a:r>
            <a:r>
              <a:rPr lang="en-US" b="1" dirty="0"/>
              <a:t>two</a:t>
            </a:r>
            <a:r>
              <a:rPr lang="en-US" dirty="0"/>
              <a:t> additional puffs every </a:t>
            </a:r>
            <a:r>
              <a:rPr lang="en-US" b="1" dirty="0"/>
              <a:t>two</a:t>
            </a:r>
            <a:r>
              <a:rPr lang="en-US" dirty="0"/>
              <a:t> minutes up to a maximum of 10 puffs, or until their symptoms improve. The inhaler should be shaken between puffs. </a:t>
            </a:r>
          </a:p>
          <a:p>
            <a:r>
              <a:rPr lang="en-US" dirty="0"/>
              <a:t>Stay calm and reassure the child. Stay with the child until they feel better. The child can return to school activities when they feel better </a:t>
            </a:r>
          </a:p>
          <a:p>
            <a:r>
              <a:rPr lang="en-US" dirty="0"/>
              <a:t>If the child does not feel better or you are worried at ANYTIME,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CALL 999 FOR AN AMBULANCE </a:t>
            </a:r>
          </a:p>
          <a:p>
            <a:r>
              <a:rPr lang="en-US" dirty="0"/>
              <a:t>If an ambulance does not arrive in 15 minutes you can give another 10 puffs in the same way if needed</a:t>
            </a:r>
          </a:p>
          <a:p>
            <a:r>
              <a:rPr lang="en-US" dirty="0"/>
              <a:t>The child’s parents/</a:t>
            </a:r>
            <a:r>
              <a:rPr lang="en-US" dirty="0" err="1"/>
              <a:t>carers</a:t>
            </a:r>
            <a:r>
              <a:rPr lang="en-US" dirty="0"/>
              <a:t> should be contacted after the ambulance has been called. </a:t>
            </a:r>
          </a:p>
          <a:p>
            <a:r>
              <a:rPr lang="en-US" dirty="0"/>
              <a:t>A member of staff should always accompany a child taken to hospital by ambulance and stay with them until a parent or </a:t>
            </a:r>
            <a:r>
              <a:rPr lang="en-US" dirty="0" err="1"/>
              <a:t>carer</a:t>
            </a:r>
            <a:r>
              <a:rPr lang="en-US" dirty="0"/>
              <a:t> arrives. </a:t>
            </a:r>
          </a:p>
          <a:p>
            <a:pPr marL="0" indent="0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D28585E-7C4C-114F-9F70-3C09463E1943}"/>
              </a:ext>
            </a:extLst>
          </p:cNvPr>
          <p:cNvSpPr txBox="1">
            <a:spLocks/>
          </p:cNvSpPr>
          <p:nvPr/>
        </p:nvSpPr>
        <p:spPr>
          <a:xfrm>
            <a:off x="395536" y="6558681"/>
            <a:ext cx="7470775" cy="2993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>
                <a:solidFill>
                  <a:prstClr val="black"/>
                </a:solidFill>
                <a:ea typeface="MS PGothic" pitchFamily="34" charset="-128"/>
              </a:rPr>
              <a:t>Schools Asthma Initiative / St George’s University Hospitals NHS Foundation Trust </a:t>
            </a:r>
            <a:endParaRPr lang="en-US" altLang="en-US" sz="10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4259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786" y="422981"/>
            <a:ext cx="3885189" cy="568459"/>
          </a:xfrm>
        </p:spPr>
        <p:txBody>
          <a:bodyPr/>
          <a:lstStyle/>
          <a:p>
            <a:r>
              <a:rPr lang="en-US" dirty="0"/>
              <a:t>Emergency Asthma Bag -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524362"/>
            <a:ext cx="4320480" cy="614499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Record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The date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Name of child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Location 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Number of puffs used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Staff member administering medication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Number of spacers left in bag  (Dispose of the spacer just used - single use only)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Inform parents – may need to replenish child’s own inhaler or ensure it is available. Arrange GP review.</a:t>
            </a:r>
          </a:p>
          <a:p>
            <a:pPr marL="728663" lvl="1" indent="-385763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school nurse should be informed of the use of the Emergency Asthma Bag after each occasion.</a:t>
            </a:r>
          </a:p>
          <a:p>
            <a:pPr marL="0" indent="0">
              <a:buNone/>
            </a:pPr>
            <a:r>
              <a:rPr lang="en-US" dirty="0"/>
              <a:t>Ensure that there are no fewer than 2 spacers left in the bag. </a:t>
            </a:r>
          </a:p>
          <a:p>
            <a:pPr marL="0" indent="0">
              <a:buNone/>
            </a:pPr>
            <a:r>
              <a:rPr lang="en-US" dirty="0"/>
              <a:t>Request that the school nurse help replenish the contents of the asthma bag</a:t>
            </a:r>
          </a:p>
          <a:p>
            <a:pPr marL="0" indent="0">
              <a:buNone/>
            </a:pPr>
            <a:r>
              <a:rPr lang="en-US" dirty="0"/>
              <a:t>Return the Emergency Asthma Bag to its usual location.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168178"/>
              </p:ext>
            </p:extLst>
          </p:nvPr>
        </p:nvGraphicFramePr>
        <p:xfrm>
          <a:off x="436852" y="1052736"/>
          <a:ext cx="3919123" cy="5255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Document" r:id="rId4" imgW="5956300" imgH="7988300" progId="Word.Document.12">
                  <p:embed/>
                </p:oleObj>
              </mc:Choice>
              <mc:Fallback>
                <p:oleObj name="Document" r:id="rId4" imgW="5956300" imgH="7988300" progId="Word.Documen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6852" y="1052736"/>
                        <a:ext cx="3919123" cy="5255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871F4B21-7DED-544C-8A7B-07F4CA3205CD}"/>
              </a:ext>
            </a:extLst>
          </p:cNvPr>
          <p:cNvSpPr txBox="1">
            <a:spLocks/>
          </p:cNvSpPr>
          <p:nvPr/>
        </p:nvSpPr>
        <p:spPr>
          <a:xfrm>
            <a:off x="395536" y="6558681"/>
            <a:ext cx="7470775" cy="2993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>
                <a:solidFill>
                  <a:prstClr val="black"/>
                </a:solidFill>
                <a:ea typeface="MS PGothic" pitchFamily="34" charset="-128"/>
              </a:rPr>
              <a:t>Schools Asthma Initiative / St George’s University Hospitals NHS Foundation Trust </a:t>
            </a:r>
            <a:endParaRPr lang="en-US" altLang="en-US" sz="10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556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9550BC9-A3F0-F346-9752-3E251A905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772816"/>
            <a:ext cx="4986752" cy="3312368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AB8751EC-718F-5141-9F65-90E9BCCC4E16}"/>
              </a:ext>
            </a:extLst>
          </p:cNvPr>
          <p:cNvSpPr txBox="1">
            <a:spLocks/>
          </p:cNvSpPr>
          <p:nvPr/>
        </p:nvSpPr>
        <p:spPr>
          <a:xfrm>
            <a:off x="395536" y="6558681"/>
            <a:ext cx="7470775" cy="2993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prstClr val="black"/>
                </a:solidFill>
                <a:ea typeface="MS PGothic" pitchFamily="34" charset="-128"/>
              </a:rPr>
              <a:t>Schools Asthma Initiative / St George’s University Hospitals NHS Foundation Trust </a:t>
            </a:r>
            <a:endParaRPr lang="en-US" altLang="en-US" sz="10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1686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315947"/>
            <a:ext cx="3384376" cy="1008551"/>
          </a:xfrm>
        </p:spPr>
        <p:txBody>
          <a:bodyPr>
            <a:normAutofit/>
          </a:bodyPr>
          <a:lstStyle/>
          <a:p>
            <a:r>
              <a:rPr lang="en-US" sz="2100" dirty="0"/>
              <a:t>Sample Documents</a:t>
            </a:r>
          </a:p>
        </p:txBody>
      </p:sp>
      <p:graphicFrame>
        <p:nvGraphicFramePr>
          <p:cNvPr id="11" name="Content Placeholder 10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5835085"/>
              </p:ext>
            </p:extLst>
          </p:nvPr>
        </p:nvGraphicFramePr>
        <p:xfrm>
          <a:off x="625488" y="946671"/>
          <a:ext cx="3802496" cy="5692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9" name="Document" r:id="rId4" imgW="5727700" imgH="8572500" progId="Word.Document.12">
                  <p:embed/>
                </p:oleObj>
              </mc:Choice>
              <mc:Fallback>
                <p:oleObj name="Document" r:id="rId4" imgW="5727700" imgH="8572500" progId="Word.Document.12">
                  <p:embed/>
                  <p:pic>
                    <p:nvPicPr>
                      <p:cNvPr id="11" name="Content Placeholder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5488" y="946671"/>
                        <a:ext cx="3802496" cy="5692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ontent Placeholder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3653048"/>
              </p:ext>
            </p:extLst>
          </p:nvPr>
        </p:nvGraphicFramePr>
        <p:xfrm>
          <a:off x="4860032" y="946671"/>
          <a:ext cx="3744416" cy="54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Document" r:id="rId7" imgW="5727700" imgH="8331200" progId="Word.Document.12">
                  <p:embed/>
                </p:oleObj>
              </mc:Choice>
              <mc:Fallback>
                <p:oleObj name="Document" r:id="rId7" imgW="5727700" imgH="8331200" progId="Word.Document.12">
                  <p:embed/>
                  <p:pic>
                    <p:nvPicPr>
                      <p:cNvPr id="12" name="Content Placeholder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0032" y="946671"/>
                        <a:ext cx="3744416" cy="54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="" xmlns:a16="http://schemas.microsoft.com/office/drawing/2014/main" id="{2BF77859-6683-1B4B-81D5-EAAED5F2DCBC}"/>
              </a:ext>
            </a:extLst>
          </p:cNvPr>
          <p:cNvSpPr txBox="1">
            <a:spLocks/>
          </p:cNvSpPr>
          <p:nvPr/>
        </p:nvSpPr>
        <p:spPr>
          <a:xfrm>
            <a:off x="395536" y="6558681"/>
            <a:ext cx="7470775" cy="2993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>
                <a:solidFill>
                  <a:prstClr val="black"/>
                </a:solidFill>
                <a:ea typeface="MS PGothic" pitchFamily="34" charset="-128"/>
              </a:rPr>
              <a:t>Schools Asthma Initiative / St George’s University Hospitals NHS Foundation Trust </a:t>
            </a:r>
            <a:endParaRPr lang="en-US" altLang="en-US" sz="10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1777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Asthma Bags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853136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/>
              <a:t>Ready to distribute from </a:t>
            </a:r>
            <a:br>
              <a:rPr lang="en-US" sz="6400" dirty="0"/>
            </a:br>
            <a:r>
              <a:rPr lang="en-US" sz="6400" dirty="0"/>
              <a:t>? Autumn 2018</a:t>
            </a:r>
            <a:br>
              <a:rPr lang="en-US" sz="6400" dirty="0"/>
            </a:br>
            <a:endParaRPr lang="en-US" sz="6400" dirty="0"/>
          </a:p>
          <a:p>
            <a:r>
              <a:rPr lang="en-US" sz="6400" dirty="0"/>
              <a:t>1 per school </a:t>
            </a:r>
          </a:p>
          <a:p>
            <a:pPr lvl="1"/>
            <a:r>
              <a:rPr lang="en-US" sz="6000" dirty="0"/>
              <a:t>schools may request 2</a:t>
            </a:r>
            <a:r>
              <a:rPr lang="en-US" sz="6000" baseline="30000" dirty="0"/>
              <a:t>nd</a:t>
            </a:r>
            <a:r>
              <a:rPr lang="en-US" sz="6000" dirty="0"/>
              <a:t> or more</a:t>
            </a:r>
          </a:p>
          <a:p>
            <a:endParaRPr lang="en-US" sz="6400" dirty="0"/>
          </a:p>
          <a:p>
            <a:r>
              <a:rPr lang="en-US" sz="6400" dirty="0"/>
              <a:t>Parent communication – attached letter (or variant)</a:t>
            </a:r>
          </a:p>
          <a:p>
            <a:endParaRPr lang="en-US" sz="6400" dirty="0"/>
          </a:p>
          <a:p>
            <a:r>
              <a:rPr lang="en-US" sz="6400" dirty="0"/>
              <a:t>Agree standard school asthma plan &amp; register</a:t>
            </a:r>
          </a:p>
          <a:p>
            <a:endParaRPr lang="en-US" sz="6400" dirty="0"/>
          </a:p>
          <a:p>
            <a:r>
              <a:rPr lang="en-US" sz="6400" dirty="0"/>
              <a:t>Where to store replacement spacers etc.</a:t>
            </a:r>
          </a:p>
          <a:p>
            <a:endParaRPr lang="en-US" sz="6400" dirty="0"/>
          </a:p>
          <a:p>
            <a:r>
              <a:rPr lang="en-US" sz="6400" dirty="0"/>
              <a:t>School Nurse system to check bags &amp; replenish</a:t>
            </a:r>
          </a:p>
          <a:p>
            <a:endParaRPr lang="en-US" sz="6400" dirty="0"/>
          </a:p>
          <a:p>
            <a:r>
              <a:rPr lang="en-US" sz="6400" dirty="0"/>
              <a:t>Education for staff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A0F1E25-F738-9340-A4C4-8584AB389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4626" y="1403350"/>
            <a:ext cx="375476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Problems</a:t>
            </a:r>
          </a:p>
          <a:p>
            <a:pPr lvl="1"/>
            <a:r>
              <a:rPr lang="en-US" sz="1600" dirty="0"/>
              <a:t>Delay in provision of bags</a:t>
            </a:r>
          </a:p>
          <a:p>
            <a:pPr lvl="2"/>
            <a:r>
              <a:rPr lang="en-US" sz="1200" dirty="0"/>
              <a:t>Internal ordering issues</a:t>
            </a:r>
          </a:p>
          <a:p>
            <a:pPr lvl="2"/>
            <a:r>
              <a:rPr lang="en-US" sz="1200" dirty="0"/>
              <a:t>Decision to ask them to insert contents</a:t>
            </a:r>
          </a:p>
          <a:p>
            <a:pPr lvl="2"/>
            <a:r>
              <a:rPr lang="en-US" sz="1200" dirty="0"/>
              <a:t>Difficulty in getting approval for them to supply inhalers</a:t>
            </a:r>
            <a:br>
              <a:rPr lang="en-US" sz="1200" dirty="0"/>
            </a:br>
            <a:endParaRPr lang="en-US" sz="1200" dirty="0"/>
          </a:p>
          <a:p>
            <a:pPr lvl="1"/>
            <a:r>
              <a:rPr lang="en-US" sz="1600" dirty="0"/>
              <a:t>Pharmacy / MHRA requirements</a:t>
            </a:r>
          </a:p>
          <a:p>
            <a:pPr lvl="2"/>
            <a:r>
              <a:rPr lang="en-US" sz="1200" dirty="0"/>
              <a:t>They will now insert inhalers</a:t>
            </a:r>
          </a:p>
          <a:p>
            <a:pPr lvl="2"/>
            <a:r>
              <a:rPr lang="en-US" sz="1200" dirty="0"/>
              <a:t>Check bag contents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BAF71356-B062-BA41-9EC3-7EA049EB58B1}"/>
              </a:ext>
            </a:extLst>
          </p:cNvPr>
          <p:cNvSpPr txBox="1">
            <a:spLocks/>
          </p:cNvSpPr>
          <p:nvPr/>
        </p:nvSpPr>
        <p:spPr>
          <a:xfrm>
            <a:off x="395536" y="6558681"/>
            <a:ext cx="7470775" cy="2993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>
                <a:solidFill>
                  <a:prstClr val="black"/>
                </a:solidFill>
                <a:ea typeface="MS PGothic" pitchFamily="34" charset="-128"/>
              </a:rPr>
              <a:t>Schools Asthma Initiative / St George’s University Hospitals NHS Foundation Trust </a:t>
            </a:r>
            <a:endParaRPr lang="en-US" altLang="en-US" sz="10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066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5025" y="695537"/>
            <a:ext cx="253892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500" dirty="0">
                <a:solidFill>
                  <a:srgbClr val="FF0000"/>
                </a:solidFill>
                <a:latin typeface="Curlz MT" charset="0"/>
                <a:ea typeface="Curlz MT" charset="0"/>
                <a:cs typeface="Curlz MT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0" y="1207446"/>
            <a:ext cx="3928176" cy="4309786"/>
            <a:chOff x="6459942" y="987424"/>
            <a:chExt cx="4873625" cy="48736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9942" y="987424"/>
              <a:ext cx="4873625" cy="487362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rot="574563">
              <a:off x="7039144" y="4549060"/>
              <a:ext cx="1039498" cy="769046"/>
            </a:xfrm>
            <a:prstGeom prst="rect">
              <a:avLst/>
            </a:prstGeom>
            <a:solidFill>
              <a:srgbClr val="C4AA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TextBox 8"/>
            <p:cNvSpPr txBox="1"/>
            <p:nvPr/>
          </p:nvSpPr>
          <p:spPr>
            <a:xfrm rot="471171">
              <a:off x="7121224" y="4558842"/>
              <a:ext cx="846068" cy="667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50" dirty="0">
                  <a:solidFill>
                    <a:srgbClr val="FF0000"/>
                  </a:solidFill>
                </a:rPr>
                <a:t>SCHOOLS</a:t>
              </a:r>
            </a:p>
            <a:p>
              <a:pPr algn="ctr"/>
              <a:r>
                <a:rPr lang="en-US" sz="750" dirty="0">
                  <a:solidFill>
                    <a:srgbClr val="FF0000"/>
                  </a:solidFill>
                </a:rPr>
                <a:t>EMERGENCY ASTHMA </a:t>
              </a:r>
            </a:p>
            <a:p>
              <a:pPr algn="ctr"/>
              <a:r>
                <a:rPr lang="en-US" sz="750" dirty="0">
                  <a:solidFill>
                    <a:srgbClr val="FF0000"/>
                  </a:solidFill>
                </a:rPr>
                <a:t>BAG</a:t>
              </a:r>
            </a:p>
          </p:txBody>
        </p:sp>
      </p:grp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6FC5DB65-2B05-3A4C-B7E0-84E766085143}"/>
              </a:ext>
            </a:extLst>
          </p:cNvPr>
          <p:cNvSpPr txBox="1">
            <a:spLocks/>
          </p:cNvSpPr>
          <p:nvPr/>
        </p:nvSpPr>
        <p:spPr>
          <a:xfrm>
            <a:off x="395536" y="6558681"/>
            <a:ext cx="7470775" cy="2993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>
                <a:solidFill>
                  <a:prstClr val="black"/>
                </a:solidFill>
                <a:ea typeface="MS PGothic" pitchFamily="34" charset="-128"/>
              </a:rPr>
              <a:t>Schools Asthma Initiative / St George’s University Hospitals NHS Foundation Trust </a:t>
            </a:r>
            <a:endParaRPr lang="en-US" altLang="en-US" sz="10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5052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Asthma in children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616990" y="1388765"/>
            <a:ext cx="7920000" cy="49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2060"/>
                </a:solidFill>
              </a:rPr>
              <a:t>1,000,000 children in the UK – (Asthma UK)</a:t>
            </a:r>
          </a:p>
          <a:p>
            <a:pPr fontAlgn="base"/>
            <a:endParaRPr lang="en-GB" sz="1800" dirty="0"/>
          </a:p>
          <a:p>
            <a:pPr fontAlgn="base"/>
            <a:r>
              <a:rPr lang="en-GB" sz="1800" dirty="0"/>
              <a:t>One in 11 children has asthma.</a:t>
            </a:r>
          </a:p>
          <a:p>
            <a:pPr fontAlgn="base"/>
            <a:endParaRPr lang="en-GB" sz="1800" dirty="0"/>
          </a:p>
          <a:p>
            <a:pPr fontAlgn="base"/>
            <a:r>
              <a:rPr lang="en-GB" sz="1800" dirty="0"/>
              <a:t>On average there are three children with asthma in every classroom in the UK.</a:t>
            </a:r>
          </a:p>
          <a:p>
            <a:pPr marL="0" indent="0" fontAlgn="base">
              <a:buNone/>
            </a:pPr>
            <a:endParaRPr lang="en-GB" sz="1800" dirty="0"/>
          </a:p>
          <a:p>
            <a:pPr fontAlgn="base"/>
            <a:r>
              <a:rPr lang="en-GB" sz="1800" dirty="0"/>
              <a:t>A child is admitted to hospital every 20 minutes because of an asthma attack.</a:t>
            </a:r>
          </a:p>
          <a:p>
            <a:pPr fontAlgn="base"/>
            <a:endParaRPr lang="en-GB" sz="1800" dirty="0"/>
          </a:p>
          <a:p>
            <a:r>
              <a:rPr lang="en-GB" sz="1800" dirty="0"/>
              <a:t>The UK has among the highest prevalence rates of asthma symptoms in children worldwide.</a:t>
            </a:r>
          </a:p>
          <a:p>
            <a:endParaRPr lang="en-GB" sz="1800" dirty="0"/>
          </a:p>
          <a:p>
            <a:r>
              <a:rPr lang="en-GB" sz="1800" dirty="0"/>
              <a:t>Improved asthma management in school could reduce morbidity and improve school attendance.</a:t>
            </a:r>
          </a:p>
          <a:p>
            <a:endParaRPr lang="en-GB" sz="2000" b="1" dirty="0">
              <a:solidFill>
                <a:srgbClr val="002060"/>
              </a:solidFill>
            </a:endParaRPr>
          </a:p>
          <a:p>
            <a:endParaRPr lang="en-GB" sz="2000" b="1" dirty="0">
              <a:solidFill>
                <a:srgbClr val="002060"/>
              </a:solidFill>
            </a:endParaRPr>
          </a:p>
          <a:p>
            <a:endParaRPr lang="en-GB" sz="2000" b="1" dirty="0">
              <a:solidFill>
                <a:srgbClr val="002060"/>
              </a:solidFill>
            </a:endParaRPr>
          </a:p>
          <a:p>
            <a:endParaRPr lang="en-GB" sz="2000" b="1" dirty="0">
              <a:solidFill>
                <a:srgbClr val="002060"/>
              </a:solidFill>
            </a:endParaRPr>
          </a:p>
          <a:p>
            <a:endParaRPr lang="en-GB" sz="2000" b="1" dirty="0">
              <a:solidFill>
                <a:srgbClr val="002060"/>
              </a:solidFill>
            </a:endParaRPr>
          </a:p>
          <a:p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5DD825A-51DF-D941-AAA2-CDF676589C3A}"/>
              </a:ext>
            </a:extLst>
          </p:cNvPr>
          <p:cNvSpPr txBox="1">
            <a:spLocks/>
          </p:cNvSpPr>
          <p:nvPr/>
        </p:nvSpPr>
        <p:spPr>
          <a:xfrm>
            <a:off x="395536" y="6558681"/>
            <a:ext cx="7470775" cy="2993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>
                <a:solidFill>
                  <a:prstClr val="black"/>
                </a:solidFill>
                <a:ea typeface="MS PGothic" pitchFamily="34" charset="-128"/>
              </a:rPr>
              <a:t>Schools Asthma Initiative / St George’s University Hospitals NHS Foundation Trust </a:t>
            </a:r>
            <a:endParaRPr lang="en-US" altLang="en-US" sz="10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237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7538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 Bold" charset="0"/>
                <a:cs typeface="Arial Bold" charset="0"/>
              </a:rPr>
              <a:t>Asthma in Children - relationships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4556125" y="2960688"/>
            <a:ext cx="23813" cy="1874837"/>
          </a:xfrm>
          <a:prstGeom prst="straightConnector1">
            <a:avLst/>
          </a:prstGeom>
          <a:noFill/>
          <a:ln w="50800" cmpd="dbl">
            <a:solidFill>
              <a:srgbClr val="FF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>
            <a:off x="3651250" y="4076700"/>
            <a:ext cx="1889125" cy="15875"/>
          </a:xfrm>
          <a:prstGeom prst="straightConnector1">
            <a:avLst/>
          </a:prstGeom>
          <a:noFill/>
          <a:ln w="34925" cmpd="dbl">
            <a:solidFill>
              <a:srgbClr val="FF0000"/>
            </a:solidFill>
            <a:prstDash val="sysDash"/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5008563" y="2851150"/>
            <a:ext cx="674687" cy="962025"/>
          </a:xfrm>
          <a:prstGeom prst="straightConnector1">
            <a:avLst/>
          </a:prstGeom>
          <a:noFill/>
          <a:ln w="38100" cmpd="dbl">
            <a:solidFill>
              <a:srgbClr val="FF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>
            <a:off x="3363913" y="2624138"/>
            <a:ext cx="506412" cy="219075"/>
          </a:xfrm>
          <a:prstGeom prst="straightConnector1">
            <a:avLst/>
          </a:prstGeom>
          <a:noFill/>
          <a:ln w="38100" cmpd="dbl">
            <a:solidFill>
              <a:srgbClr val="FF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>
            <a:off x="3413125" y="4629150"/>
            <a:ext cx="762000" cy="577850"/>
          </a:xfrm>
          <a:prstGeom prst="straightConnector1">
            <a:avLst/>
          </a:prstGeom>
          <a:noFill/>
          <a:ln w="50800" cmpd="dbl">
            <a:solidFill>
              <a:srgbClr val="FF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>
            <a:off x="3289300" y="3155950"/>
            <a:ext cx="1069975" cy="1679575"/>
          </a:xfrm>
          <a:prstGeom prst="straightConnector1">
            <a:avLst/>
          </a:prstGeom>
          <a:noFill/>
          <a:ln w="38100" cmpd="dbl">
            <a:solidFill>
              <a:srgbClr val="FF6666"/>
            </a:solidFill>
            <a:prstDash val="dash"/>
            <a:round/>
            <a:headEnd type="arrow" w="med" len="med"/>
            <a:tailEnd type="non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flipH="1">
            <a:off x="4772025" y="3155950"/>
            <a:ext cx="1004888" cy="1679575"/>
          </a:xfrm>
          <a:prstGeom prst="straightConnector1">
            <a:avLst/>
          </a:prstGeom>
          <a:noFill/>
          <a:ln w="38100" cmpd="dbl">
            <a:solidFill>
              <a:srgbClr val="FF6666"/>
            </a:solidFill>
            <a:prstDash val="dash"/>
            <a:round/>
            <a:headEnd type="arrow" w="med" len="med"/>
            <a:tailEnd type="non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>
            <a:off x="3289300" y="2801938"/>
            <a:ext cx="762000" cy="873125"/>
          </a:xfrm>
          <a:prstGeom prst="straightConnector1">
            <a:avLst/>
          </a:prstGeom>
          <a:noFill/>
          <a:ln w="57150" cmpd="dbl">
            <a:solidFill>
              <a:srgbClr val="FF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>
            <a:off x="5135563" y="4835525"/>
            <a:ext cx="547687" cy="371475"/>
          </a:xfrm>
          <a:prstGeom prst="straightConnector1">
            <a:avLst/>
          </a:prstGeom>
          <a:noFill/>
          <a:ln w="38100" cmpd="dbl">
            <a:solidFill>
              <a:srgbClr val="FF6666"/>
            </a:solidFill>
            <a:prstDash val="dash"/>
            <a:round/>
            <a:headEnd type="arrow" w="med" len="med"/>
            <a:tailEnd type="non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flipH="1" flipV="1">
            <a:off x="5230813" y="2620963"/>
            <a:ext cx="546100" cy="230187"/>
          </a:xfrm>
          <a:prstGeom prst="straightConnector1">
            <a:avLst/>
          </a:prstGeom>
          <a:noFill/>
          <a:ln w="38100" cmpd="dbl">
            <a:solidFill>
              <a:srgbClr val="FF0000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518" name="Picture 14" descr="C:\Program Files\Microsoft Office\MEDIA\CAGCAT10\j0216724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889125"/>
            <a:ext cx="725488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:\Users\chavar00\AppData\Local\Microsoft\Windows\Temporary Internet Files\Content.IE5\FYQ8ZELD\shutterstock-11175322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4137025"/>
            <a:ext cx="8826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:\Users\chavar00\AppData\Local\Microsoft\Windows\Temporary Internet Files\Content.IE5\Z32FS8QE\Web_icons_Pharmacy_002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2736850"/>
            <a:ext cx="47783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8" descr="C:\Users\chavar00\AppData\Local\Microsoft\Windows\Temporary Internet Files\Content.IE5\H4QZLT5O\backtoschoolclipartrg2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4125913"/>
            <a:ext cx="10922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9" descr="C:\Users\chavar00\AppData\Local\Microsoft\Windows\Temporary Internet Files\Content.IE5\FYQ8ZELD\800px-Sign_hospital.svg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5478463"/>
            <a:ext cx="6953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3">
            <a:extLst>
              <a:ext uri="{FF2B5EF4-FFF2-40B4-BE49-F238E27FC236}">
                <a16:creationId xmlns="" xmlns:a16="http://schemas.microsoft.com/office/drawing/2014/main" id="{0A8574EA-7992-EB4B-A50C-7A57A85BDEFC}"/>
              </a:ext>
            </a:extLst>
          </p:cNvPr>
          <p:cNvSpPr txBox="1">
            <a:spLocks/>
          </p:cNvSpPr>
          <p:nvPr/>
        </p:nvSpPr>
        <p:spPr>
          <a:xfrm>
            <a:off x="395536" y="6558681"/>
            <a:ext cx="7470775" cy="2993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>
                <a:solidFill>
                  <a:prstClr val="black"/>
                </a:solidFill>
                <a:ea typeface="MS PGothic" pitchFamily="34" charset="-128"/>
              </a:rPr>
              <a:t>Schools Asthma Initiative / St George’s University Hospitals NHS Foundation Trust </a:t>
            </a:r>
            <a:endParaRPr lang="en-US" altLang="en-US" sz="10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033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380247-E117-4E42-A042-C167053E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Asthma Management in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29FC0C-E677-1A43-838A-160D12E0C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35" y="1403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family of a child with asthma should: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Ensure that the school are aware of the diagnosis</a:t>
            </a:r>
          </a:p>
          <a:p>
            <a:pPr lvl="1"/>
            <a:r>
              <a:rPr lang="en-US" dirty="0"/>
              <a:t>Supply an inhaler &amp; spacer available for use during school time</a:t>
            </a:r>
          </a:p>
          <a:p>
            <a:pPr lvl="1"/>
            <a:r>
              <a:rPr lang="en-US" dirty="0"/>
              <a:t>Supply an asthma action plan for the school to follow (from GP / hospital)</a:t>
            </a:r>
          </a:p>
          <a:p>
            <a:pPr lvl="1"/>
            <a:r>
              <a:rPr lang="en-US" dirty="0"/>
              <a:t>Inform school of potential triggers (exercise / pollen </a:t>
            </a:r>
            <a:r>
              <a:rPr lang="en-US" dirty="0" err="1"/>
              <a:t>etc</a:t>
            </a:r>
            <a:r>
              <a:rPr lang="en-US" dirty="0"/>
              <a:t>)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11219476-3388-CB47-B78F-DD31FA3553A7}"/>
              </a:ext>
            </a:extLst>
          </p:cNvPr>
          <p:cNvSpPr txBox="1">
            <a:spLocks/>
          </p:cNvSpPr>
          <p:nvPr/>
        </p:nvSpPr>
        <p:spPr>
          <a:xfrm>
            <a:off x="395536" y="6558681"/>
            <a:ext cx="7470775" cy="2993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>
                <a:solidFill>
                  <a:prstClr val="black"/>
                </a:solidFill>
                <a:ea typeface="MS PGothic" pitchFamily="34" charset="-128"/>
              </a:rPr>
              <a:t>Schools Asthma Initiative / St George’s University Hospitals NHS Foundation Trust </a:t>
            </a:r>
            <a:endParaRPr lang="en-US" altLang="en-US" sz="10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0835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A10515-47F3-7A4F-B737-B58BF54F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Asthma Management in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350D6D-3BA8-4742-BD6B-B239B3ECB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school should: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Have an asthma policy </a:t>
            </a:r>
          </a:p>
          <a:p>
            <a:pPr lvl="1"/>
            <a:r>
              <a:rPr lang="en-US" sz="2000" dirty="0"/>
              <a:t>Have a register of pupils with asthma</a:t>
            </a:r>
          </a:p>
          <a:p>
            <a:pPr lvl="1"/>
            <a:r>
              <a:rPr lang="en-US" sz="2000" dirty="0"/>
              <a:t>Hold an emergency inhaler and asthma plan for each pupil</a:t>
            </a:r>
          </a:p>
          <a:p>
            <a:pPr lvl="1"/>
            <a:r>
              <a:rPr lang="en-US" sz="2000" dirty="0"/>
              <a:t>Ensure that pupils are given routine treatment if necessary</a:t>
            </a:r>
          </a:p>
          <a:p>
            <a:pPr lvl="2"/>
            <a:r>
              <a:rPr lang="en-US" sz="2000" dirty="0"/>
              <a:t>Before PE</a:t>
            </a:r>
          </a:p>
          <a:p>
            <a:pPr lvl="1"/>
            <a:r>
              <a:rPr lang="en-US" sz="2000" dirty="0"/>
              <a:t>Know how, and when, to give emergency treatment</a:t>
            </a:r>
          </a:p>
          <a:p>
            <a:pPr lvl="1"/>
            <a:r>
              <a:rPr lang="en-US" sz="2000" dirty="0"/>
              <a:t>Should be able to identify children where asthma is impacting on access for education:</a:t>
            </a:r>
          </a:p>
          <a:p>
            <a:pPr lvl="2"/>
            <a:r>
              <a:rPr lang="en-US" sz="1800" dirty="0"/>
              <a:t>School attendance</a:t>
            </a:r>
          </a:p>
          <a:p>
            <a:pPr lvl="2"/>
            <a:r>
              <a:rPr lang="en-US" sz="1800" dirty="0"/>
              <a:t>Impact on PE, school trips </a:t>
            </a:r>
            <a:r>
              <a:rPr lang="en-US" sz="1800" dirty="0" err="1"/>
              <a:t>etc</a:t>
            </a:r>
            <a:endParaRPr lang="en-US" sz="1800" dirty="0"/>
          </a:p>
          <a:p>
            <a:pPr lvl="1"/>
            <a:r>
              <a:rPr lang="en-US" sz="2000" dirty="0"/>
              <a:t>Have an asthma champion (member of staff)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BE0F1E42-F457-B24C-BB22-2E3D3CED14D5}"/>
              </a:ext>
            </a:extLst>
          </p:cNvPr>
          <p:cNvSpPr txBox="1">
            <a:spLocks/>
          </p:cNvSpPr>
          <p:nvPr/>
        </p:nvSpPr>
        <p:spPr>
          <a:xfrm>
            <a:off x="395536" y="6558681"/>
            <a:ext cx="7470775" cy="2993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>
                <a:solidFill>
                  <a:prstClr val="black"/>
                </a:solidFill>
                <a:ea typeface="MS PGothic" pitchFamily="34" charset="-128"/>
              </a:rPr>
              <a:t>Schools Asthma Initiative / St George’s University Hospitals NHS Foundation Trust </a:t>
            </a:r>
            <a:endParaRPr lang="en-US" altLang="en-US" sz="10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276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Poor asthma control in school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Coughing / wheezing throughout class</a:t>
            </a:r>
          </a:p>
          <a:p>
            <a:r>
              <a:rPr lang="en-GB" dirty="0"/>
              <a:t>Unable to do PE</a:t>
            </a:r>
          </a:p>
          <a:p>
            <a:r>
              <a:rPr lang="en-GB" dirty="0"/>
              <a:t>SOB in </a:t>
            </a:r>
            <a:r>
              <a:rPr lang="en-GB" dirty="0" err="1"/>
              <a:t>Breaktime</a:t>
            </a:r>
            <a:endParaRPr lang="en-GB" dirty="0"/>
          </a:p>
          <a:p>
            <a:r>
              <a:rPr lang="en-GB" dirty="0"/>
              <a:t>Sitting out</a:t>
            </a:r>
          </a:p>
          <a:p>
            <a:r>
              <a:rPr lang="en-GB" dirty="0"/>
              <a:t>Always ‘in goal’</a:t>
            </a:r>
          </a:p>
          <a:p>
            <a:r>
              <a:rPr lang="en-GB" dirty="0"/>
              <a:t>Missing school</a:t>
            </a:r>
          </a:p>
          <a:p>
            <a:r>
              <a:rPr lang="en-GB" dirty="0"/>
              <a:t>Late for school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4858023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Inform:</a:t>
            </a:r>
          </a:p>
          <a:p>
            <a:r>
              <a:rPr lang="en-GB" dirty="0"/>
              <a:t>Parents</a:t>
            </a:r>
          </a:p>
          <a:p>
            <a:r>
              <a:rPr lang="en-GB" dirty="0"/>
              <a:t>School nurse</a:t>
            </a:r>
          </a:p>
          <a:p>
            <a:r>
              <a:rPr lang="en-GB" dirty="0"/>
              <a:t>GP</a:t>
            </a:r>
          </a:p>
          <a:p>
            <a:r>
              <a:rPr lang="en-GB" dirty="0"/>
              <a:t>Paediatrician</a:t>
            </a:r>
          </a:p>
        </p:txBody>
      </p:sp>
      <p:pic>
        <p:nvPicPr>
          <p:cNvPr id="8" name="Picture 2" descr="Image result for school register absence">
            <a:extLst>
              <a:ext uri="{FF2B5EF4-FFF2-40B4-BE49-F238E27FC236}">
                <a16:creationId xmlns="" xmlns:a16="http://schemas.microsoft.com/office/drawing/2014/main" id="{0BDFBE6E-0781-3640-BFB4-02A122110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3483772" cy="231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>
            <a:extLst>
              <a:ext uri="{FF2B5EF4-FFF2-40B4-BE49-F238E27FC236}">
                <a16:creationId xmlns="" xmlns:a16="http://schemas.microsoft.com/office/drawing/2014/main" id="{A6FD7834-CE7D-A044-83DE-CB6D8E839168}"/>
              </a:ext>
            </a:extLst>
          </p:cNvPr>
          <p:cNvSpPr txBox="1">
            <a:spLocks/>
          </p:cNvSpPr>
          <p:nvPr/>
        </p:nvSpPr>
        <p:spPr>
          <a:xfrm>
            <a:off x="395536" y="6558681"/>
            <a:ext cx="7470775" cy="2993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>
                <a:solidFill>
                  <a:prstClr val="black"/>
                </a:solidFill>
                <a:ea typeface="MS PGothic" pitchFamily="34" charset="-128"/>
              </a:rPr>
              <a:t>Schools Asthma Initiative / St George’s University Hospitals NHS Foundation Trust </a:t>
            </a:r>
            <a:endParaRPr lang="en-US" altLang="en-US" sz="10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122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School Triggers</a:t>
            </a:r>
          </a:p>
        </p:txBody>
      </p:sp>
      <p:pic>
        <p:nvPicPr>
          <p:cNvPr id="24578" name="Picture 2" descr="Image result for cartoon pe lesson with asth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67" y="1078544"/>
            <a:ext cx="2369840" cy="236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Image result for school trip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2" y="3855280"/>
            <a:ext cx="1978822" cy="15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Image result for flu in school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167" y="1238066"/>
            <a:ext cx="246501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Image result for exam stress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61097"/>
            <a:ext cx="2560955" cy="27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Image result for walking to school cartoon"/>
          <p:cNvSpPr>
            <a:spLocks noChangeAspect="1" noChangeArrowheads="1"/>
          </p:cNvSpPr>
          <p:nvPr/>
        </p:nvSpPr>
        <p:spPr bwMode="auto">
          <a:xfrm>
            <a:off x="63500" y="-830263"/>
            <a:ext cx="20574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4590" name="Picture 14" descr="Image result for walking to school carto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38066"/>
            <a:ext cx="2857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2" name="Picture 16" descr="Image result for high pollen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45" y="4444206"/>
            <a:ext cx="1433389" cy="19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science experiment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117" y="4797152"/>
            <a:ext cx="1481640" cy="172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Image result for classroom pets carto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306" y="3632398"/>
            <a:ext cx="1124070" cy="16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3">
            <a:extLst>
              <a:ext uri="{FF2B5EF4-FFF2-40B4-BE49-F238E27FC236}">
                <a16:creationId xmlns="" xmlns:a16="http://schemas.microsoft.com/office/drawing/2014/main" id="{27A5B1B1-76A1-8942-BDC8-73D70E88411E}"/>
              </a:ext>
            </a:extLst>
          </p:cNvPr>
          <p:cNvSpPr txBox="1">
            <a:spLocks/>
          </p:cNvSpPr>
          <p:nvPr/>
        </p:nvSpPr>
        <p:spPr>
          <a:xfrm>
            <a:off x="395536" y="6558681"/>
            <a:ext cx="7470775" cy="29931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>
                <a:solidFill>
                  <a:prstClr val="black"/>
                </a:solidFill>
                <a:ea typeface="MS PGothic" pitchFamily="34" charset="-128"/>
              </a:rPr>
              <a:t>Schools Asthma Initiative / St George’s University Hospitals NHS Foundation Trust </a:t>
            </a:r>
            <a:endParaRPr lang="en-US" altLang="en-US" sz="1000" dirty="0">
              <a:solidFill>
                <a:prstClr val="black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471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FA811CE-0597-8742-B0FD-08CC05D9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Asthma Management in School - problems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EEF73506-F614-374E-851F-9053EA093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Parents haven’t provided inhaler</a:t>
            </a:r>
          </a:p>
          <a:p>
            <a:r>
              <a:rPr lang="en-US" dirty="0"/>
              <a:t>Inhaler ‘empty’</a:t>
            </a:r>
          </a:p>
          <a:p>
            <a:r>
              <a:rPr lang="en-US" dirty="0"/>
              <a:t>No spacer</a:t>
            </a:r>
          </a:p>
          <a:p>
            <a:r>
              <a:rPr lang="en-US" dirty="0"/>
              <a:t>Child off site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Therefore no treatment available</a:t>
            </a:r>
          </a:p>
        </p:txBody>
      </p:sp>
    </p:spTree>
    <p:extLst>
      <p:ext uri="{BB962C8B-B14F-4D97-AF65-F5344CB8AC3E}">
        <p14:creationId xmlns:p14="http://schemas.microsoft.com/office/powerpoint/2010/main" val="1636198161"/>
      </p:ext>
    </p:extLst>
  </p:cSld>
  <p:clrMapOvr>
    <a:masterClrMapping/>
  </p:clrMapOvr>
</p:sld>
</file>

<file path=ppt/theme/theme1.xml><?xml version="1.0" encoding="utf-8"?>
<a:theme xmlns:a="http://schemas.openxmlformats.org/drawingml/2006/main" name="NHS_trust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1085</Words>
  <Application>Microsoft Office PowerPoint</Application>
  <PresentationFormat>On-screen Show (4:3)</PresentationFormat>
  <Paragraphs>202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NHS_trust_2</vt:lpstr>
      <vt:lpstr>Document</vt:lpstr>
      <vt:lpstr>Schools Emergency Asthma Initiative Wandsworth and Merton </vt:lpstr>
      <vt:lpstr>PowerPoint Presentation</vt:lpstr>
      <vt:lpstr>Asthma in children</vt:lpstr>
      <vt:lpstr>Asthma in Children - relationships</vt:lpstr>
      <vt:lpstr>Asthma Management in School</vt:lpstr>
      <vt:lpstr>Asthma Management in School</vt:lpstr>
      <vt:lpstr>Poor asthma control in school</vt:lpstr>
      <vt:lpstr>School Triggers</vt:lpstr>
      <vt:lpstr>Asthma Management in School - problems</vt:lpstr>
      <vt:lpstr>Schools Emergency Inhalers</vt:lpstr>
      <vt:lpstr>Emergency Salbutamol Inhalers in Schools</vt:lpstr>
      <vt:lpstr>Emergency Salbutamol Inhalers in Schools</vt:lpstr>
      <vt:lpstr>St George’s Hospital, Wandsworth and Merton CCG  Schools Emergency Asthma Bag Initiative</vt:lpstr>
      <vt:lpstr>Emergency Asthma Bag - Procedures</vt:lpstr>
      <vt:lpstr>Emergency Asthma Bag - Use</vt:lpstr>
      <vt:lpstr>St Georges Hospital &amp; Wandsworth CCG - Schools Emergency Asthma Inhalers</vt:lpstr>
      <vt:lpstr>PowerPoint Presentation</vt:lpstr>
      <vt:lpstr>Emergency Asthma Bag - Use</vt:lpstr>
      <vt:lpstr>Emergency Asthma Bag - Use</vt:lpstr>
      <vt:lpstr>Sample Documents</vt:lpstr>
      <vt:lpstr>Emergency Asthma Bags</vt:lpstr>
      <vt:lpstr>PowerPoint Presentation</vt:lpstr>
    </vt:vector>
  </TitlesOfParts>
  <Company>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Chavasse</dc:creator>
  <cp:lastModifiedBy>Sara Nelson</cp:lastModifiedBy>
  <cp:revision>65</cp:revision>
  <cp:lastPrinted>2017-04-05T10:02:02Z</cp:lastPrinted>
  <dcterms:created xsi:type="dcterms:W3CDTF">2017-03-30T17:57:57Z</dcterms:created>
  <dcterms:modified xsi:type="dcterms:W3CDTF">2018-09-03T09:45:56Z</dcterms:modified>
</cp:coreProperties>
</file>